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153303" y="6029325"/>
            <a:ext cx="3756814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191250" y="5505450"/>
            <a:ext cx="6000750" cy="209550"/>
          </a:xfrm>
          <a:custGeom>
            <a:avLst/>
            <a:gdLst/>
            <a:ahLst/>
            <a:cxnLst/>
            <a:rect l="l" t="t" r="r" b="b"/>
            <a:pathLst>
              <a:path w="6000750" h="209550">
                <a:moveTo>
                  <a:pt x="0" y="209550"/>
                </a:moveTo>
                <a:lnTo>
                  <a:pt x="6000750" y="209550"/>
                </a:lnTo>
                <a:lnTo>
                  <a:pt x="6000750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505450"/>
            <a:ext cx="6191250" cy="209550"/>
          </a:xfrm>
          <a:custGeom>
            <a:avLst/>
            <a:gdLst/>
            <a:ahLst/>
            <a:cxnLst/>
            <a:rect l="l" t="t" r="r" b="b"/>
            <a:pathLst>
              <a:path w="6191250" h="209550">
                <a:moveTo>
                  <a:pt x="6191250" y="0"/>
                </a:moveTo>
                <a:lnTo>
                  <a:pt x="0" y="0"/>
                </a:lnTo>
                <a:lnTo>
                  <a:pt x="0" y="209550"/>
                </a:lnTo>
                <a:lnTo>
                  <a:pt x="6191250" y="209550"/>
                </a:lnTo>
                <a:lnTo>
                  <a:pt x="6191250" y="0"/>
                </a:lnTo>
                <a:close/>
              </a:path>
            </a:pathLst>
          </a:custGeom>
          <a:solidFill>
            <a:srgbClr val="CC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514975" y="5867400"/>
            <a:ext cx="6677025" cy="847725"/>
          </a:xfrm>
          <a:custGeom>
            <a:avLst/>
            <a:gdLst/>
            <a:ahLst/>
            <a:cxnLst/>
            <a:rect l="l" t="t" r="r" b="b"/>
            <a:pathLst>
              <a:path w="6677025" h="847725">
                <a:moveTo>
                  <a:pt x="6677025" y="0"/>
                </a:moveTo>
                <a:lnTo>
                  <a:pt x="0" y="0"/>
                </a:lnTo>
                <a:lnTo>
                  <a:pt x="0" y="847725"/>
                </a:lnTo>
                <a:lnTo>
                  <a:pt x="6677025" y="847725"/>
                </a:lnTo>
                <a:lnTo>
                  <a:pt x="66770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67963" y="2229738"/>
            <a:ext cx="5656072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CC33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5449" y="180339"/>
            <a:ext cx="8801100" cy="10045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9412" y="1822450"/>
            <a:ext cx="5291455" cy="4768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22430" y="6592966"/>
            <a:ext cx="22860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30"/>
              </a:spcBef>
            </a:pPr>
            <a:r>
              <a:rPr spc="-15" dirty="0"/>
              <a:t>Digital </a:t>
            </a:r>
            <a:r>
              <a:rPr spc="15" dirty="0"/>
              <a:t>AD </a:t>
            </a:r>
            <a:r>
              <a:rPr dirty="0"/>
              <a:t>Units </a:t>
            </a:r>
            <a:r>
              <a:rPr spc="10" dirty="0"/>
              <a:t>– </a:t>
            </a:r>
            <a:r>
              <a:rPr dirty="0"/>
              <a:t>IPL</a:t>
            </a:r>
            <a:r>
              <a:rPr spc="385" dirty="0"/>
              <a:t> </a:t>
            </a:r>
            <a:r>
              <a:rPr spc="15" dirty="0"/>
              <a:t>2023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219200"/>
            <a:ext cx="12192000" cy="133350"/>
            <a:chOff x="0" y="1219200"/>
            <a:chExt cx="12192000" cy="133350"/>
          </a:xfrm>
        </p:grpSpPr>
        <p:sp>
          <p:nvSpPr>
            <p:cNvPr id="4" name="object 4"/>
            <p:cNvSpPr/>
            <p:nvPr/>
          </p:nvSpPr>
          <p:spPr>
            <a:xfrm>
              <a:off x="6191250" y="1219200"/>
              <a:ext cx="6000750" cy="133350"/>
            </a:xfrm>
            <a:custGeom>
              <a:avLst/>
              <a:gdLst/>
              <a:ahLst/>
              <a:cxnLst/>
              <a:rect l="l" t="t" r="r" b="b"/>
              <a:pathLst>
                <a:path w="6000750" h="133350">
                  <a:moveTo>
                    <a:pt x="0" y="133350"/>
                  </a:moveTo>
                  <a:lnTo>
                    <a:pt x="6000750" y="133350"/>
                  </a:lnTo>
                  <a:lnTo>
                    <a:pt x="600075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19200"/>
              <a:ext cx="6191250" cy="133350"/>
            </a:xfrm>
            <a:custGeom>
              <a:avLst/>
              <a:gdLst/>
              <a:ahLst/>
              <a:cxnLst/>
              <a:rect l="l" t="t" r="r" b="b"/>
              <a:pathLst>
                <a:path w="6191250" h="133350">
                  <a:moveTo>
                    <a:pt x="619125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6191250" y="133350"/>
                  </a:lnTo>
                  <a:lnTo>
                    <a:pt x="6191250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695950" y="342900"/>
            <a:ext cx="933450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985" algn="ctr">
              <a:lnSpc>
                <a:spcPts val="3835"/>
              </a:lnSpc>
              <a:spcBef>
                <a:spcPts val="130"/>
              </a:spcBef>
            </a:pPr>
            <a:r>
              <a:rPr spc="15" dirty="0"/>
              <a:t>7B.</a:t>
            </a:r>
            <a:r>
              <a:rPr spc="-25" dirty="0"/>
              <a:t> </a:t>
            </a:r>
            <a:r>
              <a:rPr spc="15" dirty="0"/>
              <a:t>AD</a:t>
            </a:r>
            <a:r>
              <a:rPr spc="-60" dirty="0"/>
              <a:t> </a:t>
            </a:r>
            <a:r>
              <a:rPr spc="15" dirty="0"/>
              <a:t>Unit</a:t>
            </a:r>
            <a:r>
              <a:rPr spc="-50" dirty="0"/>
              <a:t> </a:t>
            </a:r>
            <a:r>
              <a:rPr spc="5" dirty="0"/>
              <a:t>-</a:t>
            </a:r>
            <a:r>
              <a:rPr spc="-65" dirty="0"/>
              <a:t> </a:t>
            </a:r>
            <a:r>
              <a:rPr spc="10" dirty="0"/>
              <a:t>Video</a:t>
            </a:r>
            <a:r>
              <a:rPr spc="-60" dirty="0"/>
              <a:t> </a:t>
            </a:r>
            <a:r>
              <a:rPr dirty="0"/>
              <a:t>inventory</a:t>
            </a:r>
            <a:r>
              <a:rPr spc="-120" dirty="0"/>
              <a:t> </a:t>
            </a:r>
            <a:r>
              <a:rPr spc="5" dirty="0"/>
              <a:t>- </a:t>
            </a:r>
            <a:r>
              <a:rPr spc="30" dirty="0"/>
              <a:t>Mid</a:t>
            </a:r>
            <a:r>
              <a:rPr spc="-130" dirty="0"/>
              <a:t> </a:t>
            </a:r>
            <a:r>
              <a:rPr spc="-5" dirty="0"/>
              <a:t>rolls</a:t>
            </a:r>
            <a:r>
              <a:rPr spc="-45" dirty="0"/>
              <a:t> </a:t>
            </a:r>
            <a:r>
              <a:rPr spc="10" dirty="0"/>
              <a:t>–</a:t>
            </a:r>
          </a:p>
          <a:p>
            <a:pPr marL="15875" algn="ctr">
              <a:lnSpc>
                <a:spcPts val="3835"/>
              </a:lnSpc>
            </a:pPr>
            <a:r>
              <a:rPr spc="10" dirty="0"/>
              <a:t>CTV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219200"/>
            <a:ext cx="12192000" cy="133350"/>
            <a:chOff x="0" y="1219200"/>
            <a:chExt cx="12192000" cy="133350"/>
          </a:xfrm>
        </p:grpSpPr>
        <p:sp>
          <p:nvSpPr>
            <p:cNvPr id="4" name="object 4"/>
            <p:cNvSpPr/>
            <p:nvPr/>
          </p:nvSpPr>
          <p:spPr>
            <a:xfrm>
              <a:off x="6191250" y="1219200"/>
              <a:ext cx="6000750" cy="133350"/>
            </a:xfrm>
            <a:custGeom>
              <a:avLst/>
              <a:gdLst/>
              <a:ahLst/>
              <a:cxnLst/>
              <a:rect l="l" t="t" r="r" b="b"/>
              <a:pathLst>
                <a:path w="6000750" h="133350">
                  <a:moveTo>
                    <a:pt x="0" y="133350"/>
                  </a:moveTo>
                  <a:lnTo>
                    <a:pt x="6000750" y="133350"/>
                  </a:lnTo>
                  <a:lnTo>
                    <a:pt x="600075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19200"/>
              <a:ext cx="6191250" cy="133350"/>
            </a:xfrm>
            <a:custGeom>
              <a:avLst/>
              <a:gdLst/>
              <a:ahLst/>
              <a:cxnLst/>
              <a:rect l="l" t="t" r="r" b="b"/>
              <a:pathLst>
                <a:path w="6191250" h="133350">
                  <a:moveTo>
                    <a:pt x="619125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6191250" y="133350"/>
                  </a:lnTo>
                  <a:lnTo>
                    <a:pt x="6191250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1428750"/>
            <a:ext cx="12192000" cy="228600"/>
          </a:xfrm>
          <a:custGeom>
            <a:avLst/>
            <a:gdLst/>
            <a:ahLst/>
            <a:cxnLst/>
            <a:rect l="l" t="t" r="r" b="b"/>
            <a:pathLst>
              <a:path w="12192000" h="228600">
                <a:moveTo>
                  <a:pt x="12192000" y="0"/>
                </a:moveTo>
                <a:lnTo>
                  <a:pt x="0" y="0"/>
                </a:lnTo>
                <a:lnTo>
                  <a:pt x="0" y="228600"/>
                </a:lnTo>
                <a:lnTo>
                  <a:pt x="12192000" y="2286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79412" y="1724151"/>
          <a:ext cx="5271770" cy="4945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18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00" dirty="0">
                          <a:latin typeface="Carlito"/>
                          <a:cs typeface="Carlito"/>
                        </a:rPr>
                        <a:t>Ad</a:t>
                      </a:r>
                      <a:r>
                        <a:rPr sz="17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10" dirty="0">
                          <a:latin typeface="Carlito"/>
                          <a:cs typeface="Carlito"/>
                        </a:rPr>
                        <a:t>Formats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00" b="1" dirty="0">
                          <a:latin typeface="Carlito"/>
                          <a:cs typeface="Carlito"/>
                        </a:rPr>
                        <a:t>Non-Skippable </a:t>
                      </a:r>
                      <a:r>
                        <a:rPr sz="1700" b="1" spc="20" dirty="0">
                          <a:latin typeface="Carlito"/>
                          <a:cs typeface="Carlito"/>
                        </a:rPr>
                        <a:t>Video</a:t>
                      </a:r>
                      <a:r>
                        <a:rPr sz="1700" b="1" spc="-1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15" dirty="0">
                          <a:latin typeface="Carlito"/>
                          <a:cs typeface="Carlito"/>
                        </a:rPr>
                        <a:t>Ad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406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sz="1700" dirty="0">
                          <a:latin typeface="Carlito"/>
                          <a:cs typeface="Carlito"/>
                        </a:rPr>
                        <a:t>Deal</a:t>
                      </a:r>
                      <a:r>
                        <a:rPr sz="17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-25" dirty="0">
                          <a:latin typeface="Carlito"/>
                          <a:cs typeface="Carlito"/>
                        </a:rPr>
                        <a:t>Type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49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sz="1700" b="1" spc="15" dirty="0">
                          <a:latin typeface="Carlito"/>
                          <a:cs typeface="Carlito"/>
                        </a:rPr>
                        <a:t>ASR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49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5" dirty="0">
                          <a:latin typeface="Carlito"/>
                          <a:cs typeface="Carlito"/>
                        </a:rPr>
                        <a:t>Supported</a:t>
                      </a:r>
                      <a:r>
                        <a:rPr sz="1700" spc="-1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dirty="0">
                          <a:latin typeface="Carlito"/>
                          <a:cs typeface="Carlito"/>
                        </a:rPr>
                        <a:t>Platforms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spc="-5" dirty="0">
                          <a:latin typeface="Carlito"/>
                          <a:cs typeface="Carlito"/>
                        </a:rPr>
                        <a:t>CTV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550" spc="10" dirty="0">
                          <a:latin typeface="Carlito"/>
                          <a:cs typeface="Carlito"/>
                        </a:rPr>
                        <a:t>3rd </a:t>
                      </a:r>
                      <a:r>
                        <a:rPr sz="1550" spc="5" dirty="0">
                          <a:latin typeface="Carlito"/>
                          <a:cs typeface="Carlito"/>
                        </a:rPr>
                        <a:t>Party</a:t>
                      </a:r>
                      <a:r>
                        <a:rPr sz="1550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550" spc="-5" dirty="0">
                          <a:latin typeface="Carlito"/>
                          <a:cs typeface="Carlito"/>
                        </a:rPr>
                        <a:t>Tracking</a:t>
                      </a:r>
                      <a:endParaRPr sz="155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700" b="1" spc="-30" dirty="0">
                          <a:latin typeface="Carlito"/>
                          <a:cs typeface="Carlito"/>
                        </a:rPr>
                        <a:t>Yes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8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550" spc="10" dirty="0">
                          <a:latin typeface="Carlito"/>
                          <a:cs typeface="Carlito"/>
                        </a:rPr>
                        <a:t>Clickability</a:t>
                      </a:r>
                      <a:endParaRPr sz="155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Carlito"/>
                          <a:cs typeface="Carlito"/>
                        </a:rPr>
                        <a:t>No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-10" dirty="0">
                          <a:latin typeface="Carlito"/>
                          <a:cs typeface="Carlito"/>
                        </a:rPr>
                        <a:t>Targetability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Carlito"/>
                          <a:cs typeface="Carlito"/>
                        </a:rPr>
                        <a:t>No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10944225" y="57150"/>
            <a:ext cx="1152525" cy="361950"/>
          </a:xfrm>
          <a:custGeom>
            <a:avLst/>
            <a:gdLst/>
            <a:ahLst/>
            <a:cxnLst/>
            <a:rect l="l" t="t" r="r" b="b"/>
            <a:pathLst>
              <a:path w="1152525" h="361950">
                <a:moveTo>
                  <a:pt x="1152525" y="0"/>
                </a:moveTo>
                <a:lnTo>
                  <a:pt x="0" y="0"/>
                </a:lnTo>
                <a:lnTo>
                  <a:pt x="0" y="361950"/>
                </a:lnTo>
                <a:lnTo>
                  <a:pt x="1152525" y="361950"/>
                </a:lnTo>
                <a:lnTo>
                  <a:pt x="115252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32464" y="125666"/>
            <a:ext cx="3930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0" dirty="0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200" b="1" spc="2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191875" y="590550"/>
            <a:ext cx="714375" cy="48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5943600" y="2952750"/>
            <a:ext cx="5648325" cy="2571750"/>
            <a:chOff x="5943600" y="2952750"/>
            <a:chExt cx="5648325" cy="2571750"/>
          </a:xfrm>
        </p:grpSpPr>
        <p:sp>
          <p:nvSpPr>
            <p:cNvPr id="12" name="object 12"/>
            <p:cNvSpPr/>
            <p:nvPr/>
          </p:nvSpPr>
          <p:spPr>
            <a:xfrm>
              <a:off x="5962650" y="2971800"/>
              <a:ext cx="5610225" cy="25336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53125" y="2962275"/>
              <a:ext cx="5629275" cy="2552700"/>
            </a:xfrm>
            <a:custGeom>
              <a:avLst/>
              <a:gdLst/>
              <a:ahLst/>
              <a:cxnLst/>
              <a:rect l="l" t="t" r="r" b="b"/>
              <a:pathLst>
                <a:path w="5629275" h="2552700">
                  <a:moveTo>
                    <a:pt x="0" y="2552700"/>
                  </a:moveTo>
                  <a:lnTo>
                    <a:pt x="5629275" y="2552700"/>
                  </a:lnTo>
                  <a:lnTo>
                    <a:pt x="5629275" y="0"/>
                  </a:lnTo>
                  <a:lnTo>
                    <a:pt x="0" y="0"/>
                  </a:lnTo>
                  <a:lnTo>
                    <a:pt x="0" y="25527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8077" y="199389"/>
            <a:ext cx="1009523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0" dirty="0"/>
              <a:t>7B. </a:t>
            </a:r>
            <a:r>
              <a:rPr sz="3600" dirty="0"/>
              <a:t>AD Unit – </a:t>
            </a:r>
            <a:r>
              <a:rPr sz="3600" spc="-5" dirty="0"/>
              <a:t>Video </a:t>
            </a:r>
            <a:r>
              <a:rPr sz="3600" dirty="0"/>
              <a:t>inventory - Mid </a:t>
            </a:r>
            <a:r>
              <a:rPr sz="3600" spc="-10" dirty="0"/>
              <a:t>rolls </a:t>
            </a:r>
            <a:r>
              <a:rPr sz="3600" dirty="0"/>
              <a:t>– </a:t>
            </a:r>
            <a:r>
              <a:rPr sz="3600" spc="10" dirty="0"/>
              <a:t>Spot </a:t>
            </a:r>
            <a:r>
              <a:rPr sz="3600" dirty="0"/>
              <a:t>-</a:t>
            </a:r>
            <a:r>
              <a:rPr sz="3600" spc="-175" dirty="0"/>
              <a:t> </a:t>
            </a:r>
            <a:r>
              <a:rPr sz="3600" spc="-5" dirty="0"/>
              <a:t>CTV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249044" y="1020762"/>
            <a:ext cx="103251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25" dirty="0">
                <a:latin typeface="Carlito"/>
                <a:cs typeface="Carlito"/>
              </a:rPr>
              <a:t>C</a:t>
            </a:r>
            <a:r>
              <a:rPr sz="1500" spc="30" dirty="0">
                <a:latin typeface="Carlito"/>
                <a:cs typeface="Carlito"/>
              </a:rPr>
              <a:t>o</a:t>
            </a:r>
            <a:r>
              <a:rPr sz="1500" dirty="0">
                <a:latin typeface="Carlito"/>
                <a:cs typeface="Carlito"/>
              </a:rPr>
              <a:t>m</a:t>
            </a:r>
            <a:r>
              <a:rPr sz="1500" spc="35" dirty="0">
                <a:latin typeface="Carlito"/>
                <a:cs typeface="Carlito"/>
              </a:rPr>
              <a:t>p</a:t>
            </a:r>
            <a:r>
              <a:rPr sz="1500" spc="30" dirty="0">
                <a:latin typeface="Carlito"/>
                <a:cs typeface="Carlito"/>
              </a:rPr>
              <a:t>o</a:t>
            </a:r>
            <a:r>
              <a:rPr sz="1500" spc="10" dirty="0">
                <a:latin typeface="Carlito"/>
                <a:cs typeface="Carlito"/>
              </a:rPr>
              <a:t>s</a:t>
            </a:r>
            <a:r>
              <a:rPr sz="1500" spc="25" dirty="0">
                <a:latin typeface="Carlito"/>
                <a:cs typeface="Carlito"/>
              </a:rPr>
              <a:t>i</a:t>
            </a:r>
            <a:r>
              <a:rPr sz="1500" spc="20" dirty="0">
                <a:latin typeface="Carlito"/>
                <a:cs typeface="Carlito"/>
              </a:rPr>
              <a:t>t</a:t>
            </a:r>
            <a:r>
              <a:rPr sz="1500" spc="25" dirty="0">
                <a:latin typeface="Carlito"/>
                <a:cs typeface="Carlito"/>
              </a:rPr>
              <a:t>i</a:t>
            </a:r>
            <a:r>
              <a:rPr sz="1500" spc="-40" dirty="0">
                <a:latin typeface="Carlito"/>
                <a:cs typeface="Carlito"/>
              </a:rPr>
              <a:t>o</a:t>
            </a:r>
            <a:r>
              <a:rPr sz="1500" dirty="0">
                <a:latin typeface="Carlito"/>
                <a:cs typeface="Carlito"/>
              </a:rPr>
              <a:t>n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4970" y="3300666"/>
            <a:ext cx="2532380" cy="1170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5" dirty="0">
                <a:latin typeface="Carlito"/>
                <a:cs typeface="Carlito"/>
              </a:rPr>
              <a:t>File </a:t>
            </a:r>
            <a:r>
              <a:rPr sz="1500" spc="-10" dirty="0">
                <a:latin typeface="Carlito"/>
                <a:cs typeface="Carlito"/>
              </a:rPr>
              <a:t>Type:</a:t>
            </a:r>
            <a:r>
              <a:rPr sz="1500" spc="-114" dirty="0">
                <a:latin typeface="Carlito"/>
                <a:cs typeface="Carlito"/>
              </a:rPr>
              <a:t> </a:t>
            </a:r>
            <a:r>
              <a:rPr sz="1500" spc="-15" dirty="0">
                <a:latin typeface="Carlito"/>
                <a:cs typeface="Carlito"/>
              </a:rPr>
              <a:t>MP4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10" dirty="0">
                <a:latin typeface="Carlito"/>
                <a:cs typeface="Carlito"/>
              </a:rPr>
              <a:t>Supported </a:t>
            </a:r>
            <a:r>
              <a:rPr sz="1500" spc="5" dirty="0">
                <a:latin typeface="Carlito"/>
                <a:cs typeface="Carlito"/>
              </a:rPr>
              <a:t>Platforms:</a:t>
            </a:r>
            <a:r>
              <a:rPr sz="1500" spc="-24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CTV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5" dirty="0">
                <a:latin typeface="Carlito"/>
                <a:cs typeface="Carlito"/>
              </a:rPr>
              <a:t>Aspect </a:t>
            </a:r>
            <a:r>
              <a:rPr sz="1500" spc="15" dirty="0">
                <a:latin typeface="Carlito"/>
                <a:cs typeface="Carlito"/>
              </a:rPr>
              <a:t>Ratio:</a:t>
            </a:r>
            <a:r>
              <a:rPr sz="1500" spc="-250" dirty="0">
                <a:latin typeface="Carlito"/>
                <a:cs typeface="Carlito"/>
              </a:rPr>
              <a:t> </a:t>
            </a:r>
            <a:r>
              <a:rPr sz="1500" spc="-15" dirty="0">
                <a:latin typeface="Carlito"/>
                <a:cs typeface="Carlito"/>
              </a:rPr>
              <a:t>16:9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dirty="0">
                <a:latin typeface="Carlito"/>
                <a:cs typeface="Carlito"/>
              </a:rPr>
              <a:t>Frame </a:t>
            </a:r>
            <a:r>
              <a:rPr sz="1500" spc="10" dirty="0">
                <a:latin typeface="Carlito"/>
                <a:cs typeface="Carlito"/>
              </a:rPr>
              <a:t>rate:</a:t>
            </a:r>
            <a:r>
              <a:rPr sz="1500" spc="-18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25fps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5" dirty="0">
                <a:latin typeface="Carlito"/>
                <a:cs typeface="Carlito"/>
              </a:rPr>
              <a:t>Video</a:t>
            </a:r>
            <a:r>
              <a:rPr sz="1500" spc="-9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File</a:t>
            </a:r>
            <a:r>
              <a:rPr sz="1500" spc="-4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Size:</a:t>
            </a:r>
            <a:r>
              <a:rPr sz="1500" spc="10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Upto</a:t>
            </a:r>
            <a:r>
              <a:rPr sz="1500" spc="-9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100</a:t>
            </a:r>
            <a:r>
              <a:rPr sz="1500" spc="-5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MB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14625" y="1001712"/>
            <a:ext cx="220535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15" dirty="0">
                <a:latin typeface="Carlito"/>
                <a:cs typeface="Carlito"/>
              </a:rPr>
              <a:t>Brand video, </a:t>
            </a:r>
            <a:r>
              <a:rPr sz="1500" spc="-5" dirty="0">
                <a:latin typeface="Carlito"/>
                <a:cs typeface="Carlito"/>
              </a:rPr>
              <a:t>Tracking</a:t>
            </a:r>
            <a:r>
              <a:rPr sz="1500" spc="-6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Pixels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4744" y="1955482"/>
            <a:ext cx="115252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5" dirty="0">
                <a:latin typeface="Carlito"/>
                <a:cs typeface="Carlito"/>
              </a:rPr>
              <a:t>Event</a:t>
            </a:r>
            <a:r>
              <a:rPr sz="1500" spc="-13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Tracking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4625" y="1955482"/>
            <a:ext cx="303403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15" dirty="0">
                <a:latin typeface="Carlito"/>
                <a:cs typeface="Carlito"/>
              </a:rPr>
              <a:t>Impressions</a:t>
            </a:r>
            <a:r>
              <a:rPr sz="1500" spc="-12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(max</a:t>
            </a:r>
            <a:r>
              <a:rPr sz="1500" spc="-10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1</a:t>
            </a:r>
            <a:r>
              <a:rPr sz="1500" spc="-6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tracker</a:t>
            </a:r>
            <a:r>
              <a:rPr sz="1500" spc="-50" dirty="0">
                <a:latin typeface="Carlito"/>
                <a:cs typeface="Carlito"/>
              </a:rPr>
              <a:t> </a:t>
            </a:r>
            <a:r>
              <a:rPr sz="1500" spc="20" dirty="0">
                <a:latin typeface="Carlito"/>
                <a:cs typeface="Carlito"/>
              </a:rPr>
              <a:t>supported)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07" y="2623248"/>
            <a:ext cx="222123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Tracking</a:t>
            </a:r>
            <a:r>
              <a:rPr sz="1500" spc="-15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Partners</a:t>
            </a:r>
            <a:r>
              <a:rPr sz="1500" spc="-140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supported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4625" y="2585275"/>
            <a:ext cx="261048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Sizmek ( </a:t>
            </a:r>
            <a:r>
              <a:rPr sz="1500" spc="-5" dirty="0">
                <a:latin typeface="Carlito"/>
                <a:cs typeface="Carlito"/>
              </a:rPr>
              <a:t>Preferred </a:t>
            </a:r>
            <a:r>
              <a:rPr sz="1500" spc="10" dirty="0">
                <a:latin typeface="Carlito"/>
                <a:cs typeface="Carlito"/>
              </a:rPr>
              <a:t>Partner </a:t>
            </a:r>
            <a:r>
              <a:rPr sz="1500" dirty="0">
                <a:latin typeface="Carlito"/>
                <a:cs typeface="Carlito"/>
              </a:rPr>
              <a:t>)  </a:t>
            </a:r>
            <a:r>
              <a:rPr sz="1500" spc="-5" dirty="0">
                <a:latin typeface="Carlito"/>
                <a:cs typeface="Carlito"/>
              </a:rPr>
              <a:t>DCM, Appsflyer, </a:t>
            </a:r>
            <a:r>
              <a:rPr sz="1500" spc="10" dirty="0">
                <a:latin typeface="Carlito"/>
                <a:cs typeface="Carlito"/>
              </a:rPr>
              <a:t>Branch,</a:t>
            </a:r>
            <a:r>
              <a:rPr sz="1500" spc="-229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Singular,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71244" y="3301047"/>
            <a:ext cx="121412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rlito"/>
                <a:cs typeface="Carlito"/>
              </a:rPr>
              <a:t>Technical</a:t>
            </a:r>
            <a:r>
              <a:rPr sz="1500" spc="-15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Specs</a:t>
            </a:r>
            <a:endParaRPr sz="1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86513" y="1771650"/>
            <a:ext cx="5343525" cy="4705350"/>
            <a:chOff x="5886513" y="1771650"/>
            <a:chExt cx="5343525" cy="4705350"/>
          </a:xfrm>
        </p:grpSpPr>
        <p:sp>
          <p:nvSpPr>
            <p:cNvPr id="3" name="object 3"/>
            <p:cNvSpPr/>
            <p:nvPr/>
          </p:nvSpPr>
          <p:spPr>
            <a:xfrm>
              <a:off x="6096000" y="1771650"/>
              <a:ext cx="2114550" cy="47053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900801" y="2957575"/>
              <a:ext cx="2514600" cy="533400"/>
            </a:xfrm>
            <a:custGeom>
              <a:avLst/>
              <a:gdLst/>
              <a:ahLst/>
              <a:cxnLst/>
              <a:rect l="l" t="t" r="r" b="b"/>
              <a:pathLst>
                <a:path w="2514600" h="533400">
                  <a:moveTo>
                    <a:pt x="0" y="533400"/>
                  </a:moveTo>
                  <a:lnTo>
                    <a:pt x="2514600" y="533400"/>
                  </a:lnTo>
                  <a:lnTo>
                    <a:pt x="25146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28575">
              <a:solidFill>
                <a:srgbClr val="C0504D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91250" y="3971925"/>
              <a:ext cx="5038725" cy="22955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05550" y="5476875"/>
              <a:ext cx="390525" cy="5524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742439" marR="5080" indent="-1725295">
              <a:lnSpc>
                <a:spcPts val="3829"/>
              </a:lnSpc>
              <a:spcBef>
                <a:spcPts val="265"/>
              </a:spcBef>
            </a:pPr>
            <a:r>
              <a:rPr spc="15" dirty="0"/>
              <a:t>8.</a:t>
            </a:r>
            <a:r>
              <a:rPr spc="-25" dirty="0"/>
              <a:t> </a:t>
            </a:r>
            <a:r>
              <a:rPr spc="15" dirty="0"/>
              <a:t>AD</a:t>
            </a:r>
            <a:r>
              <a:rPr spc="-65" dirty="0"/>
              <a:t> </a:t>
            </a:r>
            <a:r>
              <a:rPr spc="15" dirty="0"/>
              <a:t>Unit</a:t>
            </a:r>
            <a:r>
              <a:rPr spc="-35" dirty="0"/>
              <a:t> </a:t>
            </a:r>
            <a:r>
              <a:rPr spc="10" dirty="0"/>
              <a:t>–</a:t>
            </a:r>
            <a:r>
              <a:rPr spc="-10" dirty="0"/>
              <a:t> </a:t>
            </a:r>
            <a:r>
              <a:rPr spc="15" dirty="0"/>
              <a:t>Video</a:t>
            </a:r>
            <a:r>
              <a:rPr spc="-130" dirty="0"/>
              <a:t> </a:t>
            </a:r>
            <a:r>
              <a:rPr spc="10" dirty="0"/>
              <a:t>Ads</a:t>
            </a:r>
            <a:r>
              <a:rPr spc="15" dirty="0"/>
              <a:t> with</a:t>
            </a:r>
            <a:r>
              <a:rPr spc="-125" dirty="0"/>
              <a:t> </a:t>
            </a:r>
            <a:r>
              <a:rPr spc="10" dirty="0"/>
              <a:t>Companion</a:t>
            </a:r>
            <a:r>
              <a:rPr spc="-140" dirty="0"/>
              <a:t> </a:t>
            </a:r>
            <a:r>
              <a:rPr spc="10" dirty="0"/>
              <a:t>–</a:t>
            </a:r>
            <a:r>
              <a:rPr spc="-10" dirty="0"/>
              <a:t> </a:t>
            </a:r>
            <a:r>
              <a:rPr spc="10" dirty="0"/>
              <a:t>HH</a:t>
            </a:r>
            <a:r>
              <a:rPr spc="15" dirty="0"/>
              <a:t> </a:t>
            </a:r>
            <a:r>
              <a:rPr spc="10" dirty="0"/>
              <a:t>+</a:t>
            </a:r>
            <a:r>
              <a:rPr spc="-10" dirty="0"/>
              <a:t> </a:t>
            </a:r>
            <a:r>
              <a:rPr spc="-25" dirty="0"/>
              <a:t>Web  </a:t>
            </a:r>
            <a:r>
              <a:rPr spc="10" dirty="0"/>
              <a:t>(Pre/Mid </a:t>
            </a:r>
            <a:r>
              <a:rPr dirty="0"/>
              <a:t>Roll) </a:t>
            </a:r>
            <a:r>
              <a:rPr spc="5" dirty="0"/>
              <a:t>, </a:t>
            </a:r>
            <a:r>
              <a:rPr spc="10" dirty="0"/>
              <a:t>CTV –</a:t>
            </a:r>
            <a:r>
              <a:rPr spc="-250" dirty="0"/>
              <a:t> </a:t>
            </a:r>
            <a:r>
              <a:rPr dirty="0"/>
              <a:t>(Pre-Roll)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0" y="1219200"/>
            <a:ext cx="12192000" cy="133350"/>
            <a:chOff x="0" y="1219200"/>
            <a:chExt cx="12192000" cy="133350"/>
          </a:xfrm>
        </p:grpSpPr>
        <p:sp>
          <p:nvSpPr>
            <p:cNvPr id="9" name="object 9"/>
            <p:cNvSpPr/>
            <p:nvPr/>
          </p:nvSpPr>
          <p:spPr>
            <a:xfrm>
              <a:off x="6191250" y="1219200"/>
              <a:ext cx="6000750" cy="133350"/>
            </a:xfrm>
            <a:custGeom>
              <a:avLst/>
              <a:gdLst/>
              <a:ahLst/>
              <a:cxnLst/>
              <a:rect l="l" t="t" r="r" b="b"/>
              <a:pathLst>
                <a:path w="6000750" h="133350">
                  <a:moveTo>
                    <a:pt x="0" y="133350"/>
                  </a:moveTo>
                  <a:lnTo>
                    <a:pt x="6000750" y="133350"/>
                  </a:lnTo>
                  <a:lnTo>
                    <a:pt x="600075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1219200"/>
              <a:ext cx="6191250" cy="133350"/>
            </a:xfrm>
            <a:custGeom>
              <a:avLst/>
              <a:gdLst/>
              <a:ahLst/>
              <a:cxnLst/>
              <a:rect l="l" t="t" r="r" b="b"/>
              <a:pathLst>
                <a:path w="6191250" h="133350">
                  <a:moveTo>
                    <a:pt x="619125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6191250" y="133350"/>
                  </a:lnTo>
                  <a:lnTo>
                    <a:pt x="6191250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0" y="1428750"/>
            <a:ext cx="12192000" cy="228600"/>
          </a:xfrm>
          <a:custGeom>
            <a:avLst/>
            <a:gdLst/>
            <a:ahLst/>
            <a:cxnLst/>
            <a:rect l="l" t="t" r="r" b="b"/>
            <a:pathLst>
              <a:path w="12192000" h="228600">
                <a:moveTo>
                  <a:pt x="12192000" y="0"/>
                </a:moveTo>
                <a:lnTo>
                  <a:pt x="0" y="0"/>
                </a:lnTo>
                <a:lnTo>
                  <a:pt x="0" y="228600"/>
                </a:lnTo>
                <a:lnTo>
                  <a:pt x="12192000" y="2286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21125" y="1404302"/>
            <a:ext cx="437070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i="1" spc="15" dirty="0">
                <a:solidFill>
                  <a:srgbClr val="FFFFFF"/>
                </a:solidFill>
                <a:latin typeface="Carlito"/>
                <a:cs typeface="Carlito"/>
              </a:rPr>
              <a:t>Single</a:t>
            </a:r>
            <a:r>
              <a:rPr sz="1400" b="1" i="1" spc="-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5" dirty="0">
                <a:solidFill>
                  <a:srgbClr val="FFFFFF"/>
                </a:solidFill>
                <a:latin typeface="Carlito"/>
                <a:cs typeface="Carlito"/>
              </a:rPr>
              <a:t>Unit</a:t>
            </a:r>
            <a:r>
              <a:rPr sz="1400" b="1" i="1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30" dirty="0">
                <a:solidFill>
                  <a:srgbClr val="FFFFFF"/>
                </a:solidFill>
                <a:latin typeface="Carlito"/>
                <a:cs typeface="Carlito"/>
              </a:rPr>
              <a:t>Ad</a:t>
            </a:r>
            <a:r>
              <a:rPr sz="1400" b="1" i="1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10" dirty="0">
                <a:solidFill>
                  <a:srgbClr val="FFFFFF"/>
                </a:solidFill>
                <a:latin typeface="Carlito"/>
                <a:cs typeface="Carlito"/>
              </a:rPr>
              <a:t>–</a:t>
            </a:r>
            <a:r>
              <a:rPr sz="1400" b="1" i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5" dirty="0">
                <a:solidFill>
                  <a:srgbClr val="FFFFFF"/>
                </a:solidFill>
                <a:latin typeface="Carlito"/>
                <a:cs typeface="Carlito"/>
              </a:rPr>
              <a:t>(</a:t>
            </a:r>
            <a:r>
              <a:rPr sz="1400" b="1" i="1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5" dirty="0">
                <a:solidFill>
                  <a:srgbClr val="FFFFFF"/>
                </a:solidFill>
                <a:latin typeface="Carlito"/>
                <a:cs typeface="Carlito"/>
              </a:rPr>
              <a:t>Video</a:t>
            </a:r>
            <a:r>
              <a:rPr sz="1400" b="1" i="1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400" b="1" i="1" spc="-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10" dirty="0">
                <a:solidFill>
                  <a:srgbClr val="FFFFFF"/>
                </a:solidFill>
                <a:latin typeface="Carlito"/>
                <a:cs typeface="Carlito"/>
              </a:rPr>
              <a:t>Companion</a:t>
            </a:r>
            <a:r>
              <a:rPr sz="1400" b="1" i="1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dirty="0">
                <a:solidFill>
                  <a:srgbClr val="FFFFFF"/>
                </a:solidFill>
                <a:latin typeface="Carlito"/>
                <a:cs typeface="Carlito"/>
              </a:rPr>
              <a:t>Element</a:t>
            </a:r>
            <a:r>
              <a:rPr sz="1400" b="1" i="1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Carlito"/>
                <a:cs typeface="Carlito"/>
              </a:rPr>
              <a:t>Together)</a:t>
            </a:r>
            <a:endParaRPr sz="1400">
              <a:latin typeface="Carlito"/>
              <a:cs typeface="Carlito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79412" y="1724151"/>
          <a:ext cx="5271770" cy="4925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8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Carlito"/>
                          <a:cs typeface="Carlito"/>
                        </a:rPr>
                        <a:t>Ad</a:t>
                      </a:r>
                      <a:r>
                        <a:rPr sz="17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10" dirty="0">
                          <a:latin typeface="Carlito"/>
                          <a:cs typeface="Carlito"/>
                        </a:rPr>
                        <a:t>Formats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Carlito"/>
                          <a:cs typeface="Carlito"/>
                        </a:rPr>
                        <a:t>Banner </a:t>
                      </a:r>
                      <a:r>
                        <a:rPr sz="1700" b="1" spc="-10" dirty="0">
                          <a:latin typeface="Carlito"/>
                          <a:cs typeface="Carlito"/>
                        </a:rPr>
                        <a:t>and</a:t>
                      </a:r>
                      <a:r>
                        <a:rPr sz="1700" b="1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Native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71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700" dirty="0">
                          <a:latin typeface="Carlito"/>
                          <a:cs typeface="Carlito"/>
                        </a:rPr>
                        <a:t>Deal</a:t>
                      </a:r>
                      <a:r>
                        <a:rPr sz="17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-25" dirty="0">
                          <a:latin typeface="Carlito"/>
                          <a:cs typeface="Carlito"/>
                        </a:rPr>
                        <a:t>Type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700" b="1" spc="5" dirty="0">
                          <a:latin typeface="Carlito"/>
                          <a:cs typeface="Carlito"/>
                        </a:rPr>
                        <a:t>CPM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8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5" dirty="0">
                          <a:latin typeface="Carlito"/>
                          <a:cs typeface="Carlito"/>
                        </a:rPr>
                        <a:t>Supported</a:t>
                      </a:r>
                      <a:r>
                        <a:rPr sz="1700" spc="-1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5" dirty="0">
                          <a:latin typeface="Carlito"/>
                          <a:cs typeface="Carlito"/>
                        </a:rPr>
                        <a:t>Platforms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2130" marR="135890" indent="-391160">
                        <a:lnSpc>
                          <a:spcPts val="2030"/>
                        </a:lnSpc>
                        <a:spcBef>
                          <a:spcPts val="1320"/>
                        </a:spcBef>
                      </a:pPr>
                      <a:r>
                        <a:rPr sz="1700" b="1" spc="-5" dirty="0">
                          <a:latin typeface="Carlito"/>
                          <a:cs typeface="Carlito"/>
                        </a:rPr>
                        <a:t>Android, </a:t>
                      </a:r>
                      <a:r>
                        <a:rPr sz="1700" b="1" spc="25" dirty="0">
                          <a:latin typeface="Carlito"/>
                          <a:cs typeface="Carlito"/>
                        </a:rPr>
                        <a:t>iOS,</a:t>
                      </a:r>
                      <a:r>
                        <a:rPr sz="1700" b="1" spc="-2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dirty="0">
                          <a:latin typeface="Carlito"/>
                          <a:cs typeface="Carlito"/>
                        </a:rPr>
                        <a:t>M-Web, </a:t>
                      </a:r>
                      <a:r>
                        <a:rPr sz="1700" b="1" spc="-5" dirty="0">
                          <a:latin typeface="Carlito"/>
                          <a:cs typeface="Carlito"/>
                        </a:rPr>
                        <a:t>CTV 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(Pre-Roll),</a:t>
                      </a:r>
                      <a:r>
                        <a:rPr sz="1700" b="1" spc="-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10" dirty="0">
                          <a:latin typeface="Carlito"/>
                          <a:cs typeface="Carlito"/>
                        </a:rPr>
                        <a:t>D-Web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-10" dirty="0">
                          <a:latin typeface="Carlito"/>
                          <a:cs typeface="Carlito"/>
                        </a:rPr>
                        <a:t>Tracking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65430" marR="246379" indent="-28575" algn="ctr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sz="1700" b="1" spc="-5" dirty="0">
                          <a:latin typeface="Carlito"/>
                          <a:cs typeface="Carlito"/>
                        </a:rPr>
                        <a:t>Not </a:t>
                      </a:r>
                      <a:r>
                        <a:rPr sz="1700" b="1" dirty="0">
                          <a:latin typeface="Carlito"/>
                          <a:cs typeface="Carlito"/>
                        </a:rPr>
                        <a:t>tracked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separately  (Imp/click</a:t>
                      </a:r>
                      <a:r>
                        <a:rPr sz="1700" b="1" spc="-1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tracking</a:t>
                      </a:r>
                      <a:r>
                        <a:rPr sz="1700" b="1" spc="-1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15" dirty="0">
                          <a:latin typeface="Carlito"/>
                          <a:cs typeface="Carlito"/>
                        </a:rPr>
                        <a:t>with  </a:t>
                      </a:r>
                      <a:r>
                        <a:rPr sz="1700" b="1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700" b="1" spc="15" dirty="0">
                          <a:latin typeface="Carlito"/>
                          <a:cs typeface="Carlito"/>
                        </a:rPr>
                        <a:t>video</a:t>
                      </a:r>
                      <a:r>
                        <a:rPr sz="1700" b="1" spc="-1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-10" dirty="0">
                          <a:latin typeface="Carlito"/>
                          <a:cs typeface="Carlito"/>
                        </a:rPr>
                        <a:t>ad)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5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Carlito"/>
                          <a:cs typeface="Carlito"/>
                        </a:rPr>
                        <a:t>Clickability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spc="-30" dirty="0">
                          <a:latin typeface="Carlito"/>
                          <a:cs typeface="Carlito"/>
                        </a:rPr>
                        <a:t>Yes </a:t>
                      </a:r>
                      <a:r>
                        <a:rPr sz="1700" b="1" spc="10" dirty="0">
                          <a:latin typeface="Carlito"/>
                          <a:cs typeface="Carlito"/>
                        </a:rPr>
                        <a:t>/ </a:t>
                      </a:r>
                      <a:r>
                        <a:rPr sz="1700" b="1" spc="20" dirty="0">
                          <a:latin typeface="Carlito"/>
                          <a:cs typeface="Carlito"/>
                        </a:rPr>
                        <a:t>QR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scan </a:t>
                      </a:r>
                      <a:r>
                        <a:rPr sz="1700" b="1" spc="-5" dirty="0">
                          <a:latin typeface="Carlito"/>
                          <a:cs typeface="Carlito"/>
                        </a:rPr>
                        <a:t>on</a:t>
                      </a:r>
                      <a:r>
                        <a:rPr sz="1700" b="1" spc="-2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-5" dirty="0">
                          <a:latin typeface="Carlito"/>
                          <a:cs typeface="Carlito"/>
                        </a:rPr>
                        <a:t>CTV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6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-10" dirty="0">
                          <a:latin typeface="Carlito"/>
                          <a:cs typeface="Carlito"/>
                        </a:rPr>
                        <a:t>Targetability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005" marR="160020" indent="-123825">
                        <a:lnSpc>
                          <a:spcPts val="2030"/>
                        </a:lnSpc>
                        <a:spcBef>
                          <a:spcPts val="1350"/>
                        </a:spcBef>
                      </a:pPr>
                      <a:r>
                        <a:rPr sz="1700" b="1" spc="-30" dirty="0">
                          <a:latin typeface="Carlito"/>
                          <a:cs typeface="Carlito"/>
                        </a:rPr>
                        <a:t>Yes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(Same </a:t>
                      </a:r>
                      <a:r>
                        <a:rPr sz="1700" b="1" spc="-5" dirty="0">
                          <a:latin typeface="Carlito"/>
                          <a:cs typeface="Carlito"/>
                        </a:rPr>
                        <a:t>as </a:t>
                      </a:r>
                      <a:r>
                        <a:rPr sz="1700" b="1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700" b="1" spc="15" dirty="0">
                          <a:latin typeface="Carlito"/>
                          <a:cs typeface="Carlito"/>
                        </a:rPr>
                        <a:t>video</a:t>
                      </a:r>
                      <a:r>
                        <a:rPr sz="1700" b="1" spc="-30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-5" dirty="0">
                          <a:latin typeface="Carlito"/>
                          <a:cs typeface="Carlito"/>
                        </a:rPr>
                        <a:t>ad  </a:t>
                      </a:r>
                      <a:r>
                        <a:rPr sz="1700" b="1" spc="10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1700" b="1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15" dirty="0">
                          <a:latin typeface="Carlito"/>
                          <a:cs typeface="Carlito"/>
                        </a:rPr>
                        <a:t>which</a:t>
                      </a:r>
                      <a:r>
                        <a:rPr sz="1700" b="1" spc="-1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20" dirty="0">
                          <a:latin typeface="Carlito"/>
                          <a:cs typeface="Carlito"/>
                        </a:rPr>
                        <a:t>it</a:t>
                      </a:r>
                      <a:r>
                        <a:rPr sz="1700" b="1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20" dirty="0">
                          <a:latin typeface="Carlito"/>
                          <a:cs typeface="Carlito"/>
                        </a:rPr>
                        <a:t>is</a:t>
                      </a:r>
                      <a:r>
                        <a:rPr sz="1700" b="1" spc="-1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attached)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0944225" y="57150"/>
            <a:ext cx="1152525" cy="361950"/>
          </a:xfrm>
          <a:custGeom>
            <a:avLst/>
            <a:gdLst/>
            <a:ahLst/>
            <a:cxnLst/>
            <a:rect l="l" t="t" r="r" b="b"/>
            <a:pathLst>
              <a:path w="1152525" h="361950">
                <a:moveTo>
                  <a:pt x="1152525" y="0"/>
                </a:moveTo>
                <a:lnTo>
                  <a:pt x="0" y="0"/>
                </a:lnTo>
                <a:lnTo>
                  <a:pt x="0" y="361950"/>
                </a:lnTo>
                <a:lnTo>
                  <a:pt x="1152525" y="361950"/>
                </a:lnTo>
                <a:lnTo>
                  <a:pt x="115252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332464" y="125666"/>
            <a:ext cx="3930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0" dirty="0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200" b="1" spc="2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66480" y="2377757"/>
            <a:ext cx="2955925" cy="75247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65" marR="5080" indent="-5080" algn="ctr">
              <a:lnSpc>
                <a:spcPct val="103000"/>
              </a:lnSpc>
              <a:spcBef>
                <a:spcPts val="70"/>
              </a:spcBef>
            </a:pPr>
            <a:r>
              <a:rPr sz="1550" b="1" i="1" spc="20" dirty="0">
                <a:latin typeface="Carlito"/>
                <a:cs typeface="Carlito"/>
              </a:rPr>
              <a:t>In </a:t>
            </a:r>
            <a:r>
              <a:rPr sz="1550" b="1" i="1" spc="5" dirty="0">
                <a:latin typeface="Carlito"/>
                <a:cs typeface="Carlito"/>
              </a:rPr>
              <a:t>case Companion </a:t>
            </a:r>
            <a:r>
              <a:rPr sz="1550" b="1" i="1" spc="-5" dirty="0">
                <a:latin typeface="Carlito"/>
                <a:cs typeface="Carlito"/>
              </a:rPr>
              <a:t>element </a:t>
            </a:r>
            <a:r>
              <a:rPr sz="1550" b="1" i="1" spc="-10" dirty="0">
                <a:latin typeface="Carlito"/>
                <a:cs typeface="Carlito"/>
              </a:rPr>
              <a:t>isn’t  present, </a:t>
            </a:r>
            <a:r>
              <a:rPr sz="1550" b="1" i="1" dirty="0">
                <a:latin typeface="Carlito"/>
                <a:cs typeface="Carlito"/>
              </a:rPr>
              <a:t>the </a:t>
            </a:r>
            <a:r>
              <a:rPr sz="1550" b="1" i="1" spc="10" dirty="0">
                <a:latin typeface="Carlito"/>
                <a:cs typeface="Carlito"/>
              </a:rPr>
              <a:t>companion </a:t>
            </a:r>
            <a:r>
              <a:rPr sz="1550" b="1" i="1" spc="-15" dirty="0">
                <a:latin typeface="Carlito"/>
                <a:cs typeface="Carlito"/>
              </a:rPr>
              <a:t>real-estate  </a:t>
            </a:r>
            <a:r>
              <a:rPr sz="1550" b="1" i="1" spc="5" dirty="0">
                <a:latin typeface="Carlito"/>
                <a:cs typeface="Carlito"/>
              </a:rPr>
              <a:t>will be</a:t>
            </a:r>
            <a:r>
              <a:rPr sz="1550" b="1" i="1" spc="65" dirty="0">
                <a:latin typeface="Carlito"/>
                <a:cs typeface="Carlito"/>
              </a:rPr>
              <a:t> </a:t>
            </a:r>
            <a:r>
              <a:rPr sz="1550" b="1" i="1" dirty="0">
                <a:latin typeface="Carlito"/>
                <a:cs typeface="Carlito"/>
              </a:rPr>
              <a:t>empty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191875" y="590550"/>
            <a:ext cx="714375" cy="485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085" y="0"/>
            <a:ext cx="9889490" cy="11277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004695" marR="5080" indent="-1992630">
              <a:lnSpc>
                <a:spcPct val="100800"/>
              </a:lnSpc>
              <a:spcBef>
                <a:spcPts val="70"/>
              </a:spcBef>
            </a:pPr>
            <a:r>
              <a:rPr sz="3600" spc="-15" dirty="0"/>
              <a:t>8. </a:t>
            </a:r>
            <a:r>
              <a:rPr sz="3600" dirty="0"/>
              <a:t>AD Unit – </a:t>
            </a:r>
            <a:r>
              <a:rPr sz="3600" spc="-5" dirty="0"/>
              <a:t>Video </a:t>
            </a:r>
            <a:r>
              <a:rPr sz="3600" dirty="0"/>
              <a:t>Ads </a:t>
            </a:r>
            <a:r>
              <a:rPr sz="3600" spc="10" dirty="0"/>
              <a:t>with </a:t>
            </a:r>
            <a:r>
              <a:rPr sz="3600" spc="5" dirty="0"/>
              <a:t>Companion </a:t>
            </a:r>
            <a:r>
              <a:rPr sz="3600" dirty="0"/>
              <a:t>– </a:t>
            </a:r>
            <a:r>
              <a:rPr sz="3600" spc="-10" dirty="0"/>
              <a:t>HH </a:t>
            </a:r>
            <a:r>
              <a:rPr sz="3600" dirty="0"/>
              <a:t>+ </a:t>
            </a:r>
            <a:r>
              <a:rPr sz="3600" spc="-40" dirty="0"/>
              <a:t>Web  </a:t>
            </a:r>
            <a:r>
              <a:rPr sz="3600" spc="-5" dirty="0"/>
              <a:t>(Pre/Mid </a:t>
            </a:r>
            <a:r>
              <a:rPr sz="3600" spc="-10" dirty="0"/>
              <a:t>Roll) </a:t>
            </a:r>
            <a:r>
              <a:rPr sz="3600" dirty="0"/>
              <a:t>, </a:t>
            </a:r>
            <a:r>
              <a:rPr sz="3600" spc="-5" dirty="0"/>
              <a:t>CTV </a:t>
            </a:r>
            <a:r>
              <a:rPr sz="3600" dirty="0"/>
              <a:t>–</a:t>
            </a:r>
            <a:r>
              <a:rPr sz="3600" spc="-35" dirty="0"/>
              <a:t> </a:t>
            </a:r>
            <a:r>
              <a:rPr sz="3600" spc="-10" dirty="0"/>
              <a:t>(Pre-Roll)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249044" y="1423987"/>
            <a:ext cx="103251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25" dirty="0">
                <a:latin typeface="Carlito"/>
                <a:cs typeface="Carlito"/>
              </a:rPr>
              <a:t>C</a:t>
            </a:r>
            <a:r>
              <a:rPr sz="1500" spc="30" dirty="0">
                <a:latin typeface="Carlito"/>
                <a:cs typeface="Carlito"/>
              </a:rPr>
              <a:t>o</a:t>
            </a:r>
            <a:r>
              <a:rPr sz="1500" dirty="0">
                <a:latin typeface="Carlito"/>
                <a:cs typeface="Carlito"/>
              </a:rPr>
              <a:t>m</a:t>
            </a:r>
            <a:r>
              <a:rPr sz="1500" spc="35" dirty="0">
                <a:latin typeface="Carlito"/>
                <a:cs typeface="Carlito"/>
              </a:rPr>
              <a:t>p</a:t>
            </a:r>
            <a:r>
              <a:rPr sz="1500" spc="30" dirty="0">
                <a:latin typeface="Carlito"/>
                <a:cs typeface="Carlito"/>
              </a:rPr>
              <a:t>o</a:t>
            </a:r>
            <a:r>
              <a:rPr sz="1500" spc="10" dirty="0">
                <a:latin typeface="Carlito"/>
                <a:cs typeface="Carlito"/>
              </a:rPr>
              <a:t>s</a:t>
            </a:r>
            <a:r>
              <a:rPr sz="1500" spc="25" dirty="0">
                <a:latin typeface="Carlito"/>
                <a:cs typeface="Carlito"/>
              </a:rPr>
              <a:t>i</a:t>
            </a:r>
            <a:r>
              <a:rPr sz="1500" spc="20" dirty="0">
                <a:latin typeface="Carlito"/>
                <a:cs typeface="Carlito"/>
              </a:rPr>
              <a:t>t</a:t>
            </a:r>
            <a:r>
              <a:rPr sz="1500" spc="25" dirty="0">
                <a:latin typeface="Carlito"/>
                <a:cs typeface="Carlito"/>
              </a:rPr>
              <a:t>i</a:t>
            </a:r>
            <a:r>
              <a:rPr sz="1500" spc="-40" dirty="0">
                <a:latin typeface="Carlito"/>
                <a:cs typeface="Carlito"/>
              </a:rPr>
              <a:t>o</a:t>
            </a:r>
            <a:r>
              <a:rPr sz="1500" dirty="0">
                <a:latin typeface="Carlito"/>
                <a:cs typeface="Carlito"/>
              </a:rPr>
              <a:t>n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4970" y="2134552"/>
            <a:ext cx="89471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-40" dirty="0">
                <a:latin typeface="Carlito"/>
                <a:cs typeface="Carlito"/>
              </a:rPr>
              <a:t>C</a:t>
            </a:r>
            <a:r>
              <a:rPr sz="1500" i="1" spc="-25" dirty="0">
                <a:latin typeface="Carlito"/>
                <a:cs typeface="Carlito"/>
              </a:rPr>
              <a:t>o</a:t>
            </a:r>
            <a:r>
              <a:rPr sz="1500" i="1" spc="10" dirty="0">
                <a:latin typeface="Carlito"/>
                <a:cs typeface="Carlito"/>
              </a:rPr>
              <a:t>m</a:t>
            </a:r>
            <a:r>
              <a:rPr sz="1500" i="1" spc="-25" dirty="0">
                <a:latin typeface="Carlito"/>
                <a:cs typeface="Carlito"/>
              </a:rPr>
              <a:t>pan</a:t>
            </a:r>
            <a:r>
              <a:rPr sz="1500" i="1" spc="25" dirty="0">
                <a:latin typeface="Carlito"/>
                <a:cs typeface="Carlito"/>
              </a:rPr>
              <a:t>i</a:t>
            </a:r>
            <a:r>
              <a:rPr sz="1500" i="1" spc="-25" dirty="0">
                <a:latin typeface="Carlito"/>
                <a:cs typeface="Carlito"/>
              </a:rPr>
              <a:t>o</a:t>
            </a:r>
            <a:r>
              <a:rPr sz="1500" i="1" dirty="0">
                <a:latin typeface="Carlito"/>
                <a:cs typeface="Carlito"/>
              </a:rPr>
              <a:t>n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4970" y="2363406"/>
            <a:ext cx="4626610" cy="1628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10" dirty="0">
                <a:latin typeface="Carlito"/>
                <a:cs typeface="Carlito"/>
              </a:rPr>
              <a:t>Creative </a:t>
            </a:r>
            <a:r>
              <a:rPr sz="1500" spc="-5" dirty="0">
                <a:latin typeface="Carlito"/>
                <a:cs typeface="Carlito"/>
              </a:rPr>
              <a:t>Image </a:t>
            </a:r>
            <a:r>
              <a:rPr sz="1500" dirty="0">
                <a:latin typeface="Carlito"/>
                <a:cs typeface="Carlito"/>
              </a:rPr>
              <a:t>Size:</a:t>
            </a:r>
            <a:r>
              <a:rPr sz="1500" spc="-23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320*50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-5" dirty="0">
                <a:latin typeface="Carlito"/>
                <a:cs typeface="Carlito"/>
              </a:rPr>
              <a:t>Image </a:t>
            </a:r>
            <a:r>
              <a:rPr sz="1500" spc="5" dirty="0">
                <a:latin typeface="Carlito"/>
                <a:cs typeface="Carlito"/>
              </a:rPr>
              <a:t>File </a:t>
            </a:r>
            <a:r>
              <a:rPr sz="1500" dirty="0">
                <a:latin typeface="Carlito"/>
                <a:cs typeface="Carlito"/>
              </a:rPr>
              <a:t>Size: </a:t>
            </a:r>
            <a:r>
              <a:rPr sz="1500" spc="15" dirty="0">
                <a:latin typeface="Carlito"/>
                <a:cs typeface="Carlito"/>
              </a:rPr>
              <a:t>Upto</a:t>
            </a:r>
            <a:r>
              <a:rPr sz="1500" spc="-225" dirty="0">
                <a:latin typeface="Carlito"/>
                <a:cs typeface="Carlito"/>
              </a:rPr>
              <a:t> </a:t>
            </a:r>
            <a:r>
              <a:rPr sz="1500" spc="-15" dirty="0">
                <a:latin typeface="Carlito"/>
                <a:cs typeface="Carlito"/>
              </a:rPr>
              <a:t>150KB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10" dirty="0">
                <a:latin typeface="Carlito"/>
                <a:cs typeface="Carlito"/>
              </a:rPr>
              <a:t>Ad</a:t>
            </a:r>
            <a:r>
              <a:rPr sz="1500" spc="-80" dirty="0">
                <a:latin typeface="Carlito"/>
                <a:cs typeface="Carlito"/>
              </a:rPr>
              <a:t> </a:t>
            </a:r>
            <a:r>
              <a:rPr sz="1500" spc="-20" dirty="0">
                <a:latin typeface="Carlito"/>
                <a:cs typeface="Carlito"/>
              </a:rPr>
              <a:t>Text:</a:t>
            </a:r>
            <a:r>
              <a:rPr sz="1500" spc="-6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For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Ad</a:t>
            </a:r>
            <a:r>
              <a:rPr sz="1500" spc="-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Title</a:t>
            </a:r>
            <a:r>
              <a:rPr sz="1500" spc="-9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-</a:t>
            </a:r>
            <a:r>
              <a:rPr sz="1500" spc="25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Upto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25</a:t>
            </a:r>
            <a:r>
              <a:rPr sz="1500" spc="-5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characters.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dirty="0">
                <a:latin typeface="Carlito"/>
                <a:cs typeface="Carlito"/>
              </a:rPr>
              <a:t>For </a:t>
            </a:r>
            <a:r>
              <a:rPr sz="1500" spc="10" dirty="0">
                <a:latin typeface="Carlito"/>
                <a:cs typeface="Carlito"/>
              </a:rPr>
              <a:t>Ad </a:t>
            </a:r>
            <a:r>
              <a:rPr sz="1500" spc="5" dirty="0">
                <a:latin typeface="Carlito"/>
                <a:cs typeface="Carlito"/>
              </a:rPr>
              <a:t>Description </a:t>
            </a:r>
            <a:r>
              <a:rPr sz="1500" dirty="0">
                <a:latin typeface="Carlito"/>
                <a:cs typeface="Carlito"/>
              </a:rPr>
              <a:t>- No </a:t>
            </a:r>
            <a:r>
              <a:rPr sz="1500" spc="15" dirty="0">
                <a:latin typeface="Carlito"/>
                <a:cs typeface="Carlito"/>
              </a:rPr>
              <a:t>limit, </a:t>
            </a:r>
            <a:r>
              <a:rPr sz="1500" spc="5" dirty="0">
                <a:latin typeface="Carlito"/>
                <a:cs typeface="Carlito"/>
              </a:rPr>
              <a:t>first </a:t>
            </a:r>
            <a:r>
              <a:rPr sz="1500" spc="-10" dirty="0">
                <a:latin typeface="Carlito"/>
                <a:cs typeface="Carlito"/>
              </a:rPr>
              <a:t>25 </a:t>
            </a:r>
            <a:r>
              <a:rPr sz="1500" dirty="0">
                <a:latin typeface="Carlito"/>
                <a:cs typeface="Carlito"/>
              </a:rPr>
              <a:t>characters</a:t>
            </a:r>
            <a:r>
              <a:rPr sz="1500" spc="-160" dirty="0">
                <a:latin typeface="Carlito"/>
                <a:cs typeface="Carlito"/>
              </a:rPr>
              <a:t> </a:t>
            </a:r>
            <a:r>
              <a:rPr sz="1500" spc="20" dirty="0">
                <a:latin typeface="Carlito"/>
                <a:cs typeface="Carlito"/>
              </a:rPr>
              <a:t>display</a:t>
            </a:r>
            <a:endParaRPr sz="1500">
              <a:latin typeface="Carlito"/>
              <a:cs typeface="Carlito"/>
            </a:endParaRPr>
          </a:p>
          <a:p>
            <a:pPr marL="298450" marR="62992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-40" dirty="0">
                <a:latin typeface="Carlito"/>
                <a:cs typeface="Carlito"/>
              </a:rPr>
              <a:t>CTA</a:t>
            </a:r>
            <a:r>
              <a:rPr sz="1500" spc="-1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–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Upto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10</a:t>
            </a:r>
            <a:r>
              <a:rPr sz="1500" spc="1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characters</a:t>
            </a:r>
            <a:r>
              <a:rPr sz="1500" spc="-9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(No</a:t>
            </a:r>
            <a:r>
              <a:rPr sz="1500" spc="-8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special</a:t>
            </a:r>
            <a:r>
              <a:rPr sz="1500" spc="-8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characters  anywhere)</a:t>
            </a:r>
            <a:endParaRPr sz="1500">
              <a:latin typeface="Carlito"/>
              <a:cs typeface="Carlito"/>
            </a:endParaRPr>
          </a:p>
          <a:p>
            <a:pPr marL="336550" indent="-3244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36550" algn="l"/>
                <a:tab pos="337185" algn="l"/>
              </a:tabLst>
            </a:pPr>
            <a:r>
              <a:rPr sz="1500" spc="-10" dirty="0">
                <a:latin typeface="Carlito"/>
                <a:cs typeface="Carlito"/>
              </a:rPr>
              <a:t>Logo </a:t>
            </a:r>
            <a:r>
              <a:rPr sz="1500" dirty="0">
                <a:latin typeface="Carlito"/>
                <a:cs typeface="Carlito"/>
              </a:rPr>
              <a:t>– </a:t>
            </a:r>
            <a:r>
              <a:rPr sz="1500" spc="-10" dirty="0">
                <a:latin typeface="Carlito"/>
                <a:cs typeface="Carlito"/>
              </a:rPr>
              <a:t>50 </a:t>
            </a:r>
            <a:r>
              <a:rPr sz="1500" dirty="0">
                <a:latin typeface="Carlito"/>
                <a:cs typeface="Carlito"/>
              </a:rPr>
              <a:t>x </a:t>
            </a:r>
            <a:r>
              <a:rPr sz="1500" spc="-10" dirty="0">
                <a:latin typeface="Carlito"/>
                <a:cs typeface="Carlito"/>
              </a:rPr>
              <a:t>50 </a:t>
            </a:r>
            <a:r>
              <a:rPr sz="1500" spc="15" dirty="0">
                <a:latin typeface="Carlito"/>
                <a:cs typeface="Carlito"/>
              </a:rPr>
              <a:t>px </a:t>
            </a:r>
            <a:r>
              <a:rPr sz="1500" spc="10" dirty="0">
                <a:latin typeface="Carlito"/>
                <a:cs typeface="Carlito"/>
              </a:rPr>
              <a:t>(within </a:t>
            </a:r>
            <a:r>
              <a:rPr sz="1500" spc="-10" dirty="0">
                <a:latin typeface="Carlito"/>
                <a:cs typeface="Carlito"/>
              </a:rPr>
              <a:t>10</a:t>
            </a:r>
            <a:r>
              <a:rPr sz="1500" spc="-10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kb)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14625" y="1404937"/>
            <a:ext cx="622808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10" dirty="0">
                <a:latin typeface="Carlito"/>
                <a:cs typeface="Carlito"/>
              </a:rPr>
              <a:t>Creative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image</a:t>
            </a:r>
            <a:r>
              <a:rPr sz="1500" spc="-10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,</a:t>
            </a:r>
            <a:r>
              <a:rPr sz="1500" spc="4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Ad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Title,</a:t>
            </a:r>
            <a:r>
              <a:rPr sz="1500" spc="-10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Ad</a:t>
            </a:r>
            <a:r>
              <a:rPr sz="1500" spc="5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Description,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Advertiser</a:t>
            </a:r>
            <a:r>
              <a:rPr sz="1500" spc="-16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Logo,</a:t>
            </a:r>
            <a:r>
              <a:rPr sz="1500" spc="-105" dirty="0">
                <a:latin typeface="Carlito"/>
                <a:cs typeface="Carlito"/>
              </a:rPr>
              <a:t> </a:t>
            </a:r>
            <a:r>
              <a:rPr sz="1500" spc="-40" dirty="0">
                <a:latin typeface="Carlito"/>
                <a:cs typeface="Carlito"/>
              </a:rPr>
              <a:t>CTA</a:t>
            </a:r>
            <a:r>
              <a:rPr sz="1500" spc="-8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(</a:t>
            </a:r>
            <a:r>
              <a:rPr sz="1500" spc="4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For</a:t>
            </a:r>
            <a:r>
              <a:rPr sz="1500" spc="-3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companion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1244" y="2134806"/>
            <a:ext cx="121412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rlito"/>
                <a:cs typeface="Carlito"/>
              </a:rPr>
              <a:t>Technical</a:t>
            </a:r>
            <a:r>
              <a:rPr sz="1500" spc="-15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Specs</a:t>
            </a:r>
            <a:endParaRPr sz="1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319</Words>
  <Application>Microsoft Office PowerPoint</Application>
  <PresentationFormat>Widescreen</PresentationFormat>
  <Paragraphs>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Carlito</vt:lpstr>
      <vt:lpstr>Times New Roman</vt:lpstr>
      <vt:lpstr>Office Theme</vt:lpstr>
      <vt:lpstr>Digital AD Units – IPL 2023</vt:lpstr>
      <vt:lpstr>7B. AD Unit - Video inventory - Mid rolls – CTV</vt:lpstr>
      <vt:lpstr>7B. AD Unit – Video inventory - Mid rolls – Spot - CTV</vt:lpstr>
      <vt:lpstr>8. AD Unit – Video Ads with Companion – HH + Web  (Pre/Mid Roll) , CTV – (Pre-Roll)</vt:lpstr>
      <vt:lpstr>8. AD Unit – Video Ads with Companion – HH + Web  (Pre/Mid Roll) , CTV – (Pre-Roll)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AD Units – IPL 2023</dc:title>
  <dc:creator>TMA</dc:creator>
  <cp:lastModifiedBy>TMA</cp:lastModifiedBy>
  <cp:revision>1</cp:revision>
  <dcterms:created xsi:type="dcterms:W3CDTF">2023-04-26T04:44:50Z</dcterms:created>
  <dcterms:modified xsi:type="dcterms:W3CDTF">2023-04-26T05:02:18Z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2023-02-01T00:00:00Z</vt:filetime>
  </property>
  <property fmtid="{D5CDD505-2E9C-101B-9397-08002B2CF9AE}" pid="3" name="LastSaved">
    <vt:filetime>2023-04-26T00:00:00Z</vt:filetime>
  </property>
</Properties>
</file>