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3" r:id="rId3"/>
    <p:sldId id="274" r:id="rId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153303" y="6029325"/>
            <a:ext cx="3756814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191250" y="5505450"/>
            <a:ext cx="6000750" cy="209550"/>
          </a:xfrm>
          <a:custGeom>
            <a:avLst/>
            <a:gdLst/>
            <a:ahLst/>
            <a:cxnLst/>
            <a:rect l="l" t="t" r="r" b="b"/>
            <a:pathLst>
              <a:path w="6000750" h="209550">
                <a:moveTo>
                  <a:pt x="0" y="209550"/>
                </a:moveTo>
                <a:lnTo>
                  <a:pt x="6000750" y="209550"/>
                </a:lnTo>
                <a:lnTo>
                  <a:pt x="6000750" y="0"/>
                </a:lnTo>
                <a:lnTo>
                  <a:pt x="0" y="0"/>
                </a:lnTo>
                <a:lnTo>
                  <a:pt x="0" y="20955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505450"/>
            <a:ext cx="6191250" cy="209550"/>
          </a:xfrm>
          <a:custGeom>
            <a:avLst/>
            <a:gdLst/>
            <a:ahLst/>
            <a:cxnLst/>
            <a:rect l="l" t="t" r="r" b="b"/>
            <a:pathLst>
              <a:path w="6191250" h="209550">
                <a:moveTo>
                  <a:pt x="6191250" y="0"/>
                </a:moveTo>
                <a:lnTo>
                  <a:pt x="0" y="0"/>
                </a:lnTo>
                <a:lnTo>
                  <a:pt x="0" y="209550"/>
                </a:lnTo>
                <a:lnTo>
                  <a:pt x="6191250" y="209550"/>
                </a:lnTo>
                <a:lnTo>
                  <a:pt x="6191250" y="0"/>
                </a:lnTo>
                <a:close/>
              </a:path>
            </a:pathLst>
          </a:custGeom>
          <a:solidFill>
            <a:srgbClr val="CC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514975" y="5867400"/>
            <a:ext cx="6677025" cy="847725"/>
          </a:xfrm>
          <a:custGeom>
            <a:avLst/>
            <a:gdLst/>
            <a:ahLst/>
            <a:cxnLst/>
            <a:rect l="l" t="t" r="r" b="b"/>
            <a:pathLst>
              <a:path w="6677025" h="847725">
                <a:moveTo>
                  <a:pt x="6677025" y="0"/>
                </a:moveTo>
                <a:lnTo>
                  <a:pt x="0" y="0"/>
                </a:lnTo>
                <a:lnTo>
                  <a:pt x="0" y="847725"/>
                </a:lnTo>
                <a:lnTo>
                  <a:pt x="6677025" y="847725"/>
                </a:lnTo>
                <a:lnTo>
                  <a:pt x="66770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67963" y="2229738"/>
            <a:ext cx="5656072" cy="632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CC33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375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375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375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5449" y="180339"/>
            <a:ext cx="8801100" cy="10045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17375E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9412" y="1822450"/>
            <a:ext cx="5291455" cy="4768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22430" y="6592966"/>
            <a:ext cx="22860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30"/>
              </a:spcBef>
            </a:pPr>
            <a:r>
              <a:rPr spc="-15" dirty="0"/>
              <a:t>Digital </a:t>
            </a:r>
            <a:r>
              <a:rPr spc="15" dirty="0"/>
              <a:t>AD </a:t>
            </a:r>
            <a:r>
              <a:rPr dirty="0"/>
              <a:t>Units </a:t>
            </a:r>
            <a:r>
              <a:rPr spc="10" dirty="0"/>
              <a:t>– </a:t>
            </a:r>
            <a:r>
              <a:rPr dirty="0"/>
              <a:t>IPL</a:t>
            </a:r>
            <a:r>
              <a:rPr spc="385" dirty="0"/>
              <a:t> </a:t>
            </a:r>
            <a:r>
              <a:rPr spc="15" dirty="0"/>
              <a:t>2023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1219200"/>
            <a:ext cx="12192000" cy="133350"/>
            <a:chOff x="0" y="1219200"/>
            <a:chExt cx="12192000" cy="133350"/>
          </a:xfrm>
        </p:grpSpPr>
        <p:sp>
          <p:nvSpPr>
            <p:cNvPr id="4" name="object 4"/>
            <p:cNvSpPr/>
            <p:nvPr/>
          </p:nvSpPr>
          <p:spPr>
            <a:xfrm>
              <a:off x="6191250" y="1219200"/>
              <a:ext cx="6000750" cy="133350"/>
            </a:xfrm>
            <a:custGeom>
              <a:avLst/>
              <a:gdLst/>
              <a:ahLst/>
              <a:cxnLst/>
              <a:rect l="l" t="t" r="r" b="b"/>
              <a:pathLst>
                <a:path w="6000750" h="133350">
                  <a:moveTo>
                    <a:pt x="0" y="133350"/>
                  </a:moveTo>
                  <a:lnTo>
                    <a:pt x="6000750" y="133350"/>
                  </a:lnTo>
                  <a:lnTo>
                    <a:pt x="600075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219200"/>
              <a:ext cx="6191250" cy="133350"/>
            </a:xfrm>
            <a:custGeom>
              <a:avLst/>
              <a:gdLst/>
              <a:ahLst/>
              <a:cxnLst/>
              <a:rect l="l" t="t" r="r" b="b"/>
              <a:pathLst>
                <a:path w="6191250" h="133350">
                  <a:moveTo>
                    <a:pt x="619125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6191250" y="133350"/>
                  </a:lnTo>
                  <a:lnTo>
                    <a:pt x="6191250" y="0"/>
                  </a:lnTo>
                  <a:close/>
                </a:path>
              </a:pathLst>
            </a:custGeom>
            <a:solidFill>
              <a:srgbClr val="CC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5695950" y="342900"/>
            <a:ext cx="933450" cy="638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6985" algn="ctr">
              <a:lnSpc>
                <a:spcPts val="3835"/>
              </a:lnSpc>
              <a:spcBef>
                <a:spcPts val="130"/>
              </a:spcBef>
            </a:pPr>
            <a:r>
              <a:rPr spc="15" dirty="0"/>
              <a:t>7A.</a:t>
            </a:r>
            <a:r>
              <a:rPr spc="-20" dirty="0"/>
              <a:t> </a:t>
            </a:r>
            <a:r>
              <a:rPr spc="15" dirty="0"/>
              <a:t>AD</a:t>
            </a:r>
            <a:r>
              <a:rPr spc="-60" dirty="0"/>
              <a:t> </a:t>
            </a:r>
            <a:r>
              <a:rPr spc="15" dirty="0"/>
              <a:t>Unit</a:t>
            </a:r>
            <a:r>
              <a:rPr spc="-50" dirty="0"/>
              <a:t> </a:t>
            </a:r>
            <a:r>
              <a:rPr spc="5" dirty="0"/>
              <a:t>-</a:t>
            </a:r>
            <a:r>
              <a:rPr spc="-70" dirty="0"/>
              <a:t> </a:t>
            </a:r>
            <a:r>
              <a:rPr spc="10" dirty="0"/>
              <a:t>Video</a:t>
            </a:r>
            <a:r>
              <a:rPr spc="-60" dirty="0"/>
              <a:t> </a:t>
            </a:r>
            <a:r>
              <a:rPr dirty="0"/>
              <a:t>inventory</a:t>
            </a:r>
            <a:r>
              <a:rPr spc="-120" dirty="0"/>
              <a:t> </a:t>
            </a:r>
            <a:r>
              <a:rPr spc="5" dirty="0"/>
              <a:t>- </a:t>
            </a:r>
            <a:r>
              <a:rPr spc="30" dirty="0"/>
              <a:t>Mid</a:t>
            </a:r>
            <a:r>
              <a:rPr spc="-130" dirty="0"/>
              <a:t> </a:t>
            </a:r>
            <a:r>
              <a:rPr spc="-5" dirty="0"/>
              <a:t>rolls</a:t>
            </a:r>
            <a:r>
              <a:rPr spc="-45" dirty="0"/>
              <a:t> </a:t>
            </a:r>
            <a:r>
              <a:rPr spc="10" dirty="0"/>
              <a:t>–</a:t>
            </a:r>
          </a:p>
          <a:p>
            <a:pPr marL="12065" algn="ctr">
              <a:lnSpc>
                <a:spcPts val="3835"/>
              </a:lnSpc>
            </a:pPr>
            <a:r>
              <a:rPr spc="10" dirty="0"/>
              <a:t>HH +</a:t>
            </a:r>
            <a:r>
              <a:rPr spc="-20" dirty="0"/>
              <a:t> </a:t>
            </a:r>
            <a:r>
              <a:rPr spc="-25" dirty="0"/>
              <a:t>Web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1219200"/>
            <a:ext cx="12192000" cy="133350"/>
            <a:chOff x="0" y="1219200"/>
            <a:chExt cx="12192000" cy="133350"/>
          </a:xfrm>
        </p:grpSpPr>
        <p:sp>
          <p:nvSpPr>
            <p:cNvPr id="4" name="object 4"/>
            <p:cNvSpPr/>
            <p:nvPr/>
          </p:nvSpPr>
          <p:spPr>
            <a:xfrm>
              <a:off x="6191250" y="1219200"/>
              <a:ext cx="6000750" cy="133350"/>
            </a:xfrm>
            <a:custGeom>
              <a:avLst/>
              <a:gdLst/>
              <a:ahLst/>
              <a:cxnLst/>
              <a:rect l="l" t="t" r="r" b="b"/>
              <a:pathLst>
                <a:path w="6000750" h="133350">
                  <a:moveTo>
                    <a:pt x="0" y="133350"/>
                  </a:moveTo>
                  <a:lnTo>
                    <a:pt x="6000750" y="133350"/>
                  </a:lnTo>
                  <a:lnTo>
                    <a:pt x="600075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219200"/>
              <a:ext cx="6191250" cy="133350"/>
            </a:xfrm>
            <a:custGeom>
              <a:avLst/>
              <a:gdLst/>
              <a:ahLst/>
              <a:cxnLst/>
              <a:rect l="l" t="t" r="r" b="b"/>
              <a:pathLst>
                <a:path w="6191250" h="133350">
                  <a:moveTo>
                    <a:pt x="619125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6191250" y="133350"/>
                  </a:lnTo>
                  <a:lnTo>
                    <a:pt x="6191250" y="0"/>
                  </a:lnTo>
                  <a:close/>
                </a:path>
              </a:pathLst>
            </a:custGeom>
            <a:solidFill>
              <a:srgbClr val="CC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1428750"/>
            <a:ext cx="12192000" cy="228600"/>
          </a:xfrm>
          <a:custGeom>
            <a:avLst/>
            <a:gdLst/>
            <a:ahLst/>
            <a:cxnLst/>
            <a:rect l="l" t="t" r="r" b="b"/>
            <a:pathLst>
              <a:path w="12192000" h="228600">
                <a:moveTo>
                  <a:pt x="12192000" y="0"/>
                </a:moveTo>
                <a:lnTo>
                  <a:pt x="0" y="0"/>
                </a:lnTo>
                <a:lnTo>
                  <a:pt x="0" y="228600"/>
                </a:lnTo>
                <a:lnTo>
                  <a:pt x="12192000" y="2286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79412" y="1724151"/>
          <a:ext cx="5271770" cy="4945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2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dirty="0">
                          <a:latin typeface="Carlito"/>
                          <a:cs typeface="Carlito"/>
                        </a:rPr>
                        <a:t>Ad</a:t>
                      </a:r>
                      <a:r>
                        <a:rPr sz="17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spc="10" dirty="0">
                          <a:latin typeface="Carlito"/>
                          <a:cs typeface="Carlito"/>
                        </a:rPr>
                        <a:t>Formats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Carlito"/>
                          <a:cs typeface="Carlito"/>
                        </a:rPr>
                        <a:t>Non-Skippable </a:t>
                      </a:r>
                      <a:r>
                        <a:rPr sz="1700" b="1" spc="20" dirty="0">
                          <a:latin typeface="Carlito"/>
                          <a:cs typeface="Carlito"/>
                        </a:rPr>
                        <a:t>Video</a:t>
                      </a:r>
                      <a:r>
                        <a:rPr sz="1700" b="1" spc="-1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spc="15" dirty="0">
                          <a:latin typeface="Carlito"/>
                          <a:cs typeface="Carlito"/>
                        </a:rPr>
                        <a:t>Ad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700" dirty="0">
                          <a:latin typeface="Carlito"/>
                          <a:cs typeface="Carlito"/>
                        </a:rPr>
                        <a:t>Deal</a:t>
                      </a:r>
                      <a:r>
                        <a:rPr sz="17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spc="-25" dirty="0">
                          <a:latin typeface="Carlito"/>
                          <a:cs typeface="Carlito"/>
                        </a:rPr>
                        <a:t>Type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700" b="1" spc="5" dirty="0">
                          <a:latin typeface="Carlito"/>
                          <a:cs typeface="Carlito"/>
                        </a:rPr>
                        <a:t>CPM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1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4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spc="5" dirty="0">
                          <a:latin typeface="Carlito"/>
                          <a:cs typeface="Carlito"/>
                        </a:rPr>
                        <a:t>Supported</a:t>
                      </a:r>
                      <a:r>
                        <a:rPr sz="1700" spc="-1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spc="5" dirty="0">
                          <a:latin typeface="Carlito"/>
                          <a:cs typeface="Carlito"/>
                        </a:rPr>
                        <a:t>Platforms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113790" marR="198120" indent="-895985">
                        <a:lnSpc>
                          <a:spcPct val="100000"/>
                        </a:lnSpc>
                      </a:pPr>
                      <a:r>
                        <a:rPr sz="1700" b="1" spc="-5" dirty="0">
                          <a:latin typeface="Carlito"/>
                          <a:cs typeface="Carlito"/>
                        </a:rPr>
                        <a:t>Android, </a:t>
                      </a:r>
                      <a:r>
                        <a:rPr sz="1700" b="1" spc="25" dirty="0">
                          <a:latin typeface="Carlito"/>
                          <a:cs typeface="Carlito"/>
                        </a:rPr>
                        <a:t>iOS,</a:t>
                      </a:r>
                      <a:r>
                        <a:rPr sz="1700" b="1" spc="-29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00" b="1" dirty="0">
                          <a:latin typeface="Carlito"/>
                          <a:cs typeface="Carlito"/>
                        </a:rPr>
                        <a:t>M-Web, </a:t>
                      </a:r>
                      <a:r>
                        <a:rPr sz="1700" b="1" spc="30" dirty="0">
                          <a:latin typeface="Carlito"/>
                          <a:cs typeface="Carlito"/>
                        </a:rPr>
                        <a:t>D-  </a:t>
                      </a:r>
                      <a:r>
                        <a:rPr sz="1700" b="1" spc="5" dirty="0">
                          <a:latin typeface="Carlito"/>
                          <a:cs typeface="Carlito"/>
                        </a:rPr>
                        <a:t>Web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5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550" spc="10" dirty="0">
                          <a:latin typeface="Carlito"/>
                          <a:cs typeface="Carlito"/>
                        </a:rPr>
                        <a:t>3rd </a:t>
                      </a:r>
                      <a:r>
                        <a:rPr sz="1550" spc="5" dirty="0">
                          <a:latin typeface="Carlito"/>
                          <a:cs typeface="Carlito"/>
                        </a:rPr>
                        <a:t>Party</a:t>
                      </a:r>
                      <a:r>
                        <a:rPr sz="1550" spc="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550" spc="-5" dirty="0">
                          <a:latin typeface="Carlito"/>
                          <a:cs typeface="Carlito"/>
                        </a:rPr>
                        <a:t>Tracking</a:t>
                      </a:r>
                      <a:endParaRPr sz="155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700" b="1" spc="-30" dirty="0">
                          <a:latin typeface="Carlito"/>
                          <a:cs typeface="Carlito"/>
                        </a:rPr>
                        <a:t>Yes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4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700" spc="-5" dirty="0">
                          <a:latin typeface="Carlito"/>
                          <a:cs typeface="Carlito"/>
                        </a:rPr>
                        <a:t>Clickability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700" b="1" spc="-30" dirty="0">
                          <a:latin typeface="Carlito"/>
                          <a:cs typeface="Carlito"/>
                        </a:rPr>
                        <a:t>Yes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700" spc="-10" dirty="0">
                          <a:latin typeface="Carlito"/>
                          <a:cs typeface="Carlito"/>
                        </a:rPr>
                        <a:t>Targetability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700" b="1" spc="-30" dirty="0">
                          <a:latin typeface="Carlito"/>
                          <a:cs typeface="Carlito"/>
                        </a:rPr>
                        <a:t>Yes</a:t>
                      </a:r>
                      <a:endParaRPr sz="1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10944225" y="57150"/>
            <a:ext cx="1152525" cy="361950"/>
          </a:xfrm>
          <a:custGeom>
            <a:avLst/>
            <a:gdLst/>
            <a:ahLst/>
            <a:cxnLst/>
            <a:rect l="l" t="t" r="r" b="b"/>
            <a:pathLst>
              <a:path w="1152525" h="361950">
                <a:moveTo>
                  <a:pt x="1152525" y="0"/>
                </a:moveTo>
                <a:lnTo>
                  <a:pt x="0" y="0"/>
                </a:lnTo>
                <a:lnTo>
                  <a:pt x="0" y="361950"/>
                </a:lnTo>
                <a:lnTo>
                  <a:pt x="1152525" y="361950"/>
                </a:lnTo>
                <a:lnTo>
                  <a:pt x="115252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332464" y="125666"/>
            <a:ext cx="3930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40" dirty="0">
                <a:solidFill>
                  <a:srgbClr val="FFFFFF"/>
                </a:solidFill>
                <a:latin typeface="Carlito"/>
                <a:cs typeface="Carlito"/>
              </a:rPr>
              <a:t>V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200" b="1" spc="2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1200" b="1" spc="-1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1200" b="1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191875" y="590550"/>
            <a:ext cx="714375" cy="485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5695950" y="1771650"/>
            <a:ext cx="5953125" cy="4695825"/>
            <a:chOff x="5695950" y="1771650"/>
            <a:chExt cx="5953125" cy="4695825"/>
          </a:xfrm>
        </p:grpSpPr>
        <p:sp>
          <p:nvSpPr>
            <p:cNvPr id="12" name="object 12"/>
            <p:cNvSpPr/>
            <p:nvPr/>
          </p:nvSpPr>
          <p:spPr>
            <a:xfrm>
              <a:off x="5715000" y="1790700"/>
              <a:ext cx="3209925" cy="32194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05475" y="1781175"/>
              <a:ext cx="3228975" cy="3238500"/>
            </a:xfrm>
            <a:custGeom>
              <a:avLst/>
              <a:gdLst/>
              <a:ahLst/>
              <a:cxnLst/>
              <a:rect l="l" t="t" r="r" b="b"/>
              <a:pathLst>
                <a:path w="3228975" h="3238500">
                  <a:moveTo>
                    <a:pt x="0" y="3238500"/>
                  </a:moveTo>
                  <a:lnTo>
                    <a:pt x="3228975" y="3238500"/>
                  </a:lnTo>
                  <a:lnTo>
                    <a:pt x="3228975" y="0"/>
                  </a:lnTo>
                  <a:lnTo>
                    <a:pt x="0" y="0"/>
                  </a:lnTo>
                  <a:lnTo>
                    <a:pt x="0" y="32385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077075" y="4410075"/>
              <a:ext cx="4552950" cy="20383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067550" y="4400550"/>
              <a:ext cx="4572000" cy="2057400"/>
            </a:xfrm>
            <a:custGeom>
              <a:avLst/>
              <a:gdLst/>
              <a:ahLst/>
              <a:cxnLst/>
              <a:rect l="l" t="t" r="r" b="b"/>
              <a:pathLst>
                <a:path w="4572000" h="2057400">
                  <a:moveTo>
                    <a:pt x="0" y="2057400"/>
                  </a:moveTo>
                  <a:lnTo>
                    <a:pt x="4572000" y="20574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05740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1847830" y="6592966"/>
            <a:ext cx="17780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</a:rPr>
              <a:t>18</a:t>
            </a:r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7127" y="199389"/>
            <a:ext cx="1005141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10" dirty="0"/>
              <a:t>7A. </a:t>
            </a:r>
            <a:r>
              <a:rPr sz="3600" dirty="0"/>
              <a:t>AD Unit – </a:t>
            </a:r>
            <a:r>
              <a:rPr sz="3600" spc="-5" dirty="0"/>
              <a:t>Video </a:t>
            </a:r>
            <a:r>
              <a:rPr sz="3600" dirty="0"/>
              <a:t>inventory - Mid </a:t>
            </a:r>
            <a:r>
              <a:rPr sz="3600" spc="-10" dirty="0"/>
              <a:t>rolls </a:t>
            </a:r>
            <a:r>
              <a:rPr sz="3600" dirty="0"/>
              <a:t>– </a:t>
            </a:r>
            <a:r>
              <a:rPr sz="3600" spc="-10" dirty="0"/>
              <a:t>HH </a:t>
            </a:r>
            <a:r>
              <a:rPr sz="3600" dirty="0"/>
              <a:t>+</a:t>
            </a:r>
            <a:r>
              <a:rPr sz="3600" spc="-90" dirty="0"/>
              <a:t> </a:t>
            </a:r>
            <a:r>
              <a:rPr sz="3600" spc="-45" dirty="0"/>
              <a:t>Web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972290" y="6572567"/>
            <a:ext cx="21590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5" dirty="0">
                <a:solidFill>
                  <a:srgbClr val="888888"/>
                </a:solidFill>
                <a:latin typeface="Carlito"/>
                <a:cs typeface="Carlito"/>
              </a:rPr>
              <a:t>19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9044" y="1020762"/>
            <a:ext cx="103251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25" dirty="0">
                <a:latin typeface="Carlito"/>
                <a:cs typeface="Carlito"/>
              </a:rPr>
              <a:t>C</a:t>
            </a:r>
            <a:r>
              <a:rPr sz="1500" spc="30" dirty="0">
                <a:latin typeface="Carlito"/>
                <a:cs typeface="Carlito"/>
              </a:rPr>
              <a:t>o</a:t>
            </a:r>
            <a:r>
              <a:rPr sz="1500" dirty="0">
                <a:latin typeface="Carlito"/>
                <a:cs typeface="Carlito"/>
              </a:rPr>
              <a:t>m</a:t>
            </a:r>
            <a:r>
              <a:rPr sz="1500" spc="35" dirty="0">
                <a:latin typeface="Carlito"/>
                <a:cs typeface="Carlito"/>
              </a:rPr>
              <a:t>p</a:t>
            </a:r>
            <a:r>
              <a:rPr sz="1500" spc="30" dirty="0">
                <a:latin typeface="Carlito"/>
                <a:cs typeface="Carlito"/>
              </a:rPr>
              <a:t>o</a:t>
            </a:r>
            <a:r>
              <a:rPr sz="1500" spc="10" dirty="0">
                <a:latin typeface="Carlito"/>
                <a:cs typeface="Carlito"/>
              </a:rPr>
              <a:t>s</a:t>
            </a:r>
            <a:r>
              <a:rPr sz="1500" spc="25" dirty="0">
                <a:latin typeface="Carlito"/>
                <a:cs typeface="Carlito"/>
              </a:rPr>
              <a:t>i</a:t>
            </a:r>
            <a:r>
              <a:rPr sz="1500" spc="20" dirty="0">
                <a:latin typeface="Carlito"/>
                <a:cs typeface="Carlito"/>
              </a:rPr>
              <a:t>t</a:t>
            </a:r>
            <a:r>
              <a:rPr sz="1500" spc="25" dirty="0">
                <a:latin typeface="Carlito"/>
                <a:cs typeface="Carlito"/>
              </a:rPr>
              <a:t>i</a:t>
            </a:r>
            <a:r>
              <a:rPr sz="1500" spc="-40" dirty="0">
                <a:latin typeface="Carlito"/>
                <a:cs typeface="Carlito"/>
              </a:rPr>
              <a:t>o</a:t>
            </a:r>
            <a:r>
              <a:rPr sz="1500" dirty="0">
                <a:latin typeface="Carlito"/>
                <a:cs typeface="Carlito"/>
              </a:rPr>
              <a:t>n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34970" y="3300666"/>
            <a:ext cx="4148454" cy="1170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5" dirty="0">
                <a:latin typeface="Carlito"/>
                <a:cs typeface="Carlito"/>
              </a:rPr>
              <a:t>File </a:t>
            </a:r>
            <a:r>
              <a:rPr sz="1500" spc="-10" dirty="0">
                <a:latin typeface="Carlito"/>
                <a:cs typeface="Carlito"/>
              </a:rPr>
              <a:t>Type:</a:t>
            </a:r>
            <a:r>
              <a:rPr sz="1500" spc="-114" dirty="0">
                <a:latin typeface="Carlito"/>
                <a:cs typeface="Carlito"/>
              </a:rPr>
              <a:t> </a:t>
            </a:r>
            <a:r>
              <a:rPr sz="1500" spc="-15" dirty="0">
                <a:latin typeface="Carlito"/>
                <a:cs typeface="Carlito"/>
              </a:rPr>
              <a:t>MP4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10" dirty="0">
                <a:latin typeface="Carlito"/>
                <a:cs typeface="Carlito"/>
              </a:rPr>
              <a:t>Supported</a:t>
            </a:r>
            <a:r>
              <a:rPr sz="1500" spc="-75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Platforms:</a:t>
            </a:r>
            <a:r>
              <a:rPr sz="1500" spc="-13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Android,</a:t>
            </a:r>
            <a:r>
              <a:rPr sz="1500" spc="-11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iOS,</a:t>
            </a:r>
            <a:r>
              <a:rPr sz="1500" spc="-70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MWeb,</a:t>
            </a:r>
            <a:r>
              <a:rPr sz="1500" spc="50" dirty="0">
                <a:latin typeface="Carlito"/>
                <a:cs typeface="Carlito"/>
              </a:rPr>
              <a:t> </a:t>
            </a:r>
            <a:r>
              <a:rPr sz="1500" spc="-25" dirty="0">
                <a:latin typeface="Carlito"/>
                <a:cs typeface="Carlito"/>
              </a:rPr>
              <a:t>DWeb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5" dirty="0">
                <a:latin typeface="Carlito"/>
                <a:cs typeface="Carlito"/>
              </a:rPr>
              <a:t>Aspect </a:t>
            </a:r>
            <a:r>
              <a:rPr sz="1500" spc="15" dirty="0">
                <a:latin typeface="Carlito"/>
                <a:cs typeface="Carlito"/>
              </a:rPr>
              <a:t>Ratio:</a:t>
            </a:r>
            <a:r>
              <a:rPr sz="1500" spc="-250" dirty="0">
                <a:latin typeface="Carlito"/>
                <a:cs typeface="Carlito"/>
              </a:rPr>
              <a:t> </a:t>
            </a:r>
            <a:r>
              <a:rPr sz="1500" spc="-15" dirty="0">
                <a:latin typeface="Carlito"/>
                <a:cs typeface="Carlito"/>
              </a:rPr>
              <a:t>16:9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dirty="0">
                <a:latin typeface="Carlito"/>
                <a:cs typeface="Carlito"/>
              </a:rPr>
              <a:t>Frame </a:t>
            </a:r>
            <a:r>
              <a:rPr sz="1500" spc="10" dirty="0">
                <a:latin typeface="Carlito"/>
                <a:cs typeface="Carlito"/>
              </a:rPr>
              <a:t>rate:</a:t>
            </a:r>
            <a:r>
              <a:rPr sz="1500" spc="-185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25fps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5" dirty="0">
                <a:latin typeface="Carlito"/>
                <a:cs typeface="Carlito"/>
              </a:rPr>
              <a:t>Video File </a:t>
            </a:r>
            <a:r>
              <a:rPr sz="1500" dirty="0">
                <a:latin typeface="Carlito"/>
                <a:cs typeface="Carlito"/>
              </a:rPr>
              <a:t>Size: </a:t>
            </a:r>
            <a:r>
              <a:rPr sz="1500" spc="15" dirty="0">
                <a:latin typeface="Carlito"/>
                <a:cs typeface="Carlito"/>
              </a:rPr>
              <a:t>Upto</a:t>
            </a:r>
            <a:r>
              <a:rPr sz="1500" spc="-240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100 </a:t>
            </a:r>
            <a:r>
              <a:rPr sz="1500" spc="-5" dirty="0">
                <a:latin typeface="Carlito"/>
                <a:cs typeface="Carlito"/>
              </a:rPr>
              <a:t>MB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4970" y="4674171"/>
            <a:ext cx="4626610" cy="1857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spc="-15" dirty="0">
                <a:latin typeface="Carlito"/>
                <a:cs typeface="Carlito"/>
              </a:rPr>
              <a:t>Companion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10" dirty="0">
                <a:latin typeface="Carlito"/>
                <a:cs typeface="Carlito"/>
              </a:rPr>
              <a:t>Creative </a:t>
            </a:r>
            <a:r>
              <a:rPr sz="1500" spc="-5" dirty="0">
                <a:latin typeface="Carlito"/>
                <a:cs typeface="Carlito"/>
              </a:rPr>
              <a:t>Image </a:t>
            </a:r>
            <a:r>
              <a:rPr sz="1500" dirty="0">
                <a:latin typeface="Carlito"/>
                <a:cs typeface="Carlito"/>
              </a:rPr>
              <a:t>Size:</a:t>
            </a:r>
            <a:r>
              <a:rPr sz="1500" spc="-23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320*50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-5" dirty="0">
                <a:latin typeface="Carlito"/>
                <a:cs typeface="Carlito"/>
              </a:rPr>
              <a:t>Image </a:t>
            </a:r>
            <a:r>
              <a:rPr sz="1500" spc="5" dirty="0">
                <a:latin typeface="Carlito"/>
                <a:cs typeface="Carlito"/>
              </a:rPr>
              <a:t>File </a:t>
            </a:r>
            <a:r>
              <a:rPr sz="1500" dirty="0">
                <a:latin typeface="Carlito"/>
                <a:cs typeface="Carlito"/>
              </a:rPr>
              <a:t>Size: </a:t>
            </a:r>
            <a:r>
              <a:rPr sz="1500" spc="15" dirty="0">
                <a:latin typeface="Carlito"/>
                <a:cs typeface="Carlito"/>
              </a:rPr>
              <a:t>Upto</a:t>
            </a:r>
            <a:r>
              <a:rPr sz="1500" spc="-225" dirty="0">
                <a:latin typeface="Carlito"/>
                <a:cs typeface="Carlito"/>
              </a:rPr>
              <a:t> </a:t>
            </a:r>
            <a:r>
              <a:rPr sz="1500" spc="-15" dirty="0">
                <a:latin typeface="Carlito"/>
                <a:cs typeface="Carlito"/>
              </a:rPr>
              <a:t>150KB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10" dirty="0">
                <a:latin typeface="Carlito"/>
                <a:cs typeface="Carlito"/>
              </a:rPr>
              <a:t>Ad</a:t>
            </a:r>
            <a:r>
              <a:rPr sz="1500" spc="-80" dirty="0">
                <a:latin typeface="Carlito"/>
                <a:cs typeface="Carlito"/>
              </a:rPr>
              <a:t> </a:t>
            </a:r>
            <a:r>
              <a:rPr sz="1500" spc="-20" dirty="0">
                <a:latin typeface="Carlito"/>
                <a:cs typeface="Carlito"/>
              </a:rPr>
              <a:t>Text:</a:t>
            </a:r>
            <a:r>
              <a:rPr sz="1500" spc="-6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For</a:t>
            </a:r>
            <a:r>
              <a:rPr sz="1500" spc="-40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Ad</a:t>
            </a:r>
            <a:r>
              <a:rPr sz="1500" spc="-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Title</a:t>
            </a:r>
            <a:r>
              <a:rPr sz="1500" spc="-9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-</a:t>
            </a:r>
            <a:r>
              <a:rPr sz="1500" spc="25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Upto</a:t>
            </a:r>
            <a:r>
              <a:rPr sz="1500" spc="-7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25</a:t>
            </a:r>
            <a:r>
              <a:rPr sz="1500" spc="-5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characters.</a:t>
            </a:r>
            <a:endParaRPr sz="1500">
              <a:latin typeface="Carlito"/>
              <a:cs typeface="Carlito"/>
            </a:endParaRPr>
          </a:p>
          <a:p>
            <a:pPr marL="298450" marR="508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dirty="0">
                <a:latin typeface="Carlito"/>
                <a:cs typeface="Carlito"/>
              </a:rPr>
              <a:t>For </a:t>
            </a:r>
            <a:r>
              <a:rPr sz="1500" spc="10" dirty="0">
                <a:latin typeface="Carlito"/>
                <a:cs typeface="Carlito"/>
              </a:rPr>
              <a:t>Ad </a:t>
            </a:r>
            <a:r>
              <a:rPr sz="1500" spc="5" dirty="0">
                <a:latin typeface="Carlito"/>
                <a:cs typeface="Carlito"/>
              </a:rPr>
              <a:t>Description </a:t>
            </a:r>
            <a:r>
              <a:rPr sz="1500" dirty="0">
                <a:latin typeface="Carlito"/>
                <a:cs typeface="Carlito"/>
              </a:rPr>
              <a:t>- No </a:t>
            </a:r>
            <a:r>
              <a:rPr sz="1500" spc="15" dirty="0">
                <a:latin typeface="Carlito"/>
                <a:cs typeface="Carlito"/>
              </a:rPr>
              <a:t>limit, </a:t>
            </a:r>
            <a:r>
              <a:rPr sz="1500" spc="5" dirty="0">
                <a:latin typeface="Carlito"/>
                <a:cs typeface="Carlito"/>
              </a:rPr>
              <a:t>first </a:t>
            </a:r>
            <a:r>
              <a:rPr sz="1500" spc="-10" dirty="0">
                <a:latin typeface="Carlito"/>
                <a:cs typeface="Carlito"/>
              </a:rPr>
              <a:t>25 </a:t>
            </a:r>
            <a:r>
              <a:rPr sz="1500" dirty="0">
                <a:latin typeface="Carlito"/>
                <a:cs typeface="Carlito"/>
              </a:rPr>
              <a:t>characters</a:t>
            </a:r>
            <a:r>
              <a:rPr sz="1500" spc="-160" dirty="0">
                <a:latin typeface="Carlito"/>
                <a:cs typeface="Carlito"/>
              </a:rPr>
              <a:t> </a:t>
            </a:r>
            <a:r>
              <a:rPr sz="1500" spc="20" dirty="0">
                <a:latin typeface="Carlito"/>
                <a:cs typeface="Carlito"/>
              </a:rPr>
              <a:t>display  </a:t>
            </a:r>
            <a:r>
              <a:rPr sz="1500" spc="-5" dirty="0">
                <a:latin typeface="Carlito"/>
                <a:cs typeface="Carlito"/>
              </a:rPr>
              <a:t>(No </a:t>
            </a:r>
            <a:r>
              <a:rPr sz="1500" spc="5" dirty="0">
                <a:latin typeface="Carlito"/>
                <a:cs typeface="Carlito"/>
              </a:rPr>
              <a:t>special </a:t>
            </a:r>
            <a:r>
              <a:rPr sz="1500" dirty="0">
                <a:latin typeface="Carlito"/>
                <a:cs typeface="Carlito"/>
              </a:rPr>
              <a:t>characters</a:t>
            </a:r>
            <a:r>
              <a:rPr sz="1500" spc="-195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anywhere)</a:t>
            </a:r>
            <a:endParaRPr sz="1500">
              <a:latin typeface="Carlito"/>
              <a:cs typeface="Carlito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500" spc="-40" dirty="0">
                <a:latin typeface="Carlito"/>
                <a:cs typeface="Carlito"/>
              </a:rPr>
              <a:t>CTA </a:t>
            </a:r>
            <a:r>
              <a:rPr sz="1500" dirty="0">
                <a:latin typeface="Carlito"/>
                <a:cs typeface="Carlito"/>
              </a:rPr>
              <a:t>– </a:t>
            </a:r>
            <a:r>
              <a:rPr sz="1500" spc="10" dirty="0">
                <a:latin typeface="Carlito"/>
                <a:cs typeface="Carlito"/>
              </a:rPr>
              <a:t>Upto </a:t>
            </a:r>
            <a:r>
              <a:rPr sz="1500" spc="-10" dirty="0">
                <a:latin typeface="Carlito"/>
                <a:cs typeface="Carlito"/>
              </a:rPr>
              <a:t>10</a:t>
            </a:r>
            <a:r>
              <a:rPr sz="1500" spc="-8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characters</a:t>
            </a:r>
            <a:endParaRPr sz="1500">
              <a:latin typeface="Carlito"/>
              <a:cs typeface="Carlito"/>
            </a:endParaRPr>
          </a:p>
          <a:p>
            <a:pPr marL="336550" indent="-3244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36550" algn="l"/>
                <a:tab pos="337185" algn="l"/>
              </a:tabLst>
            </a:pPr>
            <a:r>
              <a:rPr sz="1500" spc="-10" dirty="0">
                <a:latin typeface="Carlito"/>
                <a:cs typeface="Carlito"/>
              </a:rPr>
              <a:t>Logo </a:t>
            </a:r>
            <a:r>
              <a:rPr sz="1500" dirty="0">
                <a:latin typeface="Carlito"/>
                <a:cs typeface="Carlito"/>
              </a:rPr>
              <a:t>– </a:t>
            </a:r>
            <a:r>
              <a:rPr sz="1500" spc="-10" dirty="0">
                <a:latin typeface="Carlito"/>
                <a:cs typeface="Carlito"/>
              </a:rPr>
              <a:t>50 </a:t>
            </a:r>
            <a:r>
              <a:rPr sz="1500" dirty="0">
                <a:latin typeface="Carlito"/>
                <a:cs typeface="Carlito"/>
              </a:rPr>
              <a:t>x </a:t>
            </a:r>
            <a:r>
              <a:rPr sz="1500" spc="-10" dirty="0">
                <a:latin typeface="Carlito"/>
                <a:cs typeface="Carlito"/>
              </a:rPr>
              <a:t>50 </a:t>
            </a:r>
            <a:r>
              <a:rPr sz="1500" spc="15" dirty="0">
                <a:latin typeface="Carlito"/>
                <a:cs typeface="Carlito"/>
              </a:rPr>
              <a:t>px </a:t>
            </a:r>
            <a:r>
              <a:rPr sz="1500" spc="10" dirty="0">
                <a:latin typeface="Carlito"/>
                <a:cs typeface="Carlito"/>
              </a:rPr>
              <a:t>(within </a:t>
            </a:r>
            <a:r>
              <a:rPr sz="1500" spc="-10" dirty="0">
                <a:latin typeface="Carlito"/>
                <a:cs typeface="Carlito"/>
              </a:rPr>
              <a:t>10</a:t>
            </a:r>
            <a:r>
              <a:rPr sz="1500" spc="-100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kb)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14625" y="1001712"/>
            <a:ext cx="622808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15" dirty="0">
                <a:latin typeface="Carlito"/>
                <a:cs typeface="Carlito"/>
              </a:rPr>
              <a:t>Brand</a:t>
            </a:r>
            <a:r>
              <a:rPr sz="1500" spc="-8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video,</a:t>
            </a:r>
            <a:r>
              <a:rPr sz="1500" spc="-114" dirty="0">
                <a:latin typeface="Carlito"/>
                <a:cs typeface="Carlito"/>
              </a:rPr>
              <a:t> </a:t>
            </a:r>
            <a:r>
              <a:rPr sz="1500" spc="20" dirty="0">
                <a:latin typeface="Carlito"/>
                <a:cs typeface="Carlito"/>
              </a:rPr>
              <a:t>Landing</a:t>
            </a:r>
            <a:r>
              <a:rPr sz="1500" spc="-145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Page</a:t>
            </a:r>
            <a:r>
              <a:rPr sz="1500" spc="-11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URL,</a:t>
            </a:r>
            <a:r>
              <a:rPr sz="1500" spc="3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Tracking</a:t>
            </a:r>
            <a:r>
              <a:rPr sz="1500" spc="-145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Pixels</a:t>
            </a:r>
            <a:endParaRPr sz="15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10" dirty="0">
                <a:latin typeface="Carlito"/>
                <a:cs typeface="Carlito"/>
              </a:rPr>
              <a:t>Creative</a:t>
            </a:r>
            <a:r>
              <a:rPr sz="1500" spc="-110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image</a:t>
            </a:r>
            <a:r>
              <a:rPr sz="1500" spc="-10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,</a:t>
            </a:r>
            <a:r>
              <a:rPr sz="1500" spc="4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Ad</a:t>
            </a:r>
            <a:r>
              <a:rPr sz="1500" spc="-7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Title,</a:t>
            </a:r>
            <a:r>
              <a:rPr sz="1500" spc="-10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Ad</a:t>
            </a:r>
            <a:r>
              <a:rPr sz="1500" spc="5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Description,</a:t>
            </a:r>
            <a:r>
              <a:rPr sz="1500" spc="-110" dirty="0">
                <a:latin typeface="Carlito"/>
                <a:cs typeface="Carlito"/>
              </a:rPr>
              <a:t> </a:t>
            </a:r>
            <a:r>
              <a:rPr sz="1500" spc="10" dirty="0">
                <a:latin typeface="Carlito"/>
                <a:cs typeface="Carlito"/>
              </a:rPr>
              <a:t>Advertiser</a:t>
            </a:r>
            <a:r>
              <a:rPr sz="1500" spc="-16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Logo,</a:t>
            </a:r>
            <a:r>
              <a:rPr sz="1500" spc="-105" dirty="0">
                <a:latin typeface="Carlito"/>
                <a:cs typeface="Carlito"/>
              </a:rPr>
              <a:t> </a:t>
            </a:r>
            <a:r>
              <a:rPr sz="1500" spc="-40" dirty="0">
                <a:latin typeface="Carlito"/>
                <a:cs typeface="Carlito"/>
              </a:rPr>
              <a:t>CTA</a:t>
            </a:r>
            <a:r>
              <a:rPr sz="1500" spc="-8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(</a:t>
            </a:r>
            <a:r>
              <a:rPr sz="1500" spc="4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For</a:t>
            </a:r>
            <a:r>
              <a:rPr sz="1500" spc="-35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companion</a:t>
            </a:r>
            <a:r>
              <a:rPr sz="1500" spc="-7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)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4744" y="1955482"/>
            <a:ext cx="115252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5" dirty="0">
                <a:latin typeface="Carlito"/>
                <a:cs typeface="Carlito"/>
              </a:rPr>
              <a:t>Event</a:t>
            </a:r>
            <a:r>
              <a:rPr sz="1500" spc="-135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Tracking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14625" y="1955482"/>
            <a:ext cx="436118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15" dirty="0">
                <a:latin typeface="Carlito"/>
                <a:cs typeface="Carlito"/>
              </a:rPr>
              <a:t>Impressions</a:t>
            </a:r>
            <a:r>
              <a:rPr sz="1500" spc="-11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&amp;</a:t>
            </a:r>
            <a:r>
              <a:rPr sz="1500" spc="-95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Clicks</a:t>
            </a:r>
            <a:r>
              <a:rPr sz="1500" spc="-35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(max</a:t>
            </a:r>
            <a:r>
              <a:rPr sz="1500" spc="-9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1</a:t>
            </a:r>
            <a:r>
              <a:rPr sz="1500" spc="20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tracker</a:t>
            </a:r>
            <a:r>
              <a:rPr sz="1500" spc="-40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for</a:t>
            </a:r>
            <a:r>
              <a:rPr sz="1500" spc="-4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each</a:t>
            </a:r>
            <a:r>
              <a:rPr sz="1500" spc="-10" dirty="0">
                <a:latin typeface="Carlito"/>
                <a:cs typeface="Carlito"/>
              </a:rPr>
              <a:t> </a:t>
            </a:r>
            <a:r>
              <a:rPr sz="1500" spc="20" dirty="0">
                <a:latin typeface="Carlito"/>
                <a:cs typeface="Carlito"/>
              </a:rPr>
              <a:t>supported)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007" y="2623248"/>
            <a:ext cx="222123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rlito"/>
                <a:cs typeface="Carlito"/>
              </a:rPr>
              <a:t>Tracking</a:t>
            </a:r>
            <a:r>
              <a:rPr sz="1500" spc="-155" dirty="0">
                <a:latin typeface="Carlito"/>
                <a:cs typeface="Carlito"/>
              </a:rPr>
              <a:t> </a:t>
            </a:r>
            <a:r>
              <a:rPr sz="1500" spc="5" dirty="0">
                <a:latin typeface="Carlito"/>
                <a:cs typeface="Carlito"/>
              </a:rPr>
              <a:t>Partners</a:t>
            </a:r>
            <a:r>
              <a:rPr sz="1500" spc="-140" dirty="0">
                <a:latin typeface="Carlito"/>
                <a:cs typeface="Carlito"/>
              </a:rPr>
              <a:t> </a:t>
            </a:r>
            <a:r>
              <a:rPr sz="1500" spc="15" dirty="0">
                <a:latin typeface="Carlito"/>
                <a:cs typeface="Carlito"/>
              </a:rPr>
              <a:t>supported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14625" y="2585275"/>
            <a:ext cx="261048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99"/>
              </a:lnSpc>
              <a:spcBef>
                <a:spcPts val="100"/>
              </a:spcBef>
            </a:pPr>
            <a:r>
              <a:rPr sz="1500" dirty="0">
                <a:latin typeface="Carlito"/>
                <a:cs typeface="Carlito"/>
              </a:rPr>
              <a:t>Sizmek ( </a:t>
            </a:r>
            <a:r>
              <a:rPr sz="1500" spc="-5" dirty="0">
                <a:latin typeface="Carlito"/>
                <a:cs typeface="Carlito"/>
              </a:rPr>
              <a:t>Preferred </a:t>
            </a:r>
            <a:r>
              <a:rPr sz="1500" spc="10" dirty="0">
                <a:latin typeface="Carlito"/>
                <a:cs typeface="Carlito"/>
              </a:rPr>
              <a:t>Partner </a:t>
            </a:r>
            <a:r>
              <a:rPr sz="1500" dirty="0">
                <a:latin typeface="Carlito"/>
                <a:cs typeface="Carlito"/>
              </a:rPr>
              <a:t>)  </a:t>
            </a:r>
            <a:r>
              <a:rPr sz="1500" spc="-5" dirty="0">
                <a:latin typeface="Carlito"/>
                <a:cs typeface="Carlito"/>
              </a:rPr>
              <a:t>DCM, Appsflyer, </a:t>
            </a:r>
            <a:r>
              <a:rPr sz="1500" spc="10" dirty="0">
                <a:latin typeface="Carlito"/>
                <a:cs typeface="Carlito"/>
              </a:rPr>
              <a:t>Branch,</a:t>
            </a:r>
            <a:r>
              <a:rPr sz="1500" spc="-229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Singular,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71244" y="3301047"/>
            <a:ext cx="121412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Carlito"/>
                <a:cs typeface="Carlito"/>
              </a:rPr>
              <a:t>Technical</a:t>
            </a:r>
            <a:r>
              <a:rPr sz="1500" spc="-15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Specs</a:t>
            </a:r>
            <a:endParaRPr sz="1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206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Carlito</vt:lpstr>
      <vt:lpstr>Times New Roman</vt:lpstr>
      <vt:lpstr>Office Theme</vt:lpstr>
      <vt:lpstr>Digital AD Units – IPL 2023</vt:lpstr>
      <vt:lpstr>7A. AD Unit - Video inventory - Mid rolls – HH + Web</vt:lpstr>
      <vt:lpstr>7A. AD Unit – Video inventory - Mid rolls – HH + Web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AD Units – IPL 2023</dc:title>
  <dc:creator>TMA</dc:creator>
  <cp:lastModifiedBy>TMA</cp:lastModifiedBy>
  <cp:revision>1</cp:revision>
  <dcterms:created xsi:type="dcterms:W3CDTF">2023-04-26T04:44:50Z</dcterms:created>
  <dcterms:modified xsi:type="dcterms:W3CDTF">2023-04-26T04:59:18Z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2023-02-01T00:00:00Z</vt:filetime>
  </property>
  <property fmtid="{D5CDD505-2E9C-101B-9397-08002B2CF9AE}" pid="3" name="LastSaved">
    <vt:filetime>2023-04-26T00:00:00Z</vt:filetime>
  </property>
</Properties>
</file>