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sldIdLst>
    <p:sldId id="256" r:id="rId5"/>
    <p:sldId id="259" r:id="rId7"/>
    <p:sldId id="268" r:id="rId8"/>
    <p:sldId id="271" r:id="rId9"/>
    <p:sldId id="261" r:id="rId10"/>
    <p:sldId id="26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  <p:sp>
        <p:nvSpPr>
          <p:cNvPr id="47" name="Google Shape;47;p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  <p:sp>
        <p:nvSpPr>
          <p:cNvPr id="124" name="Google Shape;1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58" name="Google Shape;1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9pPr>
          </a:lstStyle>
          <a:p/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9pPr>
          </a:lstStyle>
          <a:p/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/>
          <p:nvPr/>
        </p:nvSpPr>
        <p:spPr>
          <a:xfrm>
            <a:off x="0" y="1"/>
            <a:ext cx="12191999" cy="1037230"/>
          </a:xfrm>
          <a:prstGeom prst="rect">
            <a:avLst/>
          </a:prstGeom>
          <a:solidFill>
            <a:srgbClr val="0711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42" descr="C:\Users\Vishwanath\Desktop\logo\Disney+Hotstar_On Dark BG (4)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71463" y="-377432"/>
            <a:ext cx="1777378" cy="17773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2"/>
          <p:cNvSpPr/>
          <p:nvPr/>
        </p:nvSpPr>
        <p:spPr>
          <a:xfrm>
            <a:off x="0" y="191290"/>
            <a:ext cx="78387" cy="658370"/>
          </a:xfrm>
          <a:prstGeom prst="rect">
            <a:avLst/>
          </a:prstGeom>
          <a:solidFill>
            <a:srgbClr val="F19F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-11373" y="6791138"/>
            <a:ext cx="12203372" cy="80509"/>
          </a:xfrm>
          <a:prstGeom prst="rect">
            <a:avLst/>
          </a:prstGeom>
          <a:solidFill>
            <a:srgbClr val="F19F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4" name="Google Shape;3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5" name="Google Shape;3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6" name="Google Shape;3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7" name="Google Shape;3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 panose="020F050202020403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3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5"/>
          <p:cNvGrpSpPr/>
          <p:nvPr/>
        </p:nvGrpSpPr>
        <p:grpSpPr>
          <a:xfrm>
            <a:off x="1067736" y="2985690"/>
            <a:ext cx="10056529" cy="461624"/>
            <a:chOff x="1153029" y="3588663"/>
            <a:chExt cx="10056529" cy="287436"/>
          </a:xfrm>
        </p:grpSpPr>
        <p:sp>
          <p:nvSpPr>
            <p:cNvPr id="50" name="Google Shape;50;p35"/>
            <p:cNvSpPr txBox="1"/>
            <p:nvPr/>
          </p:nvSpPr>
          <p:spPr>
            <a:xfrm>
              <a:off x="3139435" y="3588663"/>
              <a:ext cx="6083717" cy="28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Brand Lift Study: Campaign Evaluation Report</a:t>
              </a:r>
              <a:endParaRPr sz="24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51" name="Google Shape;51;p35"/>
            <p:cNvCxnSpPr/>
            <p:nvPr/>
          </p:nvCxnSpPr>
          <p:spPr>
            <a:xfrm>
              <a:off x="1153029" y="3732381"/>
              <a:ext cx="1986406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35"/>
            <p:cNvCxnSpPr/>
            <p:nvPr/>
          </p:nvCxnSpPr>
          <p:spPr>
            <a:xfrm>
              <a:off x="9223152" y="3732381"/>
              <a:ext cx="1986406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3" name="Google Shape;53;p35"/>
          <p:cNvSpPr/>
          <p:nvPr/>
        </p:nvSpPr>
        <p:spPr>
          <a:xfrm>
            <a:off x="4346917" y="3628459"/>
            <a:ext cx="65049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IN" sz="24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OCTAFX – June campaign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73040" y="1635910"/>
            <a:ext cx="1645920" cy="113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3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/>
          <p:nvPr/>
        </p:nvSpPr>
        <p:spPr>
          <a:xfrm>
            <a:off x="5782934" y="3066897"/>
            <a:ext cx="78387" cy="724207"/>
          </a:xfrm>
          <a:prstGeom prst="rect">
            <a:avLst/>
          </a:prstGeom>
          <a:solidFill>
            <a:srgbClr val="F19F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6096000" y="2018510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 b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Campaign Performance</a:t>
            </a:r>
            <a:endParaRPr sz="32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" name="Google Shape;90;p37"/>
          <p:cNvSpPr txBox="1"/>
          <p:nvPr/>
        </p:nvSpPr>
        <p:spPr>
          <a:xfrm>
            <a:off x="6096000" y="2841599"/>
            <a:ext cx="5594252" cy="11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 panose="020F0502020204030204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Key Results</a:t>
            </a:r>
            <a:br>
              <a:rPr lang="en-US" sz="2400" b="0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 b="0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&amp;</a:t>
            </a:r>
            <a:br>
              <a:rPr lang="en-US" sz="2400" b="0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lang="en-US" sz="2400" b="0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Creative Evaluation</a:t>
            </a:r>
            <a:endParaRPr sz="2400" b="0" i="0" u="none" strike="noStrike" cap="none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1" name="Google Shape;91;p37" descr="A picture containing drawing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15114" y="5981114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27" y="1180627"/>
            <a:ext cx="3010486" cy="4995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3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/>
          <p:nvPr/>
        </p:nvSpPr>
        <p:spPr>
          <a:xfrm>
            <a:off x="6303439" y="3066896"/>
            <a:ext cx="78387" cy="724207"/>
          </a:xfrm>
          <a:prstGeom prst="rect">
            <a:avLst/>
          </a:prstGeom>
          <a:solidFill>
            <a:srgbClr val="F19F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708074" y="1325740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 dirty="0">
                <a:solidFill>
                  <a:srgbClr val="FFFFFF"/>
                </a:solidFill>
              </a:rPr>
              <a:t>Impressions : </a:t>
            </a:r>
            <a:r>
              <a:rPr lang="en-IN" altLang="en-US" sz="2400" dirty="0">
                <a:solidFill>
                  <a:srgbClr val="FFFFFF"/>
                </a:solidFill>
              </a:rPr>
              <a:t>278 </a:t>
            </a:r>
            <a:r>
              <a:rPr lang="en-US" sz="2400" dirty="0">
                <a:solidFill>
                  <a:srgbClr val="FFFFFF"/>
                </a:solidFill>
              </a:rPr>
              <a:t>Mn 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91" name="Google Shape;91;p37" descr="A picture containing drawing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15114" y="5981114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9;p37"/>
          <p:cNvSpPr txBox="1"/>
          <p:nvPr/>
        </p:nvSpPr>
        <p:spPr>
          <a:xfrm>
            <a:off x="708074" y="2353838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 panose="020F0502020204030204"/>
              <a:buNone/>
              <a:defRPr sz="2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/>
              <a:t>Clicks  </a:t>
            </a:r>
            <a:r>
              <a:rPr lang="en-US"/>
              <a:t>: </a:t>
            </a:r>
            <a:r>
              <a:rPr lang="en-IN" altLang="en-US"/>
              <a:t>370 </a:t>
            </a:r>
            <a:r>
              <a:rPr lang="en-US"/>
              <a:t>K</a:t>
            </a:r>
            <a:endParaRPr lang="en-US" dirty="0"/>
          </a:p>
        </p:txBody>
      </p:sp>
      <p:sp>
        <p:nvSpPr>
          <p:cNvPr id="11" name="Google Shape;89;p37"/>
          <p:cNvSpPr txBox="1"/>
          <p:nvPr/>
        </p:nvSpPr>
        <p:spPr>
          <a:xfrm>
            <a:off x="708074" y="3382147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 panose="020F0502020204030204"/>
              <a:buNone/>
              <a:defRPr sz="2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/>
              <a:t>Reach : </a:t>
            </a:r>
            <a:r>
              <a:rPr lang="en-IN" altLang="en-US" dirty="0"/>
              <a:t>92.5</a:t>
            </a:r>
            <a:r>
              <a:rPr lang="en-US"/>
              <a:t> Mn</a:t>
            </a:r>
            <a:endParaRPr lang="en-US" dirty="0"/>
          </a:p>
        </p:txBody>
      </p:sp>
      <p:sp>
        <p:nvSpPr>
          <p:cNvPr id="14" name="Google Shape;89;p37"/>
          <p:cNvSpPr txBox="1"/>
          <p:nvPr/>
        </p:nvSpPr>
        <p:spPr>
          <a:xfrm>
            <a:off x="708074" y="379899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b="1" dirty="0">
                <a:solidFill>
                  <a:schemeClr val="lt1"/>
                </a:solidFill>
              </a:rPr>
              <a:t>Campaign Metrics</a:t>
            </a:r>
            <a:r>
              <a:rPr lang="en-IN" altLang="en-US" sz="3200" b="1" dirty="0">
                <a:solidFill>
                  <a:schemeClr val="lt1"/>
                </a:solidFill>
              </a:rPr>
              <a:t> (Impact) - IPL</a:t>
            </a:r>
            <a:endParaRPr lang="en-IN" altLang="en-US" sz="3200" b="1" dirty="0">
              <a:solidFill>
                <a:schemeClr val="lt1"/>
              </a:solidFill>
            </a:endParaRPr>
          </a:p>
        </p:txBody>
      </p:sp>
      <p:pic>
        <p:nvPicPr>
          <p:cNvPr id="2" name="Picture 1" descr="WhatsApp Image 2022-07-14 at 4.47.54 P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60" y="701040"/>
            <a:ext cx="2434590" cy="5280025"/>
          </a:xfrm>
          <a:prstGeom prst="rect">
            <a:avLst/>
          </a:prstGeom>
        </p:spPr>
      </p:pic>
      <p:sp>
        <p:nvSpPr>
          <p:cNvPr id="3" name="Google Shape;89;p37"/>
          <p:cNvSpPr txBox="1"/>
          <p:nvPr/>
        </p:nvSpPr>
        <p:spPr>
          <a:xfrm>
            <a:off x="708074" y="4541022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 panose="020F0502020204030204"/>
              <a:buNone/>
              <a:defRPr sz="2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IN" altLang="en-US" dirty="0"/>
              <a:t>Frequency - 3</a:t>
            </a:r>
            <a:endParaRPr lang="en-I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3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/>
          <p:nvPr/>
        </p:nvSpPr>
        <p:spPr>
          <a:xfrm>
            <a:off x="6303439" y="3066896"/>
            <a:ext cx="78387" cy="724207"/>
          </a:xfrm>
          <a:prstGeom prst="rect">
            <a:avLst/>
          </a:prstGeom>
          <a:solidFill>
            <a:srgbClr val="F19F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708074" y="1277480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 dirty="0">
                <a:solidFill>
                  <a:srgbClr val="FFFFFF"/>
                </a:solidFill>
              </a:rPr>
              <a:t>Impressions : 16 Mn 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91" name="Google Shape;91;p37" descr="A picture containing drawing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15114" y="5981114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37"/>
          <p:cNvSpPr txBox="1"/>
          <p:nvPr/>
        </p:nvSpPr>
        <p:spPr>
          <a:xfrm>
            <a:off x="708074" y="2127452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600" dirty="0">
                <a:solidFill>
                  <a:srgbClr val="FFFFFF"/>
                </a:solidFill>
              </a:rPr>
              <a:t>Completed</a:t>
            </a:r>
            <a:r>
              <a:rPr lang="en-US" sz="3200" b="1" dirty="0">
                <a:solidFill>
                  <a:schemeClr val="lt1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Views : 15.5 Mn 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0" name="Google Shape;89;p37"/>
          <p:cNvSpPr txBox="1"/>
          <p:nvPr/>
        </p:nvSpPr>
        <p:spPr>
          <a:xfrm>
            <a:off x="708074" y="3025033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 panose="020F0502020204030204"/>
              <a:buNone/>
              <a:defRPr sz="2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/>
              <a:t>Clicks  </a:t>
            </a:r>
            <a:r>
              <a:rPr lang="en-US"/>
              <a:t>: 14K</a:t>
            </a:r>
            <a:endParaRPr lang="en-US" dirty="0"/>
          </a:p>
        </p:txBody>
      </p:sp>
      <p:sp>
        <p:nvSpPr>
          <p:cNvPr id="11" name="Google Shape;89;p37"/>
          <p:cNvSpPr txBox="1"/>
          <p:nvPr/>
        </p:nvSpPr>
        <p:spPr>
          <a:xfrm>
            <a:off x="708074" y="3950472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 panose="020F0502020204030204"/>
              <a:buNone/>
              <a:defRPr sz="26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/>
              <a:t>Reach : </a:t>
            </a:r>
            <a:r>
              <a:rPr lang="en-US"/>
              <a:t>5.7 Mn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79" y="1131082"/>
            <a:ext cx="2415393" cy="4850032"/>
          </a:xfrm>
          <a:prstGeom prst="rect">
            <a:avLst/>
          </a:prstGeom>
        </p:spPr>
      </p:pic>
      <p:sp>
        <p:nvSpPr>
          <p:cNvPr id="13" name="Google Shape;89;p37"/>
          <p:cNvSpPr txBox="1"/>
          <p:nvPr/>
        </p:nvSpPr>
        <p:spPr>
          <a:xfrm>
            <a:off x="708074" y="5224106"/>
            <a:ext cx="6283569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dirty="0">
                <a:solidFill>
                  <a:schemeClr val="lt1"/>
                </a:solidFill>
              </a:rPr>
              <a:t>The campaign ran with an average frequency of 3 and a completion rate of 97% garnering a reach of 5.7 Mn in 15 days 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14" name="Google Shape;89;p37"/>
          <p:cNvSpPr txBox="1"/>
          <p:nvPr/>
        </p:nvSpPr>
        <p:spPr>
          <a:xfrm>
            <a:off x="708074" y="379899"/>
            <a:ext cx="4810142" cy="7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200" b="1" dirty="0">
                <a:solidFill>
                  <a:schemeClr val="lt1"/>
                </a:solidFill>
              </a:rPr>
              <a:t>Campaign Metrics</a:t>
            </a:r>
            <a:r>
              <a:rPr lang="en-IN" altLang="en-US" sz="3200" b="1" dirty="0">
                <a:solidFill>
                  <a:schemeClr val="lt1"/>
                </a:solidFill>
              </a:rPr>
              <a:t> (Ent)</a:t>
            </a:r>
            <a:endParaRPr lang="en-IN" altLang="en-US"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/>
          <p:nvPr/>
        </p:nvSpPr>
        <p:spPr>
          <a:xfrm>
            <a:off x="1793193" y="5319447"/>
            <a:ext cx="4302795" cy="103605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7" name="Google Shape;127;p39"/>
          <p:cNvSpPr/>
          <p:nvPr/>
        </p:nvSpPr>
        <p:spPr>
          <a:xfrm>
            <a:off x="1793193" y="4283392"/>
            <a:ext cx="4302798" cy="103605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8" name="Google Shape;128;p39"/>
          <p:cNvSpPr/>
          <p:nvPr/>
        </p:nvSpPr>
        <p:spPr>
          <a:xfrm>
            <a:off x="1793193" y="3247337"/>
            <a:ext cx="4302799" cy="103605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39"/>
          <p:cNvSpPr/>
          <p:nvPr/>
        </p:nvSpPr>
        <p:spPr>
          <a:xfrm>
            <a:off x="1793193" y="2211282"/>
            <a:ext cx="4302803" cy="103605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" name="Google Shape;130;p39"/>
          <p:cNvSpPr txBox="1"/>
          <p:nvPr/>
        </p:nvSpPr>
        <p:spPr>
          <a:xfrm>
            <a:off x="564828" y="203810"/>
            <a:ext cx="7393083" cy="63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 panose="020F0502020204030204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Creative best practices checklist</a:t>
            </a:r>
            <a:endParaRPr sz="14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1" name="Google Shape;131;p39"/>
          <p:cNvSpPr/>
          <p:nvPr/>
        </p:nvSpPr>
        <p:spPr>
          <a:xfrm>
            <a:off x="1793193" y="1175227"/>
            <a:ext cx="4302804" cy="1036055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2" name="Google Shape;132;p39"/>
          <p:cNvSpPr/>
          <p:nvPr/>
        </p:nvSpPr>
        <p:spPr>
          <a:xfrm>
            <a:off x="424585" y="1176054"/>
            <a:ext cx="2074066" cy="5175291"/>
          </a:xfrm>
          <a:prstGeom prst="rect">
            <a:avLst/>
          </a:prstGeom>
          <a:solidFill>
            <a:srgbClr val="0711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39"/>
          <p:cNvSpPr txBox="1"/>
          <p:nvPr/>
        </p:nvSpPr>
        <p:spPr>
          <a:xfrm>
            <a:off x="407720" y="6451398"/>
            <a:ext cx="116212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 panose="020B0604020202020204"/>
              <a:buNone/>
            </a:pPr>
            <a:r>
              <a:rPr lang="en-US" sz="800" b="0" i="1" u="none" strike="noStrike" cap="none">
                <a:solidFill>
                  <a:srgbClr val="7F7F7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Source : Kantar</a:t>
            </a:r>
            <a:endParaRPr sz="800" b="0" i="1" u="none" strike="noStrike" cap="none">
              <a:solidFill>
                <a:srgbClr val="7F7F7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r>
              <a:rPr lang="en-US" sz="800" b="0" i="1" u="none" strike="noStrike" cap="none">
                <a:solidFill>
                  <a:srgbClr val="7F7F7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Kantar has setup some creative best practices for digital campaigns. These have been statistically tested.</a:t>
            </a:r>
            <a:endParaRPr sz="800" b="0" i="1" u="none" strike="noStrike" cap="none">
              <a:solidFill>
                <a:srgbClr val="7F7F7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4" name="Google Shape;134;p3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8413" y="3319853"/>
            <a:ext cx="886968" cy="8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8413" y="4355908"/>
            <a:ext cx="886968" cy="8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88413" y="5391963"/>
            <a:ext cx="886968" cy="891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39"/>
          <p:cNvCxnSpPr/>
          <p:nvPr/>
        </p:nvCxnSpPr>
        <p:spPr>
          <a:xfrm>
            <a:off x="251889" y="2211282"/>
            <a:ext cx="645030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39"/>
          <p:cNvCxnSpPr/>
          <p:nvPr/>
        </p:nvCxnSpPr>
        <p:spPr>
          <a:xfrm>
            <a:off x="6096000" y="1189142"/>
            <a:ext cx="0" cy="516636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39"/>
          <p:cNvCxnSpPr/>
          <p:nvPr/>
        </p:nvCxnSpPr>
        <p:spPr>
          <a:xfrm>
            <a:off x="251889" y="3247337"/>
            <a:ext cx="645030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39"/>
          <p:cNvCxnSpPr/>
          <p:nvPr/>
        </p:nvCxnSpPr>
        <p:spPr>
          <a:xfrm>
            <a:off x="251889" y="4283392"/>
            <a:ext cx="645030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39"/>
          <p:cNvCxnSpPr/>
          <p:nvPr/>
        </p:nvCxnSpPr>
        <p:spPr>
          <a:xfrm>
            <a:off x="251889" y="5319447"/>
            <a:ext cx="645030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3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74697" y="53802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9"/>
          <p:cNvSpPr txBox="1"/>
          <p:nvPr/>
        </p:nvSpPr>
        <p:spPr>
          <a:xfrm>
            <a:off x="778207" y="1248396"/>
            <a:ext cx="1366823" cy="88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Brand prominently on all frames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5" name="Google Shape;145;p39"/>
          <p:cNvSpPr txBox="1"/>
          <p:nvPr/>
        </p:nvSpPr>
        <p:spPr>
          <a:xfrm>
            <a:off x="829745" y="3386820"/>
            <a:ext cx="1263746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Integrated the Brand Early</a:t>
            </a:r>
            <a:endParaRPr sz="1600" b="1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p39"/>
          <p:cNvSpPr txBox="1"/>
          <p:nvPr/>
        </p:nvSpPr>
        <p:spPr>
          <a:xfrm>
            <a:off x="570728" y="2313832"/>
            <a:ext cx="17817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Simple 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Clear and Direct Messaging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p39"/>
          <p:cNvSpPr txBox="1"/>
          <p:nvPr/>
        </p:nvSpPr>
        <p:spPr>
          <a:xfrm>
            <a:off x="575064" y="5574249"/>
            <a:ext cx="177310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Human/Celebrity presence</a:t>
            </a:r>
            <a:endParaRPr sz="1600" b="1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8" name="Google Shape;148;p39"/>
          <p:cNvSpPr txBox="1"/>
          <p:nvPr/>
        </p:nvSpPr>
        <p:spPr>
          <a:xfrm>
            <a:off x="593879" y="4422875"/>
            <a:ext cx="173547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Ensured a clear role of the Brand in the story</a:t>
            </a: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1" name="Google Shape;151;p3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74697" y="43383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50;p3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74697" y="124839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50;p3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73909" y="22586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45" y="1358900"/>
            <a:ext cx="2313940" cy="4664075"/>
          </a:xfrm>
          <a:prstGeom prst="rect">
            <a:avLst/>
          </a:prstGeom>
        </p:spPr>
      </p:pic>
      <p:pic>
        <p:nvPicPr>
          <p:cNvPr id="2" name="Picture 1" descr="WhatsApp Image 2022-07-14 at 4.47.54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640" y="1358900"/>
            <a:ext cx="2471420" cy="4664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/>
        </p:nvSpPr>
        <p:spPr>
          <a:xfrm>
            <a:off x="232012" y="41162"/>
            <a:ext cx="9636872" cy="9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SUMMARY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40"/>
          <p:cNvSpPr/>
          <p:nvPr/>
        </p:nvSpPr>
        <p:spPr>
          <a:xfrm>
            <a:off x="2322486" y="1461024"/>
            <a:ext cx="9071112" cy="1630823"/>
          </a:xfrm>
          <a:prstGeom prst="rect">
            <a:avLst/>
          </a:prstGeom>
          <a:gradFill>
            <a:gsLst>
              <a:gs pos="0">
                <a:srgbClr val="F2F2F2"/>
              </a:gs>
              <a:gs pos="50000">
                <a:srgbClr val="F2F2F2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2" name="Google Shape;162;p40"/>
          <p:cNvSpPr/>
          <p:nvPr/>
        </p:nvSpPr>
        <p:spPr>
          <a:xfrm>
            <a:off x="2322486" y="3295756"/>
            <a:ext cx="9043473" cy="1542931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2F2F2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endParaRPr sz="16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3" name="Google Shape;163;p40"/>
          <p:cNvSpPr/>
          <p:nvPr/>
        </p:nvSpPr>
        <p:spPr>
          <a:xfrm>
            <a:off x="394997" y="1456825"/>
            <a:ext cx="2074066" cy="3328668"/>
          </a:xfrm>
          <a:prstGeom prst="rect">
            <a:avLst/>
          </a:prstGeom>
          <a:solidFill>
            <a:srgbClr val="0711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4" name="Google Shape;164;p40"/>
          <p:cNvSpPr/>
          <p:nvPr/>
        </p:nvSpPr>
        <p:spPr>
          <a:xfrm>
            <a:off x="394997" y="3112785"/>
            <a:ext cx="10859119" cy="1867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5" name="Google Shape;165;p40"/>
          <p:cNvSpPr/>
          <p:nvPr/>
        </p:nvSpPr>
        <p:spPr>
          <a:xfrm>
            <a:off x="400228" y="4803688"/>
            <a:ext cx="10965731" cy="230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821338" y="2003384"/>
            <a:ext cx="1221385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7" name="Google Shape;167;p40"/>
          <p:cNvSpPr txBox="1"/>
          <p:nvPr/>
        </p:nvSpPr>
        <p:spPr>
          <a:xfrm>
            <a:off x="821338" y="3756286"/>
            <a:ext cx="1221385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2502741" y="1641738"/>
            <a:ext cx="8725430" cy="125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campaign has delivered well to optimize reach and if continued would have yielded in substantial brand uplifts as an add on to the IPL campaign</a:t>
            </a:r>
            <a:endParaRPr sz="1600" dirty="0"/>
          </a:p>
        </p:txBody>
      </p:sp>
      <p:sp>
        <p:nvSpPr>
          <p:cNvPr id="169" name="Google Shape;169;p40"/>
          <p:cNvSpPr txBox="1"/>
          <p:nvPr/>
        </p:nvSpPr>
        <p:spPr>
          <a:xfrm>
            <a:off x="2504444" y="3354638"/>
            <a:ext cx="8725430" cy="139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According to Kantar’s creative best practices,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OctaFX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creatives checked 4of 5 points that are essential for running a successful campaign. It is recommended to run longer and shorter form creatives for better story telling and conversion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40"/>
          <p:cNvSpPr/>
          <p:nvPr/>
        </p:nvSpPr>
        <p:spPr>
          <a:xfrm>
            <a:off x="394997" y="4785492"/>
            <a:ext cx="10859119" cy="248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WPS Presentation</Application>
  <PresentationFormat>Widescreen</PresentationFormat>
  <Paragraphs>56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1_Office Theme</vt:lpstr>
      <vt:lpstr>Office Theme</vt:lpstr>
      <vt:lpstr>2_Office Theme</vt:lpstr>
      <vt:lpstr>PowerPoint 演示文稿</vt:lpstr>
      <vt:lpstr>Campaign Performance</vt:lpstr>
      <vt:lpstr>Impressions : 16 Mn </vt:lpstr>
      <vt:lpstr>Impressions : 16 Mn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Mukul Iyengar</dc:creator>
  <cp:lastModifiedBy>LENOVO</cp:lastModifiedBy>
  <cp:revision>21</cp:revision>
  <dcterms:created xsi:type="dcterms:W3CDTF">2019-09-08T07:28:00Z</dcterms:created>
  <dcterms:modified xsi:type="dcterms:W3CDTF">2022-07-14T12:12:28Z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1E46D39BAD5A4351B18DF8A7B60C0799</vt:lpwstr>
  </property>
  <property fmtid="{D5CDD505-2E9C-101B-9397-08002B2CF9AE}" pid="3" name="KSOProductBuildVer">
    <vt:lpwstr>1033-11.2.0.11191</vt:lpwstr>
  </property>
</Properties>
</file>