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2206" y="115167"/>
            <a:ext cx="8839587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7494" y="1841152"/>
            <a:ext cx="8889010" cy="279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9156700" cy="1123950"/>
            <a:chOff x="-6350" y="0"/>
            <a:chExt cx="9156700" cy="112395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702310"/>
            </a:xfrm>
            <a:custGeom>
              <a:avLst/>
              <a:gdLst/>
              <a:ahLst/>
              <a:cxnLst/>
              <a:rect l="l" t="t" r="r" b="b"/>
              <a:pathLst>
                <a:path w="9144000" h="702310">
                  <a:moveTo>
                    <a:pt x="9143949" y="702299"/>
                  </a:moveTo>
                  <a:lnTo>
                    <a:pt x="0" y="702299"/>
                  </a:lnTo>
                  <a:lnTo>
                    <a:pt x="0" y="0"/>
                  </a:lnTo>
                  <a:lnTo>
                    <a:pt x="9143949" y="0"/>
                  </a:lnTo>
                  <a:lnTo>
                    <a:pt x="9143949" y="702299"/>
                  </a:lnTo>
                  <a:close/>
                </a:path>
              </a:pathLst>
            </a:custGeom>
            <a:solidFill>
              <a:srgbClr val="0611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702310"/>
            </a:xfrm>
            <a:custGeom>
              <a:avLst/>
              <a:gdLst/>
              <a:ahLst/>
              <a:cxnLst/>
              <a:rect l="l" t="t" r="r" b="b"/>
              <a:pathLst>
                <a:path w="9144000" h="702310">
                  <a:moveTo>
                    <a:pt x="0" y="0"/>
                  </a:moveTo>
                  <a:lnTo>
                    <a:pt x="9143949" y="0"/>
                  </a:lnTo>
                  <a:lnTo>
                    <a:pt x="9143949" y="702299"/>
                  </a:lnTo>
                  <a:lnTo>
                    <a:pt x="0" y="702299"/>
                  </a:lnTo>
                </a:path>
              </a:pathLst>
            </a:custGeom>
            <a:ln w="12699">
              <a:solidFill>
                <a:srgbClr val="42719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728310"/>
              <a:ext cx="9143999" cy="389236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23323" y="745195"/>
            <a:ext cx="10350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836194"/>
            <a:ext cx="9140055" cy="38923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59777" y="0"/>
            <a:ext cx="984221" cy="865148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56150" y="102997"/>
            <a:ext cx="7579995" cy="516890"/>
          </a:xfrm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70"/>
              </a:spcBef>
            </a:pPr>
            <a:r>
              <a:rPr dirty="0" sz="1600" spc="-10" b="0" i="1">
                <a:latin typeface="Calibri"/>
                <a:cs typeface="Calibri"/>
              </a:rPr>
              <a:t>CoinSwitch</a:t>
            </a:r>
            <a:r>
              <a:rPr dirty="0" sz="1600" spc="-5" b="0" i="1">
                <a:latin typeface="Calibri"/>
                <a:cs typeface="Calibri"/>
              </a:rPr>
              <a:t> came onboard IPL</a:t>
            </a:r>
            <a:r>
              <a:rPr dirty="0" sz="1600" b="0" i="1">
                <a:latin typeface="Calibri"/>
                <a:cs typeface="Calibri"/>
              </a:rPr>
              <a:t> </a:t>
            </a:r>
            <a:r>
              <a:rPr dirty="0" sz="1600" spc="-5" b="0" i="1">
                <a:latin typeface="Calibri"/>
                <a:cs typeface="Calibri"/>
              </a:rPr>
              <a:t>2021 as an </a:t>
            </a:r>
            <a:r>
              <a:rPr dirty="0" sz="1600" spc="-10" b="0" i="1">
                <a:latin typeface="Calibri"/>
                <a:cs typeface="Calibri"/>
              </a:rPr>
              <a:t>Associate</a:t>
            </a:r>
            <a:r>
              <a:rPr dirty="0" sz="1600" b="0" i="1">
                <a:latin typeface="Calibri"/>
                <a:cs typeface="Calibri"/>
              </a:rPr>
              <a:t> </a:t>
            </a:r>
            <a:r>
              <a:rPr dirty="0" sz="1600" spc="-5" b="0" i="1">
                <a:latin typeface="Calibri"/>
                <a:cs typeface="Calibri"/>
              </a:rPr>
              <a:t>Sponsor and achieved an</a:t>
            </a:r>
            <a:r>
              <a:rPr dirty="0" sz="1600" b="0" i="1">
                <a:latin typeface="Calibri"/>
                <a:cs typeface="Calibri"/>
              </a:rPr>
              <a:t> </a:t>
            </a:r>
            <a:r>
              <a:rPr dirty="0" sz="1600" spc="-5" b="0" i="1">
                <a:latin typeface="Calibri"/>
                <a:cs typeface="Calibri"/>
              </a:rPr>
              <a:t>uplift of 18% in </a:t>
            </a:r>
            <a:r>
              <a:rPr dirty="0" sz="1600" spc="-345" b="0" i="1">
                <a:latin typeface="Calibri"/>
                <a:cs typeface="Calibri"/>
              </a:rPr>
              <a:t> </a:t>
            </a:r>
            <a:r>
              <a:rPr dirty="0" sz="1600" spc="-5" b="0" i="1">
                <a:latin typeface="Calibri"/>
                <a:cs typeface="Calibri"/>
              </a:rPr>
              <a:t>aided</a:t>
            </a:r>
            <a:r>
              <a:rPr dirty="0" sz="1600" spc="-10" b="0" i="1">
                <a:latin typeface="Calibri"/>
                <a:cs typeface="Calibri"/>
              </a:rPr>
              <a:t> </a:t>
            </a:r>
            <a:r>
              <a:rPr dirty="0" sz="1600" spc="-5" b="0" i="1">
                <a:latin typeface="Calibri"/>
                <a:cs typeface="Calibri"/>
              </a:rPr>
              <a:t>awareness and 12% in message</a:t>
            </a:r>
            <a:r>
              <a:rPr dirty="0" sz="1600" spc="-10" b="0" i="1">
                <a:latin typeface="Calibri"/>
                <a:cs typeface="Calibri"/>
              </a:rPr>
              <a:t> </a:t>
            </a:r>
            <a:r>
              <a:rPr dirty="0" sz="1600" spc="-5" b="0" i="1">
                <a:latin typeface="Calibri"/>
                <a:cs typeface="Calibri"/>
              </a:rPr>
              <a:t>association.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4752500"/>
            <a:ext cx="1438873" cy="390999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458725" y="858963"/>
            <a:ext cx="6948805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CoinSwitch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30">
                <a:latin typeface="Calibri"/>
                <a:cs typeface="Calibri"/>
              </a:rPr>
              <a:t>Kuber,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10">
                <a:latin typeface="Calibri"/>
                <a:cs typeface="Calibri"/>
              </a:rPr>
              <a:t>cryptocurrency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platform,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wanted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maximize</a:t>
            </a:r>
            <a:r>
              <a:rPr dirty="0" sz="1400" spc="-5">
                <a:latin typeface="Calibri"/>
                <a:cs typeface="Calibri"/>
              </a:rPr>
              <a:t> its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brand</a:t>
            </a:r>
            <a:r>
              <a:rPr dirty="0" sz="1400" spc="-5">
                <a:latin typeface="Calibri"/>
                <a:cs typeface="Calibri"/>
              </a:rPr>
              <a:t> visibility</a:t>
            </a:r>
            <a:r>
              <a:rPr dirty="0" sz="1400">
                <a:latin typeface="Calibri"/>
                <a:cs typeface="Calibri"/>
              </a:rPr>
              <a:t> among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young, </a:t>
            </a:r>
            <a:r>
              <a:rPr dirty="0" sz="1400" spc="-10">
                <a:latin typeface="Calibri"/>
                <a:cs typeface="Calibri"/>
              </a:rPr>
              <a:t>tech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savvy,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Indian </a:t>
            </a:r>
            <a:r>
              <a:rPr dirty="0" sz="1400" spc="-10">
                <a:latin typeface="Calibri"/>
                <a:cs typeface="Calibri"/>
              </a:rPr>
              <a:t>consumers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who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would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be open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experimenting</a:t>
            </a:r>
            <a:r>
              <a:rPr dirty="0" sz="1400" spc="-5">
                <a:latin typeface="Calibri"/>
                <a:cs typeface="Calibri"/>
              </a:rPr>
              <a:t> with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new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investment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platforms.</a:t>
            </a:r>
            <a:r>
              <a:rPr dirty="0" sz="1400" spc="-5">
                <a:latin typeface="Calibri"/>
                <a:cs typeface="Calibri"/>
              </a:rPr>
              <a:t> Owing </a:t>
            </a:r>
            <a:r>
              <a:rPr dirty="0" sz="1400" spc="-10">
                <a:latin typeface="Calibri"/>
                <a:cs typeface="Calibri"/>
              </a:rPr>
              <a:t>to</a:t>
            </a:r>
            <a:r>
              <a:rPr dirty="0" sz="1400" spc="-5">
                <a:latin typeface="Calibri"/>
                <a:cs typeface="Calibri"/>
              </a:rPr>
              <a:t> the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presence</a:t>
            </a:r>
            <a:r>
              <a:rPr dirty="0" sz="1400" spc="-5">
                <a:latin typeface="Calibri"/>
                <a:cs typeface="Calibri"/>
              </a:rPr>
              <a:t> of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highly </a:t>
            </a:r>
            <a:r>
              <a:rPr dirty="0" sz="1400" spc="-10">
                <a:latin typeface="Calibri"/>
                <a:cs typeface="Calibri"/>
              </a:rPr>
              <a:t>engaged,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affluent</a:t>
            </a:r>
            <a:r>
              <a:rPr dirty="0" sz="1400">
                <a:latin typeface="Calibri"/>
                <a:cs typeface="Calibri"/>
              </a:rPr>
              <a:t> audience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at</a:t>
            </a:r>
            <a:r>
              <a:rPr dirty="0" sz="1400" spc="-5">
                <a:latin typeface="Calibri"/>
                <a:cs typeface="Calibri"/>
              </a:rPr>
              <a:t> scale,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IPL 2021 on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Disney+</a:t>
            </a:r>
            <a:r>
              <a:rPr dirty="0" sz="1400" spc="-10">
                <a:latin typeface="Calibri"/>
                <a:cs typeface="Calibri"/>
              </a:rPr>
              <a:t> Hotstar</a:t>
            </a:r>
            <a:r>
              <a:rPr dirty="0" sz="1400" spc="-5">
                <a:latin typeface="Calibri"/>
                <a:cs typeface="Calibri"/>
              </a:rPr>
              <a:t> became the </a:t>
            </a:r>
            <a:r>
              <a:rPr dirty="0" sz="1400" spc="-10">
                <a:latin typeface="Calibri"/>
                <a:cs typeface="Calibri"/>
              </a:rPr>
              <a:t>perfect</a:t>
            </a:r>
            <a:r>
              <a:rPr dirty="0" sz="1400" spc="-5">
                <a:latin typeface="Calibri"/>
                <a:cs typeface="Calibri"/>
              </a:rPr>
              <a:t> choice </a:t>
            </a:r>
            <a:r>
              <a:rPr dirty="0" sz="1400" spc="-15">
                <a:latin typeface="Calibri"/>
                <a:cs typeface="Calibri"/>
              </a:rPr>
              <a:t>for</a:t>
            </a:r>
            <a:r>
              <a:rPr dirty="0" sz="1400" spc="-5">
                <a:latin typeface="Calibri"/>
                <a:cs typeface="Calibri"/>
              </a:rPr>
              <a:t> the </a:t>
            </a:r>
            <a:r>
              <a:rPr dirty="0" sz="1400" spc="-10">
                <a:latin typeface="Calibri"/>
                <a:cs typeface="Calibri"/>
              </a:rPr>
              <a:t>brand.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337323" y="3015525"/>
            <a:ext cx="3237773" cy="1823174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27494" y="1841152"/>
            <a:ext cx="8411845" cy="2797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APPROACH</a:t>
            </a:r>
            <a:endParaRPr sz="1800">
              <a:latin typeface="Calibri"/>
              <a:cs typeface="Calibri"/>
            </a:endParaRPr>
          </a:p>
          <a:p>
            <a:pPr marL="1367155" marR="5080">
              <a:lnSpc>
                <a:spcPct val="100000"/>
              </a:lnSpc>
              <a:spcBef>
                <a:spcPts val="1060"/>
              </a:spcBef>
            </a:pPr>
            <a:r>
              <a:rPr dirty="0" sz="1400" spc="-65">
                <a:latin typeface="Calibri"/>
                <a:cs typeface="Calibri"/>
              </a:rPr>
              <a:t>To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maximize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visibility,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CoinSwitch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came </a:t>
            </a:r>
            <a:r>
              <a:rPr dirty="0" sz="1400" spc="-10">
                <a:latin typeface="Calibri"/>
                <a:cs typeface="Calibri"/>
              </a:rPr>
              <a:t>onboard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IPL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2021 </a:t>
            </a:r>
            <a:r>
              <a:rPr dirty="0" sz="1400">
                <a:latin typeface="Calibri"/>
                <a:cs typeface="Calibri"/>
              </a:rPr>
              <a:t>as an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Associate</a:t>
            </a:r>
            <a:r>
              <a:rPr dirty="0" sz="1400" spc="-5" b="1">
                <a:latin typeface="Calibri"/>
                <a:cs typeface="Calibri"/>
              </a:rPr>
              <a:t> Sponsor</a:t>
            </a:r>
            <a:r>
              <a:rPr dirty="0" sz="1400" spc="-5">
                <a:latin typeface="Calibri"/>
                <a:cs typeface="Calibri"/>
              </a:rPr>
              <a:t>.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 </a:t>
            </a:r>
            <a:r>
              <a:rPr dirty="0" sz="1400">
                <a:latin typeface="Calibri"/>
                <a:cs typeface="Calibri"/>
              </a:rPr>
              <a:t>addition </a:t>
            </a:r>
            <a:r>
              <a:rPr dirty="0" sz="1400" spc="-1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sponsorship,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it</a:t>
            </a:r>
            <a:r>
              <a:rPr dirty="0" sz="1400">
                <a:latin typeface="Calibri"/>
                <a:cs typeface="Calibri"/>
              </a:rPr>
              <a:t> aso </a:t>
            </a:r>
            <a:r>
              <a:rPr dirty="0" sz="1400" spc="-10">
                <a:latin typeface="Calibri"/>
                <a:cs typeface="Calibri"/>
              </a:rPr>
              <a:t>leveraged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right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combination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of</a:t>
            </a:r>
            <a:r>
              <a:rPr dirty="0" sz="1400">
                <a:latin typeface="Calibri"/>
                <a:cs typeface="Calibri"/>
              </a:rPr>
              <a:t> ad </a:t>
            </a:r>
            <a:r>
              <a:rPr dirty="0" sz="1400" spc="-5">
                <a:latin typeface="Calibri"/>
                <a:cs typeface="Calibri"/>
              </a:rPr>
              <a:t>assets</a:t>
            </a:r>
            <a:r>
              <a:rPr dirty="0" sz="1400">
                <a:latin typeface="Calibri"/>
                <a:cs typeface="Calibri"/>
              </a:rPr>
              <a:t> and </a:t>
            </a:r>
            <a:r>
              <a:rPr dirty="0" sz="1400" spc="-10">
                <a:latin typeface="Calibri"/>
                <a:cs typeface="Calibri"/>
              </a:rPr>
              <a:t>targeting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achieve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its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brand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objectives.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Calibri"/>
              <a:cs typeface="Calibri"/>
            </a:endParaRPr>
          </a:p>
          <a:p>
            <a:pPr marL="1367155" marR="3844290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Audience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 spc="-10">
                <a:latin typeface="Calibri"/>
                <a:cs typeface="Calibri"/>
              </a:rPr>
              <a:t>segmented premium </a:t>
            </a:r>
            <a:r>
              <a:rPr dirty="0" sz="1400">
                <a:latin typeface="Calibri"/>
                <a:cs typeface="Calibri"/>
              </a:rPr>
              <a:t>audience </a:t>
            </a:r>
            <a:r>
              <a:rPr dirty="0" sz="1400" spc="-5">
                <a:latin typeface="Calibri"/>
                <a:cs typeface="Calibri"/>
              </a:rPr>
              <a:t>by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using the device price </a:t>
            </a:r>
            <a:r>
              <a:rPr dirty="0" sz="1400">
                <a:latin typeface="Calibri"/>
                <a:cs typeface="Calibri"/>
              </a:rPr>
              <a:t>and </a:t>
            </a:r>
            <a:r>
              <a:rPr dirty="0" sz="1400" spc="-10">
                <a:latin typeface="Calibri"/>
                <a:cs typeface="Calibri"/>
              </a:rPr>
              <a:t>connected </a:t>
            </a:r>
            <a:r>
              <a:rPr dirty="0" sz="1400" spc="-5">
                <a:latin typeface="Calibri"/>
                <a:cs typeface="Calibri"/>
              </a:rPr>
              <a:t>TV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targeting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Calibri"/>
              <a:cs typeface="Calibri"/>
            </a:endParaRPr>
          </a:p>
          <a:p>
            <a:pPr algn="just" marL="1367155" marR="3693795">
              <a:lnSpc>
                <a:spcPct val="100000"/>
              </a:lnSpc>
              <a:spcBef>
                <a:spcPts val="5"/>
              </a:spcBef>
            </a:pPr>
            <a:r>
              <a:rPr dirty="0" sz="1400" spc="-5" b="1">
                <a:latin typeface="Calibri"/>
                <a:cs typeface="Calibri"/>
              </a:rPr>
              <a:t>Ad </a:t>
            </a:r>
            <a:r>
              <a:rPr dirty="0" sz="1400" spc="-10" b="1">
                <a:latin typeface="Calibri"/>
                <a:cs typeface="Calibri"/>
              </a:rPr>
              <a:t>formats</a:t>
            </a:r>
            <a:r>
              <a:rPr dirty="0" sz="1400" spc="-10">
                <a:latin typeface="Calibri"/>
                <a:cs typeface="Calibri"/>
              </a:rPr>
              <a:t>: utilized mid-rolls </a:t>
            </a:r>
            <a:r>
              <a:rPr dirty="0" sz="1400" spc="-5">
                <a:latin typeface="Calibri"/>
                <a:cs typeface="Calibri"/>
              </a:rPr>
              <a:t>with </a:t>
            </a:r>
            <a:r>
              <a:rPr dirty="0" sz="1400" spc="-10">
                <a:latin typeface="Calibri"/>
                <a:cs typeface="Calibri"/>
              </a:rPr>
              <a:t>companion 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carousel to effectively communicate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 spc="-10">
                <a:latin typeface="Calibri"/>
                <a:cs typeface="Calibri"/>
              </a:rPr>
              <a:t>brand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offerings.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25330"/>
            <a:ext cx="9143999" cy="38923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68614" y="952675"/>
            <a:ext cx="7736205" cy="689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014"/>
              </a:lnSpc>
              <a:spcBef>
                <a:spcPts val="100"/>
              </a:spcBef>
            </a:pPr>
            <a:r>
              <a:rPr dirty="0" sz="1800" spc="-30" b="1">
                <a:solidFill>
                  <a:srgbClr val="FFFFFF"/>
                </a:solidFill>
                <a:latin typeface="Calibri"/>
                <a:cs typeface="Calibri"/>
              </a:rPr>
              <a:t>IMPACT</a:t>
            </a:r>
            <a:endParaRPr sz="1800">
              <a:latin typeface="Calibri"/>
              <a:cs typeface="Calibri"/>
            </a:endParaRPr>
          </a:p>
          <a:p>
            <a:pPr marL="1431925">
              <a:lnSpc>
                <a:spcPts val="1535"/>
              </a:lnSpc>
            </a:pPr>
            <a:r>
              <a:rPr dirty="0" sz="1400" spc="-5">
                <a:latin typeface="Calibri"/>
                <a:cs typeface="Calibri"/>
              </a:rPr>
              <a:t>In</a:t>
            </a:r>
            <a:r>
              <a:rPr dirty="0" sz="1400">
                <a:latin typeface="Calibri"/>
                <a:cs typeface="Calibri"/>
              </a:rPr>
              <a:t> addition </a:t>
            </a:r>
            <a:r>
              <a:rPr dirty="0" sz="1400" spc="-10">
                <a:latin typeface="Calibri"/>
                <a:cs typeface="Calibri"/>
              </a:rPr>
              <a:t>to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awareness,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campaign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led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to</a:t>
            </a:r>
            <a:r>
              <a:rPr dirty="0" sz="1400">
                <a:latin typeface="Calibri"/>
                <a:cs typeface="Calibri"/>
              </a:rPr>
              <a:t> a </a:t>
            </a:r>
            <a:r>
              <a:rPr dirty="0" sz="1400" spc="-10">
                <a:latin typeface="Calibri"/>
                <a:cs typeface="Calibri"/>
              </a:rPr>
              <a:t>significant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uplift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message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association</a:t>
            </a:r>
            <a:endParaRPr sz="1400">
              <a:latin typeface="Calibri"/>
              <a:cs typeface="Calibri"/>
            </a:endParaRPr>
          </a:p>
          <a:p>
            <a:pPr marL="1431925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and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purchase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intent.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9156700" cy="647065"/>
            <a:chOff x="-6350" y="0"/>
            <a:chExt cx="9156700" cy="647065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9144000" cy="634365"/>
            </a:xfrm>
            <a:custGeom>
              <a:avLst/>
              <a:gdLst/>
              <a:ahLst/>
              <a:cxnLst/>
              <a:rect l="l" t="t" r="r" b="b"/>
              <a:pathLst>
                <a:path w="9144000" h="634365">
                  <a:moveTo>
                    <a:pt x="9143999" y="634211"/>
                  </a:moveTo>
                  <a:lnTo>
                    <a:pt x="0" y="634211"/>
                  </a:lnTo>
                  <a:lnTo>
                    <a:pt x="0" y="0"/>
                  </a:lnTo>
                  <a:lnTo>
                    <a:pt x="9143999" y="0"/>
                  </a:lnTo>
                  <a:lnTo>
                    <a:pt x="9143999" y="634211"/>
                  </a:lnTo>
                  <a:close/>
                </a:path>
              </a:pathLst>
            </a:custGeom>
            <a:solidFill>
              <a:srgbClr val="06113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144000" cy="634365"/>
            </a:xfrm>
            <a:custGeom>
              <a:avLst/>
              <a:gdLst/>
              <a:ahLst/>
              <a:cxnLst/>
              <a:rect l="l" t="t" r="r" b="b"/>
              <a:pathLst>
                <a:path w="9144000" h="634365">
                  <a:moveTo>
                    <a:pt x="0" y="0"/>
                  </a:moveTo>
                  <a:lnTo>
                    <a:pt x="9143999" y="0"/>
                  </a:lnTo>
                  <a:lnTo>
                    <a:pt x="9143999" y="634211"/>
                  </a:lnTo>
                  <a:lnTo>
                    <a:pt x="0" y="634211"/>
                  </a:lnTo>
                </a:path>
              </a:pathLst>
            </a:custGeom>
            <a:ln w="12699">
              <a:solidFill>
                <a:srgbClr val="42719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52206" y="115167"/>
            <a:ext cx="142430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Coin</a:t>
            </a:r>
            <a:r>
              <a:rPr dirty="0" spc="-25"/>
              <a:t>S</a:t>
            </a:r>
            <a:r>
              <a:rPr dirty="0" spc="-5"/>
              <a:t>wi</a:t>
            </a:r>
            <a:r>
              <a:rPr dirty="0" spc="-35"/>
              <a:t>t</a:t>
            </a:r>
            <a:r>
              <a:rPr dirty="0" spc="-5"/>
              <a:t>ch</a:t>
            </a: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59777" y="0"/>
            <a:ext cx="984221" cy="865148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98224" y="3558475"/>
            <a:ext cx="8956040" cy="1585595"/>
            <a:chOff x="98224" y="3558475"/>
            <a:chExt cx="8956040" cy="1585595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8224" y="3558475"/>
              <a:ext cx="8955749" cy="158502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21157" y="3558478"/>
              <a:ext cx="179552" cy="30055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05690" y="4680638"/>
              <a:ext cx="179551" cy="300554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126500" y="2228047"/>
            <a:ext cx="847090" cy="1195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" b="1">
                <a:solidFill>
                  <a:srgbClr val="ED7D31"/>
                </a:solidFill>
                <a:latin typeface="Calibri"/>
                <a:cs typeface="Calibri"/>
              </a:rPr>
              <a:t>18%</a:t>
            </a:r>
            <a:endParaRPr sz="3000">
              <a:latin typeface="Calibri"/>
              <a:cs typeface="Calibri"/>
            </a:endParaRPr>
          </a:p>
          <a:p>
            <a:pPr marL="38735" marR="5080">
              <a:lnSpc>
                <a:spcPct val="100000"/>
              </a:lnSpc>
              <a:spcBef>
                <a:spcPts val="925"/>
              </a:spcBef>
            </a:pPr>
            <a:r>
              <a:rPr dirty="0" sz="1300" spc="-5">
                <a:latin typeface="Calibri"/>
                <a:cs typeface="Calibri"/>
              </a:rPr>
              <a:t>Uplift</a:t>
            </a:r>
            <a:r>
              <a:rPr dirty="0" sz="1300" spc="-5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in</a:t>
            </a:r>
            <a:r>
              <a:rPr dirty="0" sz="1300" spc="-4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the </a:t>
            </a:r>
            <a:r>
              <a:rPr dirty="0" sz="1300" spc="-28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overall 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audience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09525" y="2171047"/>
            <a:ext cx="1364615" cy="1275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52755">
              <a:lnSpc>
                <a:spcPct val="100000"/>
              </a:lnSpc>
              <a:spcBef>
                <a:spcPts val="100"/>
              </a:spcBef>
            </a:pPr>
            <a:r>
              <a:rPr dirty="0" sz="3000" spc="-5" b="1">
                <a:solidFill>
                  <a:srgbClr val="ED7D31"/>
                </a:solidFill>
                <a:latin typeface="Calibri"/>
                <a:cs typeface="Calibri"/>
              </a:rPr>
              <a:t>12%</a:t>
            </a:r>
            <a:endParaRPr sz="3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555"/>
              </a:spcBef>
            </a:pPr>
            <a:r>
              <a:rPr dirty="0" sz="1300" spc="-10">
                <a:latin typeface="Calibri"/>
                <a:cs typeface="Calibri"/>
              </a:rPr>
              <a:t>Increase </a:t>
            </a:r>
            <a:r>
              <a:rPr dirty="0" sz="1300" spc="-5">
                <a:latin typeface="Calibri"/>
                <a:cs typeface="Calibri"/>
              </a:rPr>
              <a:t>in </a:t>
            </a:r>
            <a:r>
              <a:rPr dirty="0" sz="1300" spc="-10">
                <a:latin typeface="Calibri"/>
                <a:cs typeface="Calibri"/>
              </a:rPr>
              <a:t>message </a:t>
            </a:r>
            <a:r>
              <a:rPr dirty="0" sz="1300" spc="-28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association in the 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overall</a:t>
            </a:r>
            <a:r>
              <a:rPr dirty="0" sz="1300" spc="-20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audience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6600" y="3795779"/>
            <a:ext cx="768477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10" i="1">
                <a:latin typeface="Calibri"/>
                <a:cs typeface="Calibri"/>
              </a:rPr>
              <a:t>Crypto</a:t>
            </a:r>
            <a:r>
              <a:rPr dirty="0" sz="1200" spc="-5" i="1">
                <a:latin typeface="Calibri"/>
                <a:cs typeface="Calibri"/>
              </a:rPr>
              <a:t> is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still</a:t>
            </a:r>
            <a:r>
              <a:rPr dirty="0" sz="1200" i="1">
                <a:latin typeface="Calibri"/>
                <a:cs typeface="Calibri"/>
              </a:rPr>
              <a:t> a </a:t>
            </a:r>
            <a:r>
              <a:rPr dirty="0" sz="1200" spc="-5" i="1">
                <a:latin typeface="Calibri"/>
                <a:cs typeface="Calibri"/>
              </a:rPr>
              <a:t>relatively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new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concept.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Our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objective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has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been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to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educate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investors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about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this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new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asset</a:t>
            </a:r>
            <a:r>
              <a:rPr dirty="0" sz="1200" i="1">
                <a:latin typeface="Calibri"/>
                <a:cs typeface="Calibri"/>
              </a:rPr>
              <a:t> class </a:t>
            </a:r>
            <a:r>
              <a:rPr dirty="0" sz="1200" spc="-5" i="1">
                <a:latin typeface="Calibri"/>
                <a:cs typeface="Calibri"/>
              </a:rPr>
              <a:t>and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specifically </a:t>
            </a:r>
            <a:r>
              <a:rPr dirty="0" sz="1200" spc="-5" i="1">
                <a:latin typeface="Calibri"/>
                <a:cs typeface="Calibri"/>
              </a:rPr>
              <a:t> the ease of </a:t>
            </a:r>
            <a:r>
              <a:rPr dirty="0" sz="1200" spc="-10" i="1">
                <a:latin typeface="Calibri"/>
                <a:cs typeface="Calibri"/>
              </a:rPr>
              <a:t>investing</a:t>
            </a:r>
            <a:r>
              <a:rPr dirty="0" sz="1200" spc="-5" i="1">
                <a:latin typeface="Calibri"/>
                <a:cs typeface="Calibri"/>
              </a:rPr>
              <a:t> in crypto on CoinSwitch. When </a:t>
            </a:r>
            <a:r>
              <a:rPr dirty="0" sz="1200" spc="-15" i="1">
                <a:latin typeface="Calibri"/>
                <a:cs typeface="Calibri"/>
              </a:rPr>
              <a:t>you’re</a:t>
            </a:r>
            <a:r>
              <a:rPr dirty="0" sz="1200" spc="-5" i="1">
                <a:latin typeface="Calibri"/>
                <a:cs typeface="Calibri"/>
              </a:rPr>
              <a:t> trying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to</a:t>
            </a:r>
            <a:r>
              <a:rPr dirty="0" sz="1200" spc="-5" i="1">
                <a:latin typeface="Calibri"/>
                <a:cs typeface="Calibri"/>
              </a:rPr>
              <a:t> create </a:t>
            </a:r>
            <a:r>
              <a:rPr dirty="0" sz="1200" i="1">
                <a:latin typeface="Calibri"/>
                <a:cs typeface="Calibri"/>
              </a:rPr>
              <a:t>mass</a:t>
            </a:r>
            <a:r>
              <a:rPr dirty="0" sz="1200" spc="-5" i="1">
                <a:latin typeface="Calibri"/>
                <a:cs typeface="Calibri"/>
              </a:rPr>
              <a:t> awareness about something </a:t>
            </a:r>
            <a:r>
              <a:rPr dirty="0" sz="1200" spc="-15" i="1">
                <a:latin typeface="Calibri"/>
                <a:cs typeface="Calibri"/>
              </a:rPr>
              <a:t>like</a:t>
            </a:r>
            <a:r>
              <a:rPr dirty="0" sz="1200" spc="-5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crypto,</a:t>
            </a:r>
            <a:r>
              <a:rPr dirty="0" sz="1200" spc="-5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it’s </a:t>
            </a:r>
            <a:r>
              <a:rPr dirty="0" sz="1200" spc="-5" i="1">
                <a:latin typeface="Calibri"/>
                <a:cs typeface="Calibri"/>
              </a:rPr>
              <a:t> critical that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you </a:t>
            </a:r>
            <a:r>
              <a:rPr dirty="0" sz="1200" i="1">
                <a:latin typeface="Calibri"/>
                <a:cs typeface="Calibri"/>
              </a:rPr>
              <a:t>choose </a:t>
            </a:r>
            <a:r>
              <a:rPr dirty="0" sz="1200" spc="-10" i="1">
                <a:latin typeface="Calibri"/>
                <a:cs typeface="Calibri"/>
              </a:rPr>
              <a:t>platform</a:t>
            </a:r>
            <a:r>
              <a:rPr dirty="0" sz="1200" spc="-5" i="1">
                <a:latin typeface="Calibri"/>
                <a:cs typeface="Calibri"/>
              </a:rPr>
              <a:t> that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users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are engaged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on. IPL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on Disney+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Hotstar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was </a:t>
            </a:r>
            <a:r>
              <a:rPr dirty="0" sz="1200" i="1">
                <a:latin typeface="Calibri"/>
                <a:cs typeface="Calibri"/>
              </a:rPr>
              <a:t>a </a:t>
            </a:r>
            <a:r>
              <a:rPr dirty="0" sz="1200" spc="-5" i="1">
                <a:latin typeface="Calibri"/>
                <a:cs typeface="Calibri"/>
              </a:rPr>
              <a:t>great fit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because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it </a:t>
            </a:r>
            <a:r>
              <a:rPr dirty="0" sz="1200" spc="-10" i="1">
                <a:latin typeface="Calibri"/>
                <a:cs typeface="Calibri"/>
              </a:rPr>
              <a:t>offered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us the 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reach,</a:t>
            </a:r>
            <a:r>
              <a:rPr dirty="0" sz="1200" spc="-1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an affluent engaged audience, and the capability </a:t>
            </a:r>
            <a:r>
              <a:rPr dirty="0" sz="1200" spc="-10" i="1">
                <a:latin typeface="Calibri"/>
                <a:cs typeface="Calibri"/>
              </a:rPr>
              <a:t>to</a:t>
            </a:r>
            <a:r>
              <a:rPr dirty="0" sz="1200" spc="-5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target</a:t>
            </a:r>
            <a:r>
              <a:rPr dirty="0" sz="1200" spc="-5" i="1">
                <a:latin typeface="Calibri"/>
                <a:cs typeface="Calibri"/>
              </a:rPr>
              <a:t> </a:t>
            </a:r>
            <a:r>
              <a:rPr dirty="0" sz="1200" i="1">
                <a:latin typeface="Calibri"/>
                <a:cs typeface="Calibri"/>
              </a:rPr>
              <a:t>a</a:t>
            </a:r>
            <a:r>
              <a:rPr dirty="0" sz="1200" spc="-5" i="1">
                <a:latin typeface="Calibri"/>
                <a:cs typeface="Calibri"/>
              </a:rPr>
              <a:t> specific premium </a:t>
            </a:r>
            <a:r>
              <a:rPr dirty="0" sz="1200" spc="-10" i="1">
                <a:latin typeface="Calibri"/>
                <a:cs typeface="Calibri"/>
              </a:rPr>
              <a:t>audience.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10" b="1" i="1">
                <a:latin typeface="Calibri"/>
                <a:cs typeface="Calibri"/>
              </a:rPr>
              <a:t>Coinswitch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72099" y="1746288"/>
            <a:ext cx="142176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latin typeface="Calibri"/>
                <a:cs typeface="Calibri"/>
              </a:rPr>
              <a:t>Purchase</a:t>
            </a:r>
            <a:r>
              <a:rPr dirty="0" sz="1700" spc="-50" b="1">
                <a:latin typeface="Calibri"/>
                <a:cs typeface="Calibri"/>
              </a:rPr>
              <a:t> </a:t>
            </a:r>
            <a:r>
              <a:rPr dirty="0" sz="1700" spc="-15" b="1">
                <a:latin typeface="Calibri"/>
                <a:cs typeface="Calibri"/>
              </a:rPr>
              <a:t>intent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85150" y="2306272"/>
            <a:ext cx="1209675" cy="1021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9539">
              <a:lnSpc>
                <a:spcPct val="100000"/>
              </a:lnSpc>
              <a:spcBef>
                <a:spcPts val="100"/>
              </a:spcBef>
            </a:pPr>
            <a:r>
              <a:rPr dirty="0" sz="3000" spc="-5" b="1">
                <a:solidFill>
                  <a:srgbClr val="ED7D31"/>
                </a:solidFill>
                <a:latin typeface="Calibri"/>
                <a:cs typeface="Calibri"/>
              </a:rPr>
              <a:t>10%</a:t>
            </a:r>
            <a:endParaRPr sz="3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355"/>
              </a:spcBef>
            </a:pPr>
            <a:r>
              <a:rPr dirty="0" sz="1200" spc="-5">
                <a:latin typeface="Calibri"/>
                <a:cs typeface="Calibri"/>
              </a:rPr>
              <a:t>Uplift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the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overall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purchase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intent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14350" y="2230072"/>
            <a:ext cx="1356995" cy="1386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0190">
              <a:lnSpc>
                <a:spcPct val="100000"/>
              </a:lnSpc>
              <a:spcBef>
                <a:spcPts val="100"/>
              </a:spcBef>
            </a:pPr>
            <a:r>
              <a:rPr dirty="0" sz="3000" spc="-5" b="1">
                <a:solidFill>
                  <a:srgbClr val="ED7D31"/>
                </a:solidFill>
                <a:latin typeface="Calibri"/>
                <a:cs typeface="Calibri"/>
              </a:rPr>
              <a:t>20%</a:t>
            </a:r>
            <a:endParaRPr sz="3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355"/>
              </a:spcBef>
            </a:pPr>
            <a:r>
              <a:rPr dirty="0" sz="1200" spc="-5">
                <a:latin typeface="Calibri"/>
                <a:cs typeface="Calibri"/>
              </a:rPr>
              <a:t>Uplift in the </a:t>
            </a:r>
            <a:r>
              <a:rPr dirty="0" sz="1200" spc="-10">
                <a:latin typeface="Calibri"/>
                <a:cs typeface="Calibri"/>
              </a:rPr>
              <a:t>purchase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intent </a:t>
            </a:r>
            <a:r>
              <a:rPr dirty="0" sz="1200" spc="-5">
                <a:latin typeface="Calibri"/>
                <a:cs typeface="Calibri"/>
              </a:rPr>
              <a:t>in the </a:t>
            </a:r>
            <a:r>
              <a:rPr dirty="0" sz="1200" spc="-10">
                <a:latin typeface="Calibri"/>
                <a:cs typeface="Calibri"/>
              </a:rPr>
              <a:t>core 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younger </a:t>
            </a:r>
            <a:r>
              <a:rPr dirty="0" sz="1200">
                <a:latin typeface="Calibri"/>
                <a:cs typeface="Calibri"/>
              </a:rPr>
              <a:t>audiences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(18-24)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064949" y="1820199"/>
            <a:ext cx="0" cy="1673860"/>
          </a:xfrm>
          <a:custGeom>
            <a:avLst/>
            <a:gdLst/>
            <a:ahLst/>
            <a:cxnLst/>
            <a:rect l="l" t="t" r="r" b="b"/>
            <a:pathLst>
              <a:path w="0" h="1673860">
                <a:moveTo>
                  <a:pt x="0" y="0"/>
                </a:moveTo>
                <a:lnTo>
                  <a:pt x="0" y="1673699"/>
                </a:lnTo>
              </a:path>
            </a:pathLst>
          </a:custGeom>
          <a:ln w="9524">
            <a:solidFill>
              <a:srgbClr val="44546A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468175" y="1673639"/>
            <a:ext cx="1884045" cy="543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5" b="1">
                <a:latin typeface="Calibri"/>
                <a:cs typeface="Calibri"/>
              </a:rPr>
              <a:t>Message</a:t>
            </a:r>
            <a:r>
              <a:rPr dirty="0" sz="1700" spc="-40" b="1">
                <a:latin typeface="Calibri"/>
                <a:cs typeface="Calibri"/>
              </a:rPr>
              <a:t> </a:t>
            </a:r>
            <a:r>
              <a:rPr dirty="0" sz="1700" spc="-10" b="1">
                <a:latin typeface="Calibri"/>
                <a:cs typeface="Calibri"/>
              </a:rPr>
              <a:t>Association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700" b="1">
                <a:latin typeface="Calibri"/>
                <a:cs typeface="Calibri"/>
              </a:rPr>
              <a:t>-</a:t>
            </a:r>
            <a:r>
              <a:rPr dirty="0" sz="1700" spc="-25" b="1">
                <a:latin typeface="Calibri"/>
                <a:cs typeface="Calibri"/>
              </a:rPr>
              <a:t> </a:t>
            </a:r>
            <a:r>
              <a:rPr dirty="0" sz="1700" spc="-30" b="1">
                <a:latin typeface="Calibri"/>
                <a:cs typeface="Calibri"/>
              </a:rPr>
              <a:t>Trade</a:t>
            </a:r>
            <a:r>
              <a:rPr dirty="0" sz="1700" spc="-25" b="1">
                <a:latin typeface="Calibri"/>
                <a:cs typeface="Calibri"/>
              </a:rPr>
              <a:t> </a:t>
            </a:r>
            <a:r>
              <a:rPr dirty="0" sz="1700" spc="-10" b="1">
                <a:latin typeface="Calibri"/>
                <a:cs typeface="Calibri"/>
              </a:rPr>
              <a:t>kar</a:t>
            </a:r>
            <a:r>
              <a:rPr dirty="0" sz="1700" spc="-25" b="1">
                <a:latin typeface="Calibri"/>
                <a:cs typeface="Calibri"/>
              </a:rPr>
              <a:t> </a:t>
            </a:r>
            <a:r>
              <a:rPr dirty="0" sz="1700" spc="-10" b="1">
                <a:latin typeface="Calibri"/>
                <a:cs typeface="Calibri"/>
              </a:rPr>
              <a:t>befikar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59000" y="1956195"/>
            <a:ext cx="1438275" cy="1641475"/>
          </a:xfrm>
          <a:prstGeom prst="rect">
            <a:avLst/>
          </a:prstGeom>
        </p:spPr>
        <p:txBody>
          <a:bodyPr wrap="square" lIns="0" tIns="267970" rIns="0" bIns="0" rtlCol="0" vert="horz">
            <a:spAutoFit/>
          </a:bodyPr>
          <a:lstStyle/>
          <a:p>
            <a:pPr marL="402590">
              <a:lnSpc>
                <a:spcPct val="100000"/>
              </a:lnSpc>
              <a:spcBef>
                <a:spcPts val="2110"/>
              </a:spcBef>
            </a:pPr>
            <a:r>
              <a:rPr dirty="0" sz="3000" spc="-5" b="1">
                <a:solidFill>
                  <a:srgbClr val="ED7D31"/>
                </a:solidFill>
                <a:latin typeface="Calibri"/>
                <a:cs typeface="Calibri"/>
              </a:rPr>
              <a:t>18%</a:t>
            </a:r>
            <a:endParaRPr sz="3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869"/>
              </a:spcBef>
            </a:pPr>
            <a:r>
              <a:rPr dirty="0" sz="1300" spc="-5">
                <a:latin typeface="Calibri"/>
                <a:cs typeface="Calibri"/>
              </a:rPr>
              <a:t>Uplift in the </a:t>
            </a:r>
            <a:r>
              <a:rPr dirty="0" sz="1300" spc="-10">
                <a:latin typeface="Calibri"/>
                <a:cs typeface="Calibri"/>
              </a:rPr>
              <a:t>message </a:t>
            </a:r>
            <a:r>
              <a:rPr dirty="0" sz="1300" spc="-28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association in the 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core, younger 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audience</a:t>
            </a:r>
            <a:r>
              <a:rPr dirty="0" sz="1300" spc="-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(18-24)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409962" y="1888500"/>
            <a:ext cx="0" cy="1673860"/>
          </a:xfrm>
          <a:custGeom>
            <a:avLst/>
            <a:gdLst/>
            <a:ahLst/>
            <a:cxnLst/>
            <a:rect l="l" t="t" r="r" b="b"/>
            <a:pathLst>
              <a:path w="0" h="1673860">
                <a:moveTo>
                  <a:pt x="0" y="0"/>
                </a:moveTo>
                <a:lnTo>
                  <a:pt x="0" y="1673699"/>
                </a:lnTo>
              </a:path>
            </a:pathLst>
          </a:custGeom>
          <a:ln w="9524">
            <a:solidFill>
              <a:srgbClr val="44546A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284875" y="2231272"/>
            <a:ext cx="821055" cy="1397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9065">
              <a:lnSpc>
                <a:spcPct val="100000"/>
              </a:lnSpc>
              <a:spcBef>
                <a:spcPts val="100"/>
              </a:spcBef>
            </a:pPr>
            <a:r>
              <a:rPr dirty="0" sz="3000" spc="-5" b="1">
                <a:solidFill>
                  <a:srgbClr val="ED7D31"/>
                </a:solidFill>
                <a:latin typeface="Calibri"/>
                <a:cs typeface="Calibri"/>
              </a:rPr>
              <a:t>27%</a:t>
            </a:r>
            <a:endParaRPr sz="3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960"/>
              </a:spcBef>
            </a:pPr>
            <a:r>
              <a:rPr dirty="0" sz="1300" spc="-5">
                <a:latin typeface="Calibri"/>
                <a:cs typeface="Calibri"/>
              </a:rPr>
              <a:t>Uplift</a:t>
            </a:r>
            <a:r>
              <a:rPr dirty="0" sz="1300" spc="-5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in</a:t>
            </a:r>
            <a:r>
              <a:rPr dirty="0" sz="1300" spc="-4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the </a:t>
            </a:r>
            <a:r>
              <a:rPr dirty="0" sz="1300" spc="-28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younger 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audiences 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(18-24)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3875" y="1839013"/>
            <a:ext cx="157162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5" b="1">
                <a:latin typeface="Calibri"/>
                <a:cs typeface="Calibri"/>
              </a:rPr>
              <a:t>Aided</a:t>
            </a:r>
            <a:r>
              <a:rPr dirty="0" sz="1700" spc="-65" b="1">
                <a:latin typeface="Calibri"/>
                <a:cs typeface="Calibri"/>
              </a:rPr>
              <a:t> </a:t>
            </a:r>
            <a:r>
              <a:rPr dirty="0" sz="1700" spc="-10" b="1">
                <a:latin typeface="Calibri"/>
                <a:cs typeface="Calibri"/>
              </a:rPr>
              <a:t>Awareness</a:t>
            </a:r>
            <a:endParaRPr sz="1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Coinswitch</dc:title>
  <dcterms:created xsi:type="dcterms:W3CDTF">2022-06-23T13:19:29Z</dcterms:created>
  <dcterms:modified xsi:type="dcterms:W3CDTF">2022-06-23T13:19:29Z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