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5"/>
    <p:sldMasterId id="2147483684" r:id="rId6"/>
    <p:sldMasterId id="214748368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y="5143500" cx="9144000"/>
  <p:notesSz cx="6858000" cy="9144000"/>
  <p:embeddedFontLst>
    <p:embeddedFont>
      <p:font typeface="Work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A49B8CA-5DAB-4A5F-9EBD-0578E4A86E00}">
  <a:tblStyle styleId="{5A49B8CA-5DAB-4A5F-9EBD-0578E4A86E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font" Target="fonts/WorkSans-regular.fntdata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WorkSans-italic.fntdata"/><Relationship Id="rId25" Type="http://schemas.openxmlformats.org/officeDocument/2006/relationships/font" Target="fonts/WorkSans-bold.fntdata"/><Relationship Id="rId27" Type="http://schemas.openxmlformats.org/officeDocument/2006/relationships/font" Target="fonts/WorkSans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153abd14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ge153abd149_0_1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3e5087ee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3" name="Google Shape;243;ge3e5087eea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e4bec8702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ge4bec8702d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e3e5087eea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3" name="Google Shape;263;ge3e5087eea_0_1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e3e5087ee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ge3e5087eea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e3e5087e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e3e5087e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e3494deb8a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8" name="Google Shape;278;ge3494deb8a_0_1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3494deb8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ge3494deb8a_0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3e5087ee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ge3e5087eea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3494deb8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ge3494deb8a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3e5087ee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ge3e5087eea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3e5087ee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ge3e5087eea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e3e5087ee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ge3e5087eea_0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4bec8702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ge4bec8702d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4bec8702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ge4bec8702d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5" name="Google Shape;95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6" name="Google Shape;96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3" name="Google Shape;103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Work Sans"/>
              <a:buNone/>
              <a:defRPr sz="2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Work Sans"/>
              <a:buNone/>
              <a:defRPr sz="2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9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Work Sans"/>
              <a:buNone/>
              <a:defRPr sz="2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Work Sans"/>
              <a:buNone/>
              <a:defRPr sz="2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31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" name="Google Shape;134;p31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" name="Google Shape;135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Work Sans"/>
              <a:buNone/>
              <a:defRPr sz="2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32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1" name="Google Shape;141;p32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32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3" name="Google Shape;143;p32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4" name="Google Shape;144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Work Sans"/>
              <a:buNone/>
              <a:defRPr sz="2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5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None/>
              <a:defRPr sz="2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Work Sans"/>
                <a:ea typeface="Work Sans"/>
                <a:cs typeface="Work Sans"/>
                <a:sym typeface="Work Sans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Work Sans"/>
                <a:ea typeface="Work Sans"/>
                <a:cs typeface="Work Sans"/>
                <a:sym typeface="Work Sans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Work Sans"/>
                <a:ea typeface="Work Sans"/>
                <a:cs typeface="Work Sans"/>
                <a:sym typeface="Work Sans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Work Sans"/>
                <a:ea typeface="Work Sans"/>
                <a:cs typeface="Work Sans"/>
                <a:sym typeface="Work Sans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Work Sans"/>
                <a:ea typeface="Work Sans"/>
                <a:cs typeface="Work Sans"/>
                <a:sym typeface="Work Sans"/>
              </a:defRPr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59" name="Google Shape;159;p35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Work Sans"/>
                <a:ea typeface="Work Sans"/>
                <a:cs typeface="Work Sans"/>
                <a:sym typeface="Work Sans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60" name="Google Shape;160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6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p36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36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67" name="Google Shape;167;p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Work Sans"/>
              <a:buNone/>
              <a:defRPr sz="2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7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3" name="Google Shape;173;p3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3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Work Sans"/>
              <a:buNone/>
              <a:defRPr sz="2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38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9" name="Google Shape;179;p3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spreadsheets/d/1cDwSYELLNIw17LpAfkCKzI1i1rsWiYsoKFm22fhd6H8/edit#gid=0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4" y="163498"/>
            <a:ext cx="9138668" cy="514307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9"/>
          <p:cNvSpPr txBox="1"/>
          <p:nvPr/>
        </p:nvSpPr>
        <p:spPr>
          <a:xfrm>
            <a:off x="3259639" y="3307382"/>
            <a:ext cx="26247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DCFF"/>
                </a:solidFill>
                <a:latin typeface="Work Sans"/>
                <a:ea typeface="Work Sans"/>
                <a:cs typeface="Work Sans"/>
                <a:sym typeface="Work Sans"/>
              </a:rPr>
              <a:t>Step Earn Redeem </a:t>
            </a:r>
            <a:endParaRPr b="0" i="0" sz="1400" u="none" cap="none" strike="noStrike">
              <a:solidFill>
                <a:srgbClr val="00DC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8"/>
          <p:cNvPicPr preferRelativeResize="0"/>
          <p:nvPr/>
        </p:nvPicPr>
        <p:blipFill rotWithShape="1">
          <a:blip r:embed="rId3">
            <a:alphaModFix/>
          </a:blip>
          <a:srcRect b="7997" l="0" r="0" t="23297"/>
          <a:stretch/>
        </p:blipFill>
        <p:spPr>
          <a:xfrm>
            <a:off x="5202925" y="502924"/>
            <a:ext cx="2240301" cy="447140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6" name="Google Shape;246;p48"/>
          <p:cNvPicPr preferRelativeResize="0"/>
          <p:nvPr/>
        </p:nvPicPr>
        <p:blipFill rotWithShape="1">
          <a:blip r:embed="rId4">
            <a:alphaModFix/>
          </a:blip>
          <a:srcRect b="3908" l="0" r="0" t="3908"/>
          <a:stretch/>
        </p:blipFill>
        <p:spPr>
          <a:xfrm>
            <a:off x="1545336" y="502920"/>
            <a:ext cx="2240280" cy="447141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7" name="Google Shape;247;p48"/>
          <p:cNvSpPr/>
          <p:nvPr/>
        </p:nvSpPr>
        <p:spPr>
          <a:xfrm>
            <a:off x="302625" y="1433425"/>
            <a:ext cx="3483000" cy="692700"/>
          </a:xfrm>
          <a:prstGeom prst="rect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8"/>
          <p:cNvSpPr txBox="1"/>
          <p:nvPr/>
        </p:nvSpPr>
        <p:spPr>
          <a:xfrm>
            <a:off x="391526" y="1518175"/>
            <a:ext cx="106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Turbo Time Branding</a:t>
            </a:r>
            <a:endParaRPr sz="11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9" name="Google Shape;249;p48"/>
          <p:cNvSpPr/>
          <p:nvPr/>
        </p:nvSpPr>
        <p:spPr>
          <a:xfrm>
            <a:off x="5202925" y="3430050"/>
            <a:ext cx="3767100" cy="915600"/>
          </a:xfrm>
          <a:prstGeom prst="rect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8"/>
          <p:cNvSpPr txBox="1"/>
          <p:nvPr/>
        </p:nvSpPr>
        <p:spPr>
          <a:xfrm>
            <a:off x="7531425" y="3626250"/>
            <a:ext cx="131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Daily Reward Branding</a:t>
            </a:r>
            <a:endParaRPr sz="11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9"/>
          <p:cNvPicPr preferRelativeResize="0"/>
          <p:nvPr/>
        </p:nvPicPr>
        <p:blipFill rotWithShape="1">
          <a:blip r:embed="rId3">
            <a:alphaModFix/>
          </a:blip>
          <a:srcRect b="3908" l="0" r="0" t="3908"/>
          <a:stretch/>
        </p:blipFill>
        <p:spPr>
          <a:xfrm>
            <a:off x="5202936" y="502920"/>
            <a:ext cx="2240280" cy="447141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6" name="Google Shape;256;p49"/>
          <p:cNvPicPr preferRelativeResize="0"/>
          <p:nvPr/>
        </p:nvPicPr>
        <p:blipFill rotWithShape="1">
          <a:blip r:embed="rId4">
            <a:alphaModFix/>
          </a:blip>
          <a:srcRect b="3908" l="0" r="0" t="3908"/>
          <a:stretch/>
        </p:blipFill>
        <p:spPr>
          <a:xfrm>
            <a:off x="1545336" y="502920"/>
            <a:ext cx="2240280" cy="447141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7" name="Google Shape;257;p49"/>
          <p:cNvSpPr/>
          <p:nvPr/>
        </p:nvSpPr>
        <p:spPr>
          <a:xfrm>
            <a:off x="600075" y="4308100"/>
            <a:ext cx="3075300" cy="692700"/>
          </a:xfrm>
          <a:prstGeom prst="rect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9"/>
          <p:cNvSpPr txBox="1"/>
          <p:nvPr/>
        </p:nvSpPr>
        <p:spPr>
          <a:xfrm>
            <a:off x="600075" y="4308525"/>
            <a:ext cx="792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Level 5 branding</a:t>
            </a:r>
            <a:endParaRPr sz="11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9" name="Google Shape;259;p49"/>
          <p:cNvSpPr/>
          <p:nvPr/>
        </p:nvSpPr>
        <p:spPr>
          <a:xfrm>
            <a:off x="5315050" y="4308100"/>
            <a:ext cx="3241200" cy="692700"/>
          </a:xfrm>
          <a:prstGeom prst="rect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9"/>
          <p:cNvSpPr txBox="1"/>
          <p:nvPr/>
        </p:nvSpPr>
        <p:spPr>
          <a:xfrm>
            <a:off x="7567775" y="4392850"/>
            <a:ext cx="862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Level 4 branding</a:t>
            </a:r>
            <a:endParaRPr sz="11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0"/>
          <p:cNvSpPr txBox="1"/>
          <p:nvPr/>
        </p:nvSpPr>
        <p:spPr>
          <a:xfrm>
            <a:off x="3484350" y="2171550"/>
            <a:ext cx="2452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7931"/>
              <a:buFont typeface="Arial"/>
              <a:buNone/>
            </a:pPr>
            <a:r>
              <a:rPr b="1" lang="en" sz="2900">
                <a:solidFill>
                  <a:srgbClr val="00DCFF"/>
                </a:solidFill>
                <a:latin typeface="Work Sans"/>
                <a:ea typeface="Work Sans"/>
                <a:cs typeface="Work Sans"/>
                <a:sym typeface="Work Sans"/>
              </a:rPr>
              <a:t>Daily Reward </a:t>
            </a:r>
            <a:r>
              <a:rPr b="1" lang="en" sz="2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AD</a:t>
            </a:r>
            <a:endParaRPr b="1" i="0" sz="2900" u="none" cap="none" strike="noStrik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6075" y="152400"/>
            <a:ext cx="2231850" cy="4838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" name="Google Shape;275;p52"/>
          <p:cNvGraphicFramePr/>
          <p:nvPr/>
        </p:nvGraphicFramePr>
        <p:xfrm>
          <a:off x="2056225" y="938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{5A49B8CA-5DAB-4A5F-9EBD-0578E4A86E00}</a:tableStyleId>
              </a:tblPr>
              <a:tblGrid>
                <a:gridCol w="726875"/>
                <a:gridCol w="3095050"/>
                <a:gridCol w="12096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Sr. No.</a:t>
                      </a:r>
                      <a:endParaRPr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Activity</a:t>
                      </a:r>
                      <a:endParaRPr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User Count</a:t>
                      </a:r>
                      <a:endParaRPr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1.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Challenge Participation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61,107</a:t>
                      </a:r>
                      <a:endParaRPr sz="10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.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Bazaar widget Impressions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9,11,644</a:t>
                      </a:r>
                      <a:endParaRPr sz="10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.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Bazaar Reach (Unique)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70,435</a:t>
                      </a:r>
                      <a:endParaRPr sz="10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4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.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Bazaar CTR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1648</a:t>
                      </a:r>
                      <a:endParaRPr sz="10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22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5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.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Ad Impressions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  <a:hlinkClick r:id="rId3"/>
                        </a:rPr>
                        <a:t>Report Link</a:t>
                      </a:r>
                      <a:endParaRPr sz="10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6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.r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Ad Completed Views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</a:tr>
              <a:tr h="246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7.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Ad Video Clicks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</a:tr>
              <a:tr h="246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8.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Samples Distributed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60,000</a:t>
                      </a:r>
                      <a:endParaRPr sz="10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6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9. 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Turbo Time Impressions 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4,66,82,087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6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10.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Daily Rewards Card Impression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1,23,89,278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6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11.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Level Impressions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15,98,315</a:t>
                      </a:r>
                      <a:endParaRPr sz="10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3"/>
          <p:cNvSpPr txBox="1"/>
          <p:nvPr/>
        </p:nvSpPr>
        <p:spPr>
          <a:xfrm>
            <a:off x="3484350" y="2171550"/>
            <a:ext cx="2175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2900" u="none" cap="none" strike="noStrike">
                <a:solidFill>
                  <a:srgbClr val="00DCFF"/>
                </a:solidFill>
                <a:latin typeface="Work Sans"/>
                <a:ea typeface="Work Sans"/>
                <a:cs typeface="Work Sans"/>
                <a:sym typeface="Work Sans"/>
              </a:rPr>
              <a:t>Thank </a:t>
            </a:r>
            <a:r>
              <a:rPr b="1" i="0" lang="en" sz="29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You</a:t>
            </a:r>
            <a:endParaRPr b="1" i="0" sz="2900" u="none" cap="none" strike="noStrik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0"/>
          <p:cNvSpPr txBox="1"/>
          <p:nvPr/>
        </p:nvSpPr>
        <p:spPr>
          <a:xfrm>
            <a:off x="2353799" y="2330700"/>
            <a:ext cx="44364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Campaign Report</a:t>
            </a:r>
            <a:endParaRPr b="1" i="0" sz="2300" u="none" cap="none" strike="noStrik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/>
        </p:nvSpPr>
        <p:spPr>
          <a:xfrm>
            <a:off x="722375" y="1728225"/>
            <a:ext cx="3787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8" name="Google Shape;198;p41"/>
          <p:cNvSpPr txBox="1"/>
          <p:nvPr/>
        </p:nvSpPr>
        <p:spPr>
          <a:xfrm>
            <a:off x="1662750" y="2325450"/>
            <a:ext cx="5818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Notification and Pop-up</a:t>
            </a:r>
            <a:endParaRPr b="1" sz="2000">
              <a:solidFill>
                <a:srgbClr val="00DC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42"/>
          <p:cNvPicPr preferRelativeResize="0"/>
          <p:nvPr/>
        </p:nvPicPr>
        <p:blipFill rotWithShape="1">
          <a:blip r:embed="rId3">
            <a:alphaModFix/>
          </a:blip>
          <a:srcRect b="3908" l="0" r="0" t="3908"/>
          <a:stretch/>
        </p:blipFill>
        <p:spPr>
          <a:xfrm>
            <a:off x="5791561" y="502920"/>
            <a:ext cx="2240280" cy="447141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4" name="Google Shape;204;p42"/>
          <p:cNvPicPr preferRelativeResize="0"/>
          <p:nvPr/>
        </p:nvPicPr>
        <p:blipFill rotWithShape="1">
          <a:blip r:embed="rId4">
            <a:alphaModFix/>
          </a:blip>
          <a:srcRect b="3908" l="0" r="0" t="3908"/>
          <a:stretch/>
        </p:blipFill>
        <p:spPr>
          <a:xfrm>
            <a:off x="1026786" y="502920"/>
            <a:ext cx="2240280" cy="447141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5" name="Google Shape;205;p42"/>
          <p:cNvSpPr/>
          <p:nvPr/>
        </p:nvSpPr>
        <p:spPr>
          <a:xfrm>
            <a:off x="53125" y="2237225"/>
            <a:ext cx="1576800" cy="915600"/>
          </a:xfrm>
          <a:prstGeom prst="rect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42"/>
          <p:cNvSpPr txBox="1"/>
          <p:nvPr/>
        </p:nvSpPr>
        <p:spPr>
          <a:xfrm>
            <a:off x="115750" y="2264075"/>
            <a:ext cx="82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In-app Pop ups</a:t>
            </a:r>
            <a:endParaRPr sz="11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7" name="Google Shape;207;p42"/>
          <p:cNvSpPr/>
          <p:nvPr/>
        </p:nvSpPr>
        <p:spPr>
          <a:xfrm>
            <a:off x="5791550" y="1459125"/>
            <a:ext cx="3171900" cy="915600"/>
          </a:xfrm>
          <a:prstGeom prst="rect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42"/>
          <p:cNvSpPr txBox="1"/>
          <p:nvPr/>
        </p:nvSpPr>
        <p:spPr>
          <a:xfrm>
            <a:off x="8031850" y="1570575"/>
            <a:ext cx="100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Push Notification</a:t>
            </a:r>
            <a:endParaRPr sz="11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09" name="Google Shape;20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9475" y="486825"/>
            <a:ext cx="2219675" cy="4471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3"/>
          <p:cNvSpPr txBox="1"/>
          <p:nvPr/>
        </p:nvSpPr>
        <p:spPr>
          <a:xfrm>
            <a:off x="722375" y="1728225"/>
            <a:ext cx="3787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5" name="Google Shape;215;p43"/>
          <p:cNvSpPr txBox="1"/>
          <p:nvPr/>
        </p:nvSpPr>
        <p:spPr>
          <a:xfrm>
            <a:off x="1662750" y="2325450"/>
            <a:ext cx="5818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Arena</a:t>
            </a:r>
            <a:endParaRPr b="1" sz="2000">
              <a:solidFill>
                <a:srgbClr val="00DC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4"/>
          <p:cNvPicPr preferRelativeResize="0"/>
          <p:nvPr/>
        </p:nvPicPr>
        <p:blipFill rotWithShape="1">
          <a:blip r:embed="rId3">
            <a:alphaModFix/>
          </a:blip>
          <a:srcRect b="3908" l="0" r="0" t="3908"/>
          <a:stretch/>
        </p:blipFill>
        <p:spPr>
          <a:xfrm>
            <a:off x="2405525" y="502920"/>
            <a:ext cx="2240299" cy="447141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1" name="Google Shape;221;p44"/>
          <p:cNvPicPr preferRelativeResize="0"/>
          <p:nvPr/>
        </p:nvPicPr>
        <p:blipFill rotWithShape="1">
          <a:blip r:embed="rId4">
            <a:alphaModFix/>
          </a:blip>
          <a:srcRect b="1465" l="0" r="0" t="1465"/>
          <a:stretch/>
        </p:blipFill>
        <p:spPr>
          <a:xfrm>
            <a:off x="5031511" y="502920"/>
            <a:ext cx="2240280" cy="4471414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5"/>
          <p:cNvSpPr txBox="1"/>
          <p:nvPr/>
        </p:nvSpPr>
        <p:spPr>
          <a:xfrm>
            <a:off x="722375" y="1728225"/>
            <a:ext cx="3787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7" name="Google Shape;227;p45"/>
          <p:cNvSpPr txBox="1"/>
          <p:nvPr/>
        </p:nvSpPr>
        <p:spPr>
          <a:xfrm>
            <a:off x="1662750" y="2325450"/>
            <a:ext cx="5818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Bazaar Widget</a:t>
            </a:r>
            <a:endParaRPr b="1" sz="2000">
              <a:solidFill>
                <a:srgbClr val="00DC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6"/>
          <p:cNvPicPr preferRelativeResize="0"/>
          <p:nvPr/>
        </p:nvPicPr>
        <p:blipFill rotWithShape="1">
          <a:blip r:embed="rId3">
            <a:alphaModFix/>
          </a:blip>
          <a:srcRect b="9956" l="0" r="0" t="3910"/>
          <a:stretch/>
        </p:blipFill>
        <p:spPr>
          <a:xfrm>
            <a:off x="1410375" y="502925"/>
            <a:ext cx="2240301" cy="4471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3" name="Google Shape;233;p46"/>
          <p:cNvPicPr preferRelativeResize="0"/>
          <p:nvPr/>
        </p:nvPicPr>
        <p:blipFill rotWithShape="1">
          <a:blip r:embed="rId4">
            <a:alphaModFix/>
          </a:blip>
          <a:srcRect b="3908" l="0" r="0" t="3908"/>
          <a:stretch/>
        </p:blipFill>
        <p:spPr>
          <a:xfrm>
            <a:off x="3796136" y="502913"/>
            <a:ext cx="2240280" cy="447141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4" name="Google Shape;234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1866" y="502913"/>
            <a:ext cx="2240280" cy="4471414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/>
          <p:nvPr/>
        </p:nvSpPr>
        <p:spPr>
          <a:xfrm>
            <a:off x="722375" y="1728225"/>
            <a:ext cx="3787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0" name="Google Shape;240;p47"/>
          <p:cNvSpPr txBox="1"/>
          <p:nvPr/>
        </p:nvSpPr>
        <p:spPr>
          <a:xfrm>
            <a:off x="1662750" y="2325450"/>
            <a:ext cx="5818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In-app branding</a:t>
            </a:r>
            <a:endParaRPr b="1" sz="2000">
              <a:solidFill>
                <a:srgbClr val="00DC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