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820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016C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52399" y="1596725"/>
            <a:ext cx="6039201" cy="1066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13286" y="1856644"/>
            <a:ext cx="2117426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53687" y="1022312"/>
            <a:ext cx="3843654" cy="15944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jpg"/><Relationship Id="rId18" Type="http://schemas.openxmlformats.org/officeDocument/2006/relationships/image" Target="../media/image37.png"/><Relationship Id="rId26" Type="http://schemas.openxmlformats.org/officeDocument/2006/relationships/image" Target="../media/image45.png"/><Relationship Id="rId3" Type="http://schemas.openxmlformats.org/officeDocument/2006/relationships/image" Target="../media/image22.png"/><Relationship Id="rId21" Type="http://schemas.openxmlformats.org/officeDocument/2006/relationships/image" Target="../media/image40.jpg"/><Relationship Id="rId7" Type="http://schemas.openxmlformats.org/officeDocument/2006/relationships/image" Target="../media/image26.png"/><Relationship Id="rId12" Type="http://schemas.openxmlformats.org/officeDocument/2006/relationships/image" Target="../media/image31.jpg"/><Relationship Id="rId17" Type="http://schemas.openxmlformats.org/officeDocument/2006/relationships/image" Target="../media/image36.jpg"/><Relationship Id="rId25" Type="http://schemas.openxmlformats.org/officeDocument/2006/relationships/image" Target="../media/image44.png"/><Relationship Id="rId33" Type="http://schemas.openxmlformats.org/officeDocument/2006/relationships/image" Target="../media/image52.jp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jpg"/><Relationship Id="rId24" Type="http://schemas.openxmlformats.org/officeDocument/2006/relationships/image" Target="../media/image43.png"/><Relationship Id="rId32" Type="http://schemas.openxmlformats.org/officeDocument/2006/relationships/image" Target="../media/image51.png"/><Relationship Id="rId5" Type="http://schemas.openxmlformats.org/officeDocument/2006/relationships/image" Target="../media/image24.jpg"/><Relationship Id="rId15" Type="http://schemas.openxmlformats.org/officeDocument/2006/relationships/image" Target="../media/image34.jpg"/><Relationship Id="rId23" Type="http://schemas.openxmlformats.org/officeDocument/2006/relationships/image" Target="../media/image42.png"/><Relationship Id="rId28" Type="http://schemas.openxmlformats.org/officeDocument/2006/relationships/image" Target="../media/image47.png"/><Relationship Id="rId10" Type="http://schemas.openxmlformats.org/officeDocument/2006/relationships/image" Target="../media/image29.png"/><Relationship Id="rId19" Type="http://schemas.openxmlformats.org/officeDocument/2006/relationships/image" Target="../media/image38.jpg"/><Relationship Id="rId31" Type="http://schemas.openxmlformats.org/officeDocument/2006/relationships/image" Target="../media/image50.jp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Relationship Id="rId27" Type="http://schemas.openxmlformats.org/officeDocument/2006/relationships/image" Target="../media/image46.png"/><Relationship Id="rId30" Type="http://schemas.openxmlformats.org/officeDocument/2006/relationships/image" Target="../media/image49.jpg"/><Relationship Id="rId8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7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3.png"/><Relationship Id="rId4" Type="http://schemas.openxmlformats.org/officeDocument/2006/relationships/image" Target="../media/image5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76050" y="2744174"/>
              <a:ext cx="5391898" cy="23993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6849" y="4566775"/>
              <a:ext cx="741680" cy="294640"/>
            </a:xfrm>
            <a:custGeom>
              <a:avLst/>
              <a:gdLst/>
              <a:ahLst/>
              <a:cxnLst/>
              <a:rect l="l" t="t" r="r" b="b"/>
              <a:pathLst>
                <a:path w="741679" h="294639">
                  <a:moveTo>
                    <a:pt x="741599" y="294299"/>
                  </a:moveTo>
                  <a:lnTo>
                    <a:pt x="0" y="294299"/>
                  </a:lnTo>
                  <a:lnTo>
                    <a:pt x="0" y="0"/>
                  </a:lnTo>
                  <a:lnTo>
                    <a:pt x="741599" y="0"/>
                  </a:lnTo>
                  <a:lnTo>
                    <a:pt x="741599" y="2942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39520" y="609795"/>
            <a:ext cx="6233795" cy="99504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368550" marR="5080" indent="-2356485">
              <a:lnSpc>
                <a:spcPct val="101000"/>
              </a:lnSpc>
              <a:spcBef>
                <a:spcPts val="90"/>
              </a:spcBef>
            </a:pPr>
            <a:r>
              <a:rPr sz="3150" spc="160" dirty="0"/>
              <a:t>Reach</a:t>
            </a:r>
            <a:r>
              <a:rPr sz="3150" spc="-204" dirty="0"/>
              <a:t> </a:t>
            </a:r>
            <a:r>
              <a:rPr sz="3150" spc="185" dirty="0"/>
              <a:t>Transacting</a:t>
            </a:r>
            <a:r>
              <a:rPr sz="3150" spc="-204" dirty="0"/>
              <a:t> </a:t>
            </a:r>
            <a:r>
              <a:rPr sz="3150" spc="140" dirty="0"/>
              <a:t>Audiences  </a:t>
            </a:r>
            <a:r>
              <a:rPr sz="3150" spc="204" dirty="0"/>
              <a:t>now</a:t>
            </a:r>
            <a:r>
              <a:rPr sz="3150" spc="-210" dirty="0"/>
              <a:t> </a:t>
            </a:r>
            <a:r>
              <a:rPr sz="3150" spc="160" dirty="0"/>
              <a:t>on</a:t>
            </a:r>
            <a:endParaRPr sz="3150"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74025" y="1673724"/>
            <a:ext cx="2763149" cy="8980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97998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7883" y="323725"/>
            <a:ext cx="1143000" cy="5010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100" dirty="0"/>
              <a:t>AUTO</a:t>
            </a:r>
            <a:endParaRPr sz="310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38624" y="1036849"/>
          <a:ext cx="6322695" cy="3615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0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6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b="1" spc="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Identifier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Cohort</a:t>
                      </a:r>
                      <a:r>
                        <a:rPr sz="1600" b="1" spc="-1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Name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99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610870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Spend</a:t>
                      </a:r>
                      <a:r>
                        <a:rPr sz="14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Category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15" dirty="0">
                          <a:latin typeface="Lucida Sans Unicode"/>
                          <a:cs typeface="Lucida Sans Unicode"/>
                        </a:rPr>
                        <a:t>Intra-city</a:t>
                      </a:r>
                      <a:r>
                        <a:rPr sz="1400" spc="-10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10" dirty="0">
                          <a:latin typeface="Lucida Sans Unicode"/>
                          <a:cs typeface="Lucida Sans Unicode"/>
                        </a:rPr>
                        <a:t>Travel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10" dirty="0">
                          <a:latin typeface="Lucida Sans Unicode"/>
                          <a:cs typeface="Lucida Sans Unicode"/>
                        </a:rPr>
                        <a:t>Travel</a:t>
                      </a:r>
                      <a:r>
                        <a:rPr sz="1400" spc="-8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55" dirty="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sz="1400" spc="-9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5" dirty="0">
                          <a:latin typeface="Lucida Sans Unicode"/>
                          <a:cs typeface="Lucida Sans Unicode"/>
                        </a:rPr>
                        <a:t>Hospitality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spc="40" dirty="0">
                          <a:latin typeface="Lucida Sans Unicode"/>
                          <a:cs typeface="Lucida Sans Unicode"/>
                        </a:rPr>
                        <a:t>Insurance</a:t>
                      </a:r>
                      <a:r>
                        <a:rPr sz="1400" spc="-9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55" dirty="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sz="1400" spc="-9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35" dirty="0">
                          <a:latin typeface="Lucida Sans Unicode"/>
                          <a:cs typeface="Lucida Sans Unicode"/>
                        </a:rPr>
                        <a:t>Investment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19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Transaction</a:t>
                      </a:r>
                      <a:r>
                        <a:rPr sz="14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Mode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382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40" dirty="0">
                          <a:latin typeface="Lucida Sans Unicode"/>
                          <a:cs typeface="Lucida Sans Unicode"/>
                        </a:rPr>
                        <a:t>Premium</a:t>
                      </a:r>
                      <a:r>
                        <a:rPr sz="1400" spc="-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55" dirty="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sz="1400" spc="-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20" dirty="0">
                          <a:latin typeface="Lucida Sans Unicode"/>
                          <a:cs typeface="Lucida Sans Unicode"/>
                        </a:rPr>
                        <a:t>International</a:t>
                      </a:r>
                      <a:r>
                        <a:rPr sz="1400" spc="-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65" dirty="0">
                          <a:latin typeface="Lucida Sans Unicode"/>
                          <a:cs typeface="Lucida Sans Unicode"/>
                        </a:rPr>
                        <a:t>cards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19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55" dirty="0">
                          <a:latin typeface="Arial"/>
                          <a:cs typeface="Arial"/>
                        </a:rPr>
                        <a:t>Affluence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10" dirty="0">
                          <a:latin typeface="Lucida Sans Unicode"/>
                          <a:cs typeface="Lucida Sans Unicode"/>
                        </a:rPr>
                        <a:t>Affluent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spc="50" dirty="0">
                          <a:latin typeface="Lucida Sans Unicode"/>
                          <a:cs typeface="Lucida Sans Unicode"/>
                        </a:rPr>
                        <a:t>Mass</a:t>
                      </a:r>
                      <a:r>
                        <a:rPr sz="1400" spc="-1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15" dirty="0">
                          <a:latin typeface="Lucida Sans Unicode"/>
                          <a:cs typeface="Lucida Sans Unicode"/>
                        </a:rPr>
                        <a:t>Market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19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129539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Digital</a:t>
                      </a:r>
                      <a:r>
                        <a:rPr sz="14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Payment</a:t>
                      </a:r>
                      <a:r>
                        <a:rPr sz="14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Savviness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spc="-5" dirty="0">
                          <a:latin typeface="Lucida Sans Unicode"/>
                          <a:cs typeface="Lucida Sans Unicode"/>
                        </a:rPr>
                        <a:t>High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40" dirty="0">
                          <a:latin typeface="Lucida Sans Unicode"/>
                          <a:cs typeface="Lucida Sans Unicode"/>
                        </a:rPr>
                        <a:t>Medium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2770577" y="331954"/>
            <a:ext cx="56495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95" dirty="0">
                <a:latin typeface="Arial"/>
                <a:cs typeface="Arial"/>
              </a:rPr>
              <a:t>Recommended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90" dirty="0">
                <a:latin typeface="Arial"/>
                <a:cs typeface="Arial"/>
              </a:rPr>
              <a:t>transacting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65" dirty="0">
                <a:latin typeface="Arial"/>
                <a:cs typeface="Arial"/>
              </a:rPr>
              <a:t>cohort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45" dirty="0">
                <a:latin typeface="Arial"/>
                <a:cs typeface="Arial"/>
              </a:rPr>
              <a:t>for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95" dirty="0">
                <a:latin typeface="Arial"/>
                <a:cs typeface="Arial"/>
              </a:rPr>
              <a:t>automobile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90" dirty="0">
                <a:latin typeface="Arial"/>
                <a:cs typeface="Arial"/>
              </a:rPr>
              <a:t>brands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9346" y="2289441"/>
            <a:ext cx="1379855" cy="82740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900" b="1" spc="80" dirty="0">
                <a:solidFill>
                  <a:srgbClr val="F1C131"/>
                </a:solidFill>
                <a:latin typeface="Arial"/>
                <a:cs typeface="Arial"/>
              </a:rPr>
              <a:t>22+</a:t>
            </a:r>
            <a:r>
              <a:rPr sz="2900" b="1" spc="-190" dirty="0">
                <a:solidFill>
                  <a:srgbClr val="F1C131"/>
                </a:solidFill>
                <a:latin typeface="Arial"/>
                <a:cs typeface="Arial"/>
              </a:rPr>
              <a:t> </a:t>
            </a:r>
            <a:r>
              <a:rPr sz="2900" b="1" spc="180" dirty="0">
                <a:solidFill>
                  <a:srgbClr val="F1C131"/>
                </a:solidFill>
                <a:latin typeface="Arial"/>
                <a:cs typeface="Arial"/>
              </a:rPr>
              <a:t>MN</a:t>
            </a:r>
            <a:endParaRPr sz="2900">
              <a:latin typeface="Arial"/>
              <a:cs typeface="Arial"/>
            </a:endParaRPr>
          </a:p>
          <a:p>
            <a:pPr marL="70485">
              <a:lnSpc>
                <a:spcPct val="100000"/>
              </a:lnSpc>
              <a:spcBef>
                <a:spcPts val="45"/>
              </a:spcBef>
            </a:pPr>
            <a:r>
              <a:rPr sz="2300" b="1" spc="95" dirty="0">
                <a:solidFill>
                  <a:srgbClr val="F1C131"/>
                </a:solidFill>
                <a:latin typeface="Arial"/>
                <a:cs typeface="Arial"/>
              </a:rPr>
              <a:t>Uniques</a:t>
            </a:r>
            <a:endParaRPr sz="23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95595" y="4904661"/>
            <a:ext cx="26104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Arial MT"/>
                <a:cs typeface="Arial MT"/>
              </a:rPr>
              <a:t>Universe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size;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monthly</a:t>
            </a:r>
            <a:r>
              <a:rPr sz="800" spc="-10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estimates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to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be</a:t>
            </a:r>
            <a:r>
              <a:rPr sz="800" spc="-10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shared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on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request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97998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7140" y="323725"/>
            <a:ext cx="864235" cy="5010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100" spc="-114" dirty="0"/>
              <a:t>BFSI</a:t>
            </a:r>
            <a:endParaRPr sz="310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38624" y="1036849"/>
          <a:ext cx="6322695" cy="3890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0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1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Identifier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Cohort</a:t>
                      </a:r>
                      <a:r>
                        <a:rPr sz="1400" b="1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Name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72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Spend</a:t>
                      </a:r>
                      <a:r>
                        <a:rPr sz="12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Category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4080" marR="88646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spc="20" dirty="0">
                          <a:latin typeface="Lucida Sans Unicode"/>
                          <a:cs typeface="Lucida Sans Unicode"/>
                        </a:rPr>
                        <a:t>Credit </a:t>
                      </a:r>
                      <a:r>
                        <a:rPr sz="1200" spc="55" dirty="0">
                          <a:latin typeface="Lucida Sans Unicode"/>
                          <a:cs typeface="Lucida Sans Unicode"/>
                        </a:rPr>
                        <a:t>Repayment </a:t>
                      </a:r>
                      <a:r>
                        <a:rPr sz="1200" spc="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5" dirty="0">
                          <a:latin typeface="Lucida Sans Unicode"/>
                          <a:cs typeface="Lucida Sans Unicode"/>
                        </a:rPr>
                        <a:t>Digital </a:t>
                      </a:r>
                      <a:r>
                        <a:rPr sz="1200" spc="35" dirty="0">
                          <a:latin typeface="Lucida Sans Unicode"/>
                          <a:cs typeface="Lucida Sans Unicode"/>
                        </a:rPr>
                        <a:t>Wallets </a:t>
                      </a:r>
                      <a:r>
                        <a:rPr sz="1200" spc="4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latin typeface="Lucida Sans Unicode"/>
                          <a:cs typeface="Lucida Sans Unicode"/>
                        </a:rPr>
                        <a:t>Insurance</a:t>
                      </a:r>
                      <a:r>
                        <a:rPr sz="12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sz="12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latin typeface="Lucida Sans Unicode"/>
                          <a:cs typeface="Lucida Sans Unicode"/>
                        </a:rPr>
                        <a:t>Investment  </a:t>
                      </a:r>
                      <a:r>
                        <a:rPr sz="1200" spc="25" dirty="0">
                          <a:latin typeface="Lucida Sans Unicode"/>
                          <a:cs typeface="Lucida Sans Unicode"/>
                        </a:rPr>
                        <a:t>Personal</a:t>
                      </a:r>
                      <a:r>
                        <a:rPr sz="12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20" dirty="0">
                          <a:latin typeface="Lucida Sans Unicode"/>
                          <a:cs typeface="Lucida Sans Unicode"/>
                        </a:rPr>
                        <a:t>Loan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10" dirty="0">
                          <a:latin typeface="Lucida Sans Unicode"/>
                          <a:cs typeface="Lucida Sans Unicode"/>
                        </a:rPr>
                        <a:t>Travel</a:t>
                      </a:r>
                      <a:r>
                        <a:rPr sz="1200" spc="-8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50" dirty="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sz="1200" spc="-8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5" dirty="0">
                          <a:latin typeface="Lucida Sans Unicode"/>
                          <a:cs typeface="Lucida Sans Unicode"/>
                        </a:rPr>
                        <a:t>Hospitality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Transaction</a:t>
                      </a:r>
                      <a:r>
                        <a:rPr sz="12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Mode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dirty="0">
                          <a:latin typeface="Lucida Sans Unicode"/>
                          <a:cs typeface="Lucida Sans Unicode"/>
                        </a:rPr>
                        <a:t>Net</a:t>
                      </a:r>
                      <a:r>
                        <a:rPr sz="12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latin typeface="Lucida Sans Unicode"/>
                          <a:cs typeface="Lucida Sans Unicode"/>
                        </a:rPr>
                        <a:t>Banking,</a:t>
                      </a:r>
                      <a:r>
                        <a:rPr sz="12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latin typeface="Lucida Sans Unicode"/>
                          <a:cs typeface="Lucida Sans Unicode"/>
                        </a:rPr>
                        <a:t>UPI,</a:t>
                      </a:r>
                      <a:r>
                        <a:rPr sz="12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latin typeface="Lucida Sans Unicode"/>
                          <a:cs typeface="Lucida Sans Unicode"/>
                        </a:rPr>
                        <a:t>Debit</a:t>
                      </a:r>
                      <a:r>
                        <a:rPr sz="12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latin typeface="Lucida Sans Unicode"/>
                          <a:cs typeface="Lucida Sans Unicode"/>
                        </a:rPr>
                        <a:t>Card,</a:t>
                      </a:r>
                      <a:r>
                        <a:rPr sz="12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latin typeface="Lucida Sans Unicode"/>
                          <a:cs typeface="Lucida Sans Unicode"/>
                        </a:rPr>
                        <a:t>Credit</a:t>
                      </a:r>
                      <a:r>
                        <a:rPr sz="12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latin typeface="Lucida Sans Unicode"/>
                          <a:cs typeface="Lucida Sans Unicode"/>
                        </a:rPr>
                        <a:t>Card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b="1" spc="50" dirty="0">
                          <a:latin typeface="Arial"/>
                          <a:cs typeface="Arial"/>
                        </a:rPr>
                        <a:t>Affluence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spc="-25" dirty="0">
                          <a:latin typeface="Lucida Sans Unicode"/>
                          <a:cs typeface="Lucida Sans Unicode"/>
                        </a:rPr>
                        <a:t>Affluent,</a:t>
                      </a:r>
                      <a:r>
                        <a:rPr sz="12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40" dirty="0">
                          <a:latin typeface="Lucida Sans Unicode"/>
                          <a:cs typeface="Lucida Sans Unicode"/>
                        </a:rPr>
                        <a:t>Mass</a:t>
                      </a:r>
                      <a:r>
                        <a:rPr sz="12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0" dirty="0">
                          <a:latin typeface="Lucida Sans Unicode"/>
                          <a:cs typeface="Lucida Sans Unicode"/>
                        </a:rPr>
                        <a:t>Market,</a:t>
                      </a:r>
                      <a:r>
                        <a:rPr sz="12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5" dirty="0">
                          <a:latin typeface="Lucida Sans Unicode"/>
                          <a:cs typeface="Lucida Sans Unicode"/>
                        </a:rPr>
                        <a:t>Aspirer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Digital</a:t>
                      </a:r>
                      <a:r>
                        <a:rPr sz="12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Payment</a:t>
                      </a:r>
                      <a:r>
                        <a:rPr sz="12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Savviness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dirty="0">
                          <a:latin typeface="Lucida Sans Unicode"/>
                          <a:cs typeface="Lucida Sans Unicode"/>
                        </a:rPr>
                        <a:t>High,</a:t>
                      </a:r>
                      <a:r>
                        <a:rPr sz="12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latin typeface="Lucida Sans Unicode"/>
                          <a:cs typeface="Lucida Sans Unicode"/>
                        </a:rPr>
                        <a:t>Medium,</a:t>
                      </a:r>
                      <a:r>
                        <a:rPr sz="12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latin typeface="Lucida Sans Unicode"/>
                          <a:cs typeface="Lucida Sans Unicode"/>
                        </a:rPr>
                        <a:t>Low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Bank</a:t>
                      </a:r>
                      <a:r>
                        <a:rPr sz="12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Type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509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spc="10" dirty="0">
                          <a:latin typeface="Lucida Sans Unicode"/>
                          <a:cs typeface="Lucida Sans Unicode"/>
                        </a:rPr>
                        <a:t>MNC/PSU/Private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3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70" dirty="0">
                          <a:latin typeface="Arial"/>
                          <a:cs typeface="Arial"/>
                        </a:rPr>
                        <a:t>Custom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dirty="0">
                          <a:latin typeface="Lucida Sans Unicode"/>
                          <a:cs typeface="Lucida Sans Unicode"/>
                        </a:rPr>
                        <a:t>Risk</a:t>
                      </a:r>
                      <a:r>
                        <a:rPr sz="12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latin typeface="Lucida Sans Unicode"/>
                          <a:cs typeface="Lucida Sans Unicode"/>
                        </a:rPr>
                        <a:t>Score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  <a:p>
                      <a:pPr marL="542290" marR="534670" algn="ctr">
                        <a:lnSpc>
                          <a:spcPct val="100000"/>
                        </a:lnSpc>
                      </a:pPr>
                      <a:r>
                        <a:rPr sz="1200" spc="45" dirty="0">
                          <a:latin typeface="Lucida Sans Unicode"/>
                          <a:cs typeface="Lucida Sans Unicode"/>
                        </a:rPr>
                        <a:t>Bureau </a:t>
                      </a:r>
                      <a:r>
                        <a:rPr sz="1200" spc="-15" dirty="0">
                          <a:latin typeface="Lucida Sans Unicode"/>
                          <a:cs typeface="Lucida Sans Unicode"/>
                        </a:rPr>
                        <a:t>hit </a:t>
                      </a:r>
                      <a:r>
                        <a:rPr sz="1200" spc="-10" dirty="0">
                          <a:latin typeface="Lucida Sans Unicode"/>
                          <a:cs typeface="Lucida Sans Unicode"/>
                        </a:rPr>
                        <a:t>likelihood </a:t>
                      </a:r>
                      <a:r>
                        <a:rPr sz="1200" spc="35" dirty="0">
                          <a:latin typeface="Lucida Sans Unicode"/>
                          <a:cs typeface="Lucida Sans Unicode"/>
                        </a:rPr>
                        <a:t>score </a:t>
                      </a:r>
                      <a:r>
                        <a:rPr sz="1200" spc="4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35" dirty="0">
                          <a:latin typeface="Lucida Sans Unicode"/>
                          <a:cs typeface="Lucida Sans Unicode"/>
                        </a:rPr>
                        <a:t>Unsecured</a:t>
                      </a:r>
                      <a:r>
                        <a:rPr sz="12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35" dirty="0">
                          <a:latin typeface="Lucida Sans Unicode"/>
                          <a:cs typeface="Lucida Sans Unicode"/>
                        </a:rPr>
                        <a:t>loan</a:t>
                      </a:r>
                      <a:r>
                        <a:rPr sz="12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15" dirty="0">
                          <a:latin typeface="Lucida Sans Unicode"/>
                          <a:cs typeface="Lucida Sans Unicode"/>
                        </a:rPr>
                        <a:t>propensity</a:t>
                      </a:r>
                      <a:r>
                        <a:rPr sz="12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35" dirty="0">
                          <a:latin typeface="Lucida Sans Unicode"/>
                          <a:cs typeface="Lucida Sans Unicode"/>
                        </a:rPr>
                        <a:t>score </a:t>
                      </a:r>
                      <a:r>
                        <a:rPr sz="1200" spc="-3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30" dirty="0">
                          <a:latin typeface="Lucida Sans Unicode"/>
                          <a:cs typeface="Lucida Sans Unicode"/>
                        </a:rPr>
                        <a:t>Trust</a:t>
                      </a:r>
                      <a:r>
                        <a:rPr sz="12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35" dirty="0">
                          <a:latin typeface="Lucida Sans Unicode"/>
                          <a:cs typeface="Lucida Sans Unicode"/>
                        </a:rPr>
                        <a:t>score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2653896" y="331954"/>
            <a:ext cx="58826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5645" marR="5080" indent="-1973580">
              <a:lnSpc>
                <a:spcPct val="100000"/>
              </a:lnSpc>
              <a:spcBef>
                <a:spcPts val="100"/>
              </a:spcBef>
            </a:pPr>
            <a:r>
              <a:rPr sz="1500" b="1" spc="95" dirty="0">
                <a:latin typeface="Arial"/>
                <a:cs typeface="Arial"/>
              </a:rPr>
              <a:t>Recommended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90" dirty="0">
                <a:latin typeface="Arial"/>
                <a:cs typeface="Arial"/>
              </a:rPr>
              <a:t>transacting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65" dirty="0">
                <a:latin typeface="Arial"/>
                <a:cs typeface="Arial"/>
              </a:rPr>
              <a:t>cohort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45" dirty="0">
                <a:latin typeface="Arial"/>
                <a:cs typeface="Arial"/>
              </a:rPr>
              <a:t>for</a:t>
            </a:r>
            <a:r>
              <a:rPr sz="1500" b="1" spc="-85" dirty="0">
                <a:latin typeface="Arial"/>
                <a:cs typeface="Arial"/>
              </a:rPr>
              <a:t> </a:t>
            </a:r>
            <a:r>
              <a:rPr sz="1500" b="1" spc="60" dirty="0">
                <a:latin typeface="Arial"/>
                <a:cs typeface="Arial"/>
              </a:rPr>
              <a:t>Banking,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65" dirty="0">
                <a:latin typeface="Arial"/>
                <a:cs typeface="Arial"/>
              </a:rPr>
              <a:t>Finance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125" dirty="0">
                <a:latin typeface="Arial"/>
                <a:cs typeface="Arial"/>
              </a:rPr>
              <a:t>and </a:t>
            </a:r>
            <a:r>
              <a:rPr sz="1500" b="1" spc="-400" dirty="0">
                <a:latin typeface="Arial"/>
                <a:cs typeface="Arial"/>
              </a:rPr>
              <a:t> </a:t>
            </a:r>
            <a:r>
              <a:rPr sz="1500" b="1" spc="75" dirty="0">
                <a:latin typeface="Arial"/>
                <a:cs typeface="Arial"/>
              </a:rPr>
              <a:t>Insurance</a:t>
            </a:r>
            <a:r>
              <a:rPr sz="1500" b="1" spc="-105" dirty="0">
                <a:latin typeface="Arial"/>
                <a:cs typeface="Arial"/>
              </a:rPr>
              <a:t> </a:t>
            </a:r>
            <a:r>
              <a:rPr sz="1500" b="1" spc="50" dirty="0">
                <a:latin typeface="Arial"/>
                <a:cs typeface="Arial"/>
              </a:rPr>
              <a:t>Products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8399" y="2289441"/>
            <a:ext cx="1421765" cy="82740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900" b="1" spc="190" dirty="0">
                <a:solidFill>
                  <a:srgbClr val="F1C131"/>
                </a:solidFill>
                <a:latin typeface="Arial"/>
                <a:cs typeface="Arial"/>
              </a:rPr>
              <a:t>35+</a:t>
            </a:r>
            <a:r>
              <a:rPr sz="2900" b="1" spc="-190" dirty="0">
                <a:solidFill>
                  <a:srgbClr val="F1C131"/>
                </a:solidFill>
                <a:latin typeface="Arial"/>
                <a:cs typeface="Arial"/>
              </a:rPr>
              <a:t> </a:t>
            </a:r>
            <a:r>
              <a:rPr sz="2900" b="1" spc="180" dirty="0">
                <a:solidFill>
                  <a:srgbClr val="F1C131"/>
                </a:solidFill>
                <a:latin typeface="Arial"/>
                <a:cs typeface="Arial"/>
              </a:rPr>
              <a:t>MN</a:t>
            </a:r>
            <a:endParaRPr sz="2900">
              <a:latin typeface="Arial"/>
              <a:cs typeface="Arial"/>
            </a:endParaRPr>
          </a:p>
          <a:p>
            <a:pPr marL="91440">
              <a:lnSpc>
                <a:spcPct val="100000"/>
              </a:lnSpc>
              <a:spcBef>
                <a:spcPts val="45"/>
              </a:spcBef>
            </a:pPr>
            <a:r>
              <a:rPr sz="2300" b="1" spc="95" dirty="0">
                <a:solidFill>
                  <a:srgbClr val="F1C131"/>
                </a:solidFill>
                <a:latin typeface="Arial"/>
                <a:cs typeface="Arial"/>
              </a:rPr>
              <a:t>Uniques</a:t>
            </a:r>
            <a:endParaRPr sz="23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95595" y="4904661"/>
            <a:ext cx="26104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Arial MT"/>
                <a:cs typeface="Arial MT"/>
              </a:rPr>
              <a:t>Universe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size;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monthly</a:t>
            </a:r>
            <a:r>
              <a:rPr sz="800" spc="-10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estimates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to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be</a:t>
            </a:r>
            <a:r>
              <a:rPr sz="800" spc="-10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shared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on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request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97998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6525" y="325757"/>
            <a:ext cx="1631950" cy="12693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2700" spc="65" dirty="0"/>
              <a:t>GAMING</a:t>
            </a:r>
            <a:endParaRPr sz="2700"/>
          </a:p>
          <a:p>
            <a:pPr marL="12700" marR="5080" indent="-635" algn="ctr">
              <a:lnSpc>
                <a:spcPct val="100699"/>
              </a:lnSpc>
            </a:pPr>
            <a:r>
              <a:rPr sz="2700" spc="220" dirty="0"/>
              <a:t>&amp; </a:t>
            </a:r>
            <a:r>
              <a:rPr sz="2700" spc="225" dirty="0"/>
              <a:t> </a:t>
            </a:r>
            <a:r>
              <a:rPr sz="2700" spc="-15" dirty="0"/>
              <a:t>FANTASY</a:t>
            </a:r>
            <a:endParaRPr sz="270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38624" y="903524"/>
          <a:ext cx="6322695" cy="4057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0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14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500" b="1" spc="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Identifier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Cohort</a:t>
                      </a:r>
                      <a:r>
                        <a:rPr sz="1500" b="1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Name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94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663575">
                        <a:lnSpc>
                          <a:spcPct val="100000"/>
                        </a:lnSpc>
                      </a:pPr>
                      <a:r>
                        <a:rPr sz="1300" b="1" dirty="0">
                          <a:latin typeface="Arial"/>
                          <a:cs typeface="Arial"/>
                        </a:rPr>
                        <a:t>Spend</a:t>
                      </a:r>
                      <a:r>
                        <a:rPr sz="1300" b="1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Category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65" dirty="0">
                          <a:latin typeface="Lucida Sans Unicode"/>
                          <a:cs typeface="Lucida Sans Unicode"/>
                        </a:rPr>
                        <a:t>Gaming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9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dirty="0">
                          <a:latin typeface="Lucida Sans Unicode"/>
                          <a:cs typeface="Lucida Sans Unicode"/>
                        </a:rPr>
                        <a:t>SMB</a:t>
                      </a:r>
                      <a:r>
                        <a:rPr sz="13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300" dirty="0">
                          <a:latin typeface="Lucida Sans Unicode"/>
                          <a:cs typeface="Lucida Sans Unicode"/>
                        </a:rPr>
                        <a:t>Owners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9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300" b="1" dirty="0">
                          <a:latin typeface="Arial"/>
                          <a:cs typeface="Arial"/>
                        </a:rPr>
                        <a:t>Transaction</a:t>
                      </a:r>
                      <a:r>
                        <a:rPr sz="1300" b="1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Mode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445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40" dirty="0">
                          <a:latin typeface="Lucida Sans Unicode"/>
                          <a:cs typeface="Lucida Sans Unicode"/>
                        </a:rPr>
                        <a:t>Premium</a:t>
                      </a:r>
                      <a:r>
                        <a:rPr sz="13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300" spc="50" dirty="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sz="13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300" spc="20" dirty="0">
                          <a:latin typeface="Lucida Sans Unicode"/>
                          <a:cs typeface="Lucida Sans Unicode"/>
                        </a:rPr>
                        <a:t>International</a:t>
                      </a:r>
                      <a:r>
                        <a:rPr sz="13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300" spc="60" dirty="0">
                          <a:latin typeface="Lucida Sans Unicode"/>
                          <a:cs typeface="Lucida Sans Unicode"/>
                        </a:rPr>
                        <a:t>cards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949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1300" b="1" spc="55" dirty="0">
                          <a:latin typeface="Arial"/>
                          <a:cs typeface="Arial"/>
                        </a:rPr>
                        <a:t>Affluence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-10" dirty="0">
                          <a:latin typeface="Lucida Sans Unicode"/>
                          <a:cs typeface="Lucida Sans Unicode"/>
                        </a:rPr>
                        <a:t>Affluent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9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dirty="0">
                          <a:latin typeface="Lucida Sans Unicode"/>
                          <a:cs typeface="Lucida Sans Unicode"/>
                        </a:rPr>
                        <a:t>Mass</a:t>
                      </a:r>
                      <a:r>
                        <a:rPr sz="13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300" dirty="0">
                          <a:latin typeface="Lucida Sans Unicode"/>
                          <a:cs typeface="Lucida Sans Unicode"/>
                        </a:rPr>
                        <a:t>Market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9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-5" dirty="0">
                          <a:latin typeface="Lucida Sans Unicode"/>
                          <a:cs typeface="Lucida Sans Unicode"/>
                        </a:rPr>
                        <a:t>Aspirer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94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215900">
                        <a:lnSpc>
                          <a:spcPct val="100000"/>
                        </a:lnSpc>
                      </a:pPr>
                      <a:r>
                        <a:rPr sz="1300" b="1" dirty="0">
                          <a:latin typeface="Arial"/>
                          <a:cs typeface="Arial"/>
                        </a:rPr>
                        <a:t>Digital</a:t>
                      </a:r>
                      <a:r>
                        <a:rPr sz="1300" b="1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Payment</a:t>
                      </a:r>
                      <a:r>
                        <a:rPr sz="1300" b="1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Savviness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-5" dirty="0">
                          <a:latin typeface="Lucida Sans Unicode"/>
                          <a:cs typeface="Lucida Sans Unicode"/>
                        </a:rPr>
                        <a:t>High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09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35" dirty="0">
                          <a:latin typeface="Lucida Sans Unicode"/>
                          <a:cs typeface="Lucida Sans Unicode"/>
                        </a:rPr>
                        <a:t>Medium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90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5"/>
                        </a:spcBef>
                      </a:pPr>
                      <a:r>
                        <a:rPr sz="1300" b="1" spc="80" dirty="0">
                          <a:latin typeface="Arial"/>
                          <a:cs typeface="Arial"/>
                        </a:rPr>
                        <a:t>Custom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8351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8405" marR="123825" indent="-107632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-5" dirty="0">
                          <a:latin typeface="Lucida Sans Unicode"/>
                          <a:cs typeface="Lucida Sans Unicode"/>
                        </a:rPr>
                        <a:t>High</a:t>
                      </a:r>
                      <a:r>
                        <a:rPr sz="13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300" spc="80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3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300" spc="35" dirty="0">
                          <a:latin typeface="Lucida Sans Unicode"/>
                          <a:cs typeface="Lucida Sans Unicode"/>
                        </a:rPr>
                        <a:t>Medium</a:t>
                      </a:r>
                      <a:r>
                        <a:rPr sz="13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300" spc="15" dirty="0">
                          <a:latin typeface="Lucida Sans Unicode"/>
                          <a:cs typeface="Lucida Sans Unicode"/>
                        </a:rPr>
                        <a:t>Propensity</a:t>
                      </a:r>
                      <a:r>
                        <a:rPr sz="13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300" spc="-25" dirty="0">
                          <a:latin typeface="Lucida Sans Unicode"/>
                          <a:cs typeface="Lucida Sans Unicode"/>
                        </a:rPr>
                        <a:t>for</a:t>
                      </a:r>
                      <a:r>
                        <a:rPr sz="13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300" spc="65" dirty="0">
                          <a:latin typeface="Lucida Sans Unicode"/>
                          <a:cs typeface="Lucida Sans Unicode"/>
                        </a:rPr>
                        <a:t>gaming </a:t>
                      </a:r>
                      <a:r>
                        <a:rPr sz="1300" spc="-40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300" spc="80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3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300" spc="45" dirty="0">
                          <a:latin typeface="Lucida Sans Unicode"/>
                          <a:cs typeface="Lucida Sans Unicode"/>
                        </a:rPr>
                        <a:t>gambling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2665041" y="331954"/>
            <a:ext cx="58604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9015" marR="5080" indent="-2266950">
              <a:lnSpc>
                <a:spcPct val="100000"/>
              </a:lnSpc>
              <a:spcBef>
                <a:spcPts val="100"/>
              </a:spcBef>
            </a:pPr>
            <a:r>
              <a:rPr sz="1500" b="1" spc="95" dirty="0">
                <a:latin typeface="Arial"/>
                <a:cs typeface="Arial"/>
              </a:rPr>
              <a:t>Recommended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90" dirty="0">
                <a:latin typeface="Arial"/>
                <a:cs typeface="Arial"/>
              </a:rPr>
              <a:t>transacting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65" dirty="0">
                <a:latin typeface="Arial"/>
                <a:cs typeface="Arial"/>
              </a:rPr>
              <a:t>cohort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45" dirty="0">
                <a:latin typeface="Arial"/>
                <a:cs typeface="Arial"/>
              </a:rPr>
              <a:t>for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75" dirty="0">
                <a:latin typeface="Arial"/>
                <a:cs typeface="Arial"/>
              </a:rPr>
              <a:t>Fantasy,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120" dirty="0">
                <a:latin typeface="Arial"/>
                <a:cs typeface="Arial"/>
              </a:rPr>
              <a:t>Rummy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125" dirty="0">
                <a:latin typeface="Arial"/>
                <a:cs typeface="Arial"/>
              </a:rPr>
              <a:t>and </a:t>
            </a:r>
            <a:r>
              <a:rPr sz="1500" b="1" spc="-400" dirty="0">
                <a:latin typeface="Arial"/>
                <a:cs typeface="Arial"/>
              </a:rPr>
              <a:t> </a:t>
            </a:r>
            <a:r>
              <a:rPr sz="1500" b="1" spc="40" dirty="0">
                <a:latin typeface="Arial"/>
                <a:cs typeface="Arial"/>
              </a:rPr>
              <a:t>Poker</a:t>
            </a:r>
            <a:r>
              <a:rPr sz="1500" b="1" spc="-105" dirty="0">
                <a:latin typeface="Arial"/>
                <a:cs typeface="Arial"/>
              </a:rPr>
              <a:t> </a:t>
            </a:r>
            <a:r>
              <a:rPr sz="1500" b="1" spc="90" dirty="0">
                <a:latin typeface="Arial"/>
                <a:cs typeface="Arial"/>
              </a:rPr>
              <a:t>brands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7112" y="2289441"/>
            <a:ext cx="1404620" cy="82740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900" b="1" spc="145" dirty="0">
                <a:solidFill>
                  <a:srgbClr val="F1C131"/>
                </a:solidFill>
                <a:latin typeface="Arial"/>
                <a:cs typeface="Arial"/>
              </a:rPr>
              <a:t>26+</a:t>
            </a:r>
            <a:r>
              <a:rPr sz="2900" b="1" spc="-190" dirty="0">
                <a:solidFill>
                  <a:srgbClr val="F1C131"/>
                </a:solidFill>
                <a:latin typeface="Arial"/>
                <a:cs typeface="Arial"/>
              </a:rPr>
              <a:t> </a:t>
            </a:r>
            <a:r>
              <a:rPr sz="2900" b="1" spc="180" dirty="0">
                <a:solidFill>
                  <a:srgbClr val="F1C131"/>
                </a:solidFill>
                <a:latin typeface="Arial"/>
                <a:cs typeface="Arial"/>
              </a:rPr>
              <a:t>MN</a:t>
            </a:r>
            <a:endParaRPr sz="2900">
              <a:latin typeface="Arial"/>
              <a:cs typeface="Arial"/>
            </a:endParaRPr>
          </a:p>
          <a:p>
            <a:pPr marL="83185">
              <a:lnSpc>
                <a:spcPct val="100000"/>
              </a:lnSpc>
              <a:spcBef>
                <a:spcPts val="45"/>
              </a:spcBef>
            </a:pPr>
            <a:r>
              <a:rPr sz="2300" b="1" spc="95" dirty="0">
                <a:solidFill>
                  <a:srgbClr val="F1C131"/>
                </a:solidFill>
                <a:latin typeface="Arial"/>
                <a:cs typeface="Arial"/>
              </a:rPr>
              <a:t>Uniques</a:t>
            </a:r>
            <a:endParaRPr sz="23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95595" y="4904661"/>
            <a:ext cx="26104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Arial MT"/>
                <a:cs typeface="Arial MT"/>
              </a:rPr>
              <a:t>Universe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size;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monthly</a:t>
            </a:r>
            <a:r>
              <a:rPr sz="800" spc="-10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estimates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to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be</a:t>
            </a:r>
            <a:r>
              <a:rPr sz="800" spc="-10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shared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on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request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448148" cy="51434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78996" y="310539"/>
            <a:ext cx="690880" cy="3790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300" b="1" spc="40" dirty="0">
                <a:solidFill>
                  <a:srgbClr val="FFFFFF"/>
                </a:solidFill>
                <a:latin typeface="Arial"/>
                <a:cs typeface="Arial"/>
              </a:rPr>
              <a:t>M&amp;E</a:t>
            </a:r>
            <a:endParaRPr sz="23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23678" y="142454"/>
            <a:ext cx="58921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3875" marR="5080" indent="-511809">
              <a:lnSpc>
                <a:spcPct val="100000"/>
              </a:lnSpc>
              <a:spcBef>
                <a:spcPts val="100"/>
              </a:spcBef>
            </a:pPr>
            <a:r>
              <a:rPr sz="1500" b="1" spc="95" dirty="0">
                <a:latin typeface="Arial"/>
                <a:cs typeface="Arial"/>
              </a:rPr>
              <a:t>Recommended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90" dirty="0">
                <a:latin typeface="Arial"/>
                <a:cs typeface="Arial"/>
              </a:rPr>
              <a:t>transacting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65" dirty="0">
                <a:latin typeface="Arial"/>
                <a:cs typeface="Arial"/>
              </a:rPr>
              <a:t>cohort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45" dirty="0">
                <a:latin typeface="Arial"/>
                <a:cs typeface="Arial"/>
              </a:rPr>
              <a:t>for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90" dirty="0">
                <a:latin typeface="Arial"/>
                <a:cs typeface="Arial"/>
              </a:rPr>
              <a:t>Media,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85" dirty="0">
                <a:latin typeface="Arial"/>
                <a:cs typeface="Arial"/>
              </a:rPr>
              <a:t>Entertainment </a:t>
            </a:r>
            <a:r>
              <a:rPr sz="1500" b="1" spc="-405" dirty="0">
                <a:latin typeface="Arial"/>
                <a:cs typeface="Arial"/>
              </a:rPr>
              <a:t> </a:t>
            </a:r>
            <a:r>
              <a:rPr sz="1500" b="1" spc="125" dirty="0">
                <a:latin typeface="Arial"/>
                <a:cs typeface="Arial"/>
              </a:rPr>
              <a:t>and</a:t>
            </a:r>
            <a:r>
              <a:rPr sz="1500" b="1" spc="-100" dirty="0">
                <a:latin typeface="Arial"/>
                <a:cs typeface="Arial"/>
              </a:rPr>
              <a:t> </a:t>
            </a:r>
            <a:r>
              <a:rPr sz="1500" b="1" spc="55" dirty="0">
                <a:latin typeface="Arial"/>
                <a:cs typeface="Arial"/>
              </a:rPr>
              <a:t>Online</a:t>
            </a:r>
            <a:r>
              <a:rPr sz="1500" b="1" spc="-100" dirty="0">
                <a:latin typeface="Arial"/>
                <a:cs typeface="Arial"/>
              </a:rPr>
              <a:t> </a:t>
            </a:r>
            <a:r>
              <a:rPr sz="1500" b="1" spc="50" dirty="0">
                <a:latin typeface="Arial"/>
                <a:cs typeface="Arial"/>
              </a:rPr>
              <a:t>Portals</a:t>
            </a:r>
            <a:r>
              <a:rPr sz="1500" b="1" spc="-100" dirty="0">
                <a:latin typeface="Arial"/>
                <a:cs typeface="Arial"/>
              </a:rPr>
              <a:t> </a:t>
            </a:r>
            <a:r>
              <a:rPr sz="1500" b="1" spc="110" dirty="0">
                <a:latin typeface="Arial"/>
                <a:cs typeface="Arial"/>
              </a:rPr>
              <a:t>(Matrimony,</a:t>
            </a:r>
            <a:r>
              <a:rPr sz="1500" b="1" spc="-100" dirty="0">
                <a:latin typeface="Arial"/>
                <a:cs typeface="Arial"/>
              </a:rPr>
              <a:t> </a:t>
            </a:r>
            <a:r>
              <a:rPr sz="1500" b="1" spc="35" dirty="0">
                <a:latin typeface="Arial"/>
                <a:cs typeface="Arial"/>
              </a:rPr>
              <a:t>Jobs,</a:t>
            </a:r>
            <a:r>
              <a:rPr sz="1500" b="1" spc="-100" dirty="0">
                <a:latin typeface="Arial"/>
                <a:cs typeface="Arial"/>
              </a:rPr>
              <a:t> </a:t>
            </a:r>
            <a:r>
              <a:rPr sz="1500" b="1" spc="45" dirty="0">
                <a:latin typeface="Arial"/>
                <a:cs typeface="Arial"/>
              </a:rPr>
              <a:t>Real</a:t>
            </a:r>
            <a:r>
              <a:rPr sz="1500" b="1" spc="-100" dirty="0">
                <a:latin typeface="Arial"/>
                <a:cs typeface="Arial"/>
              </a:rPr>
              <a:t> </a:t>
            </a:r>
            <a:r>
              <a:rPr sz="1500" b="1" spc="70" dirty="0">
                <a:latin typeface="Arial"/>
                <a:cs typeface="Arial"/>
              </a:rPr>
              <a:t>Estate)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4092" y="2289441"/>
            <a:ext cx="1307465" cy="82740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900" b="1" spc="-110" dirty="0">
                <a:solidFill>
                  <a:srgbClr val="F1C131"/>
                </a:solidFill>
                <a:latin typeface="Arial"/>
                <a:cs typeface="Arial"/>
              </a:rPr>
              <a:t>21+</a:t>
            </a:r>
            <a:r>
              <a:rPr sz="2900" b="1" spc="-190" dirty="0">
                <a:solidFill>
                  <a:srgbClr val="F1C131"/>
                </a:solidFill>
                <a:latin typeface="Arial"/>
                <a:cs typeface="Arial"/>
              </a:rPr>
              <a:t> </a:t>
            </a:r>
            <a:r>
              <a:rPr sz="2900" b="1" spc="180" dirty="0">
                <a:solidFill>
                  <a:srgbClr val="F1C131"/>
                </a:solidFill>
                <a:latin typeface="Arial"/>
                <a:cs typeface="Arial"/>
              </a:rPr>
              <a:t>MN</a:t>
            </a:r>
            <a:endParaRPr sz="2900">
              <a:latin typeface="Arial"/>
              <a:cs typeface="Arial"/>
            </a:endParaRPr>
          </a:p>
          <a:p>
            <a:pPr marL="34290">
              <a:lnSpc>
                <a:spcPct val="100000"/>
              </a:lnSpc>
              <a:spcBef>
                <a:spcPts val="45"/>
              </a:spcBef>
            </a:pPr>
            <a:r>
              <a:rPr sz="2300" b="1" spc="95" dirty="0">
                <a:solidFill>
                  <a:srgbClr val="F1C131"/>
                </a:solidFill>
                <a:latin typeface="Arial"/>
                <a:cs typeface="Arial"/>
              </a:rPr>
              <a:t>Uniques</a:t>
            </a:r>
            <a:endParaRPr sz="2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24195" y="4904661"/>
            <a:ext cx="990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Arial MT"/>
                <a:cs typeface="Arial MT"/>
              </a:rPr>
              <a:t>U</a:t>
            </a:r>
            <a:endParaRPr sz="800">
              <a:latin typeface="Arial MT"/>
              <a:cs typeface="Arial MT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613074" y="781700"/>
          <a:ext cx="6322695" cy="42557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8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4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09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b="1" spc="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Identifier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Cohort</a:t>
                      </a:r>
                      <a:r>
                        <a:rPr sz="1300" b="1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Name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474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48895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Spend</a:t>
                      </a:r>
                      <a:r>
                        <a:rPr sz="11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Category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100" spc="20" dirty="0">
                          <a:latin typeface="Lucida Sans Unicode"/>
                          <a:cs typeface="Lucida Sans Unicode"/>
                        </a:rPr>
                        <a:t>Entertainment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001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47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100" spc="105" dirty="0">
                          <a:latin typeface="Lucida Sans Unicode"/>
                          <a:cs typeface="Lucida Sans Unicode"/>
                        </a:rPr>
                        <a:t>Job</a:t>
                      </a:r>
                      <a:r>
                        <a:rPr sz="1100" spc="-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spc="15" dirty="0">
                          <a:latin typeface="Lucida Sans Unicode"/>
                          <a:cs typeface="Lucida Sans Unicode"/>
                        </a:rPr>
                        <a:t>Portal</a:t>
                      </a:r>
                      <a:r>
                        <a:rPr sz="1100" spc="-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spc="20" dirty="0">
                          <a:latin typeface="Lucida Sans Unicode"/>
                          <a:cs typeface="Lucida Sans Unicode"/>
                        </a:rPr>
                        <a:t>Subscribers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001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47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100" spc="20" dirty="0">
                          <a:latin typeface="Lucida Sans Unicode"/>
                          <a:cs typeface="Lucida Sans Unicode"/>
                        </a:rPr>
                        <a:t>Matrimonials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001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47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SMB</a:t>
                      </a:r>
                      <a:r>
                        <a:rPr sz="1100" spc="-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Owners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001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47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100" spc="30" dirty="0">
                          <a:latin typeface="Lucida Sans Unicode"/>
                          <a:cs typeface="Lucida Sans Unicode"/>
                        </a:rPr>
                        <a:t>Real</a:t>
                      </a:r>
                      <a:r>
                        <a:rPr sz="11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spc="25" dirty="0">
                          <a:latin typeface="Lucida Sans Unicode"/>
                          <a:cs typeface="Lucida Sans Unicode"/>
                        </a:rPr>
                        <a:t>Estate</a:t>
                      </a:r>
                      <a:r>
                        <a:rPr sz="11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spc="30" dirty="0">
                          <a:latin typeface="Lucida Sans Unicode"/>
                          <a:cs typeface="Lucida Sans Unicode"/>
                        </a:rPr>
                        <a:t>Marketplaces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001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47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Education</a:t>
                      </a:r>
                      <a:r>
                        <a:rPr sz="1100" spc="-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(School,</a:t>
                      </a:r>
                      <a:r>
                        <a:rPr sz="1100" spc="-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Universities,</a:t>
                      </a:r>
                      <a:r>
                        <a:rPr sz="1100" spc="-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Tuition,</a:t>
                      </a:r>
                      <a:r>
                        <a:rPr sz="1100" spc="-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Upskilling)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001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474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Transaction</a:t>
                      </a:r>
                      <a:r>
                        <a:rPr sz="11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Mode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8572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100" spc="30" dirty="0">
                          <a:latin typeface="Lucida Sans Unicode"/>
                          <a:cs typeface="Lucida Sans Unicode"/>
                        </a:rPr>
                        <a:t>Premium</a:t>
                      </a:r>
                      <a:r>
                        <a:rPr sz="11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spc="45" dirty="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sz="11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spc="15" dirty="0">
                          <a:latin typeface="Lucida Sans Unicode"/>
                          <a:cs typeface="Lucida Sans Unicode"/>
                        </a:rPr>
                        <a:t>International</a:t>
                      </a:r>
                      <a:r>
                        <a:rPr sz="1100" spc="-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spc="50" dirty="0">
                          <a:latin typeface="Lucida Sans Unicode"/>
                          <a:cs typeface="Lucida Sans Unicode"/>
                        </a:rPr>
                        <a:t>cards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001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47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45" dirty="0">
                          <a:latin typeface="Arial"/>
                          <a:cs typeface="Arial"/>
                        </a:rPr>
                        <a:t>Affluence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Affluent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001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47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Mass</a:t>
                      </a:r>
                      <a:r>
                        <a:rPr sz="1100" spc="-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Market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001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047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Digital</a:t>
                      </a:r>
                      <a:r>
                        <a:rPr sz="11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Payment</a:t>
                      </a:r>
                      <a:r>
                        <a:rPr sz="11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Savviness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ts val="765"/>
                        </a:lnSpc>
                        <a:spcBef>
                          <a:spcPts val="1280"/>
                        </a:spcBef>
                      </a:pPr>
                      <a:r>
                        <a:rPr sz="800" spc="-5" dirty="0">
                          <a:latin typeface="Arial MT"/>
                          <a:cs typeface="Arial MT"/>
                        </a:rPr>
                        <a:t>niverse</a:t>
                      </a:r>
                      <a:r>
                        <a:rPr sz="8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dirty="0">
                          <a:latin typeface="Arial MT"/>
                          <a:cs typeface="Arial MT"/>
                        </a:rPr>
                        <a:t>size;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dirty="0">
                          <a:latin typeface="Arial MT"/>
                          <a:cs typeface="Arial MT"/>
                        </a:rPr>
                        <a:t>monthly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estimates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to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be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dirty="0">
                          <a:latin typeface="Arial MT"/>
                          <a:cs typeface="Arial MT"/>
                        </a:rPr>
                        <a:t>shared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on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508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High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001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047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  <a:spcBef>
                          <a:spcPts val="630"/>
                        </a:spcBef>
                      </a:pPr>
                      <a:r>
                        <a:rPr sz="1100" spc="30" dirty="0">
                          <a:latin typeface="Lucida Sans Unicode"/>
                          <a:cs typeface="Lucida Sans Unicode"/>
                        </a:rPr>
                        <a:t>Medium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  <a:p>
                      <a:pPr marL="20955">
                        <a:lnSpc>
                          <a:spcPts val="740"/>
                        </a:lnSpc>
                      </a:pPr>
                      <a:r>
                        <a:rPr sz="800" dirty="0">
                          <a:latin typeface="Arial MT"/>
                          <a:cs typeface="Arial MT"/>
                        </a:rPr>
                        <a:t>request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8001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448148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9507" y="310539"/>
            <a:ext cx="1009650" cy="3790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300" spc="95" dirty="0"/>
              <a:t>Online</a:t>
            </a:r>
            <a:endParaRPr sz="2300"/>
          </a:p>
        </p:txBody>
      </p:sp>
      <p:sp>
        <p:nvSpPr>
          <p:cNvPr id="4" name="object 4"/>
          <p:cNvSpPr txBox="1"/>
          <p:nvPr/>
        </p:nvSpPr>
        <p:spPr>
          <a:xfrm>
            <a:off x="3198106" y="142454"/>
            <a:ext cx="51435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95" dirty="0">
                <a:latin typeface="Arial"/>
                <a:cs typeface="Arial"/>
              </a:rPr>
              <a:t>Recommended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90" dirty="0">
                <a:latin typeface="Arial"/>
                <a:cs typeface="Arial"/>
              </a:rPr>
              <a:t>transacting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65" dirty="0">
                <a:latin typeface="Arial"/>
                <a:cs typeface="Arial"/>
              </a:rPr>
              <a:t>cohort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45" dirty="0">
                <a:latin typeface="Arial"/>
                <a:cs typeface="Arial"/>
              </a:rPr>
              <a:t>for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55" dirty="0">
                <a:latin typeface="Arial"/>
                <a:cs typeface="Arial"/>
              </a:rPr>
              <a:t>Online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55" dirty="0">
                <a:latin typeface="Arial"/>
                <a:cs typeface="Arial"/>
              </a:rPr>
              <a:t>Brands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6999" y="2289441"/>
            <a:ext cx="1421765" cy="82740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900" b="1" spc="190" dirty="0">
                <a:solidFill>
                  <a:srgbClr val="F1C131"/>
                </a:solidFill>
                <a:latin typeface="Arial"/>
                <a:cs typeface="Arial"/>
              </a:rPr>
              <a:t>35+</a:t>
            </a:r>
            <a:r>
              <a:rPr sz="2900" b="1" spc="-190" dirty="0">
                <a:solidFill>
                  <a:srgbClr val="F1C131"/>
                </a:solidFill>
                <a:latin typeface="Arial"/>
                <a:cs typeface="Arial"/>
              </a:rPr>
              <a:t> </a:t>
            </a:r>
            <a:r>
              <a:rPr sz="2900" b="1" spc="180" dirty="0">
                <a:solidFill>
                  <a:srgbClr val="F1C131"/>
                </a:solidFill>
                <a:latin typeface="Arial"/>
                <a:cs typeface="Arial"/>
              </a:rPr>
              <a:t>MN</a:t>
            </a:r>
            <a:endParaRPr sz="2900">
              <a:latin typeface="Arial"/>
              <a:cs typeface="Arial"/>
            </a:endParaRPr>
          </a:p>
          <a:p>
            <a:pPr marL="91440">
              <a:lnSpc>
                <a:spcPct val="100000"/>
              </a:lnSpc>
              <a:spcBef>
                <a:spcPts val="45"/>
              </a:spcBef>
            </a:pPr>
            <a:r>
              <a:rPr sz="2300" b="1" spc="95" dirty="0">
                <a:solidFill>
                  <a:srgbClr val="F1C131"/>
                </a:solidFill>
                <a:latin typeface="Arial"/>
                <a:cs typeface="Arial"/>
              </a:rPr>
              <a:t>Uniques</a:t>
            </a:r>
            <a:endParaRPr sz="23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613074" y="626850"/>
          <a:ext cx="6322695" cy="44430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0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40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Identifier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Cohort</a:t>
                      </a:r>
                      <a:r>
                        <a:rPr sz="1400" b="1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Name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30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Spend</a:t>
                      </a:r>
                      <a:r>
                        <a:rPr sz="14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Category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5035" marR="906780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1400" dirty="0">
                          <a:latin typeface="Lucida Sans Unicode"/>
                          <a:cs typeface="Lucida Sans Unicode"/>
                        </a:rPr>
                        <a:t>Online</a:t>
                      </a:r>
                      <a:r>
                        <a:rPr sz="14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dirty="0">
                          <a:latin typeface="Lucida Sans Unicode"/>
                          <a:cs typeface="Lucida Sans Unicode"/>
                        </a:rPr>
                        <a:t>Supermarket  </a:t>
                      </a:r>
                      <a:r>
                        <a:rPr sz="1400" spc="20" dirty="0">
                          <a:latin typeface="Lucida Sans Unicode"/>
                          <a:cs typeface="Lucida Sans Unicode"/>
                        </a:rPr>
                        <a:t>Food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  <a:p>
                      <a:pPr marL="923290" marR="915035" algn="ctr">
                        <a:lnSpc>
                          <a:spcPct val="100000"/>
                        </a:lnSpc>
                      </a:pPr>
                      <a:r>
                        <a:rPr sz="1400" spc="30" dirty="0">
                          <a:latin typeface="Lucida Sans Unicode"/>
                          <a:cs typeface="Lucida Sans Unicode"/>
                        </a:rPr>
                        <a:t>Deals</a:t>
                      </a:r>
                      <a:r>
                        <a:rPr sz="1400" spc="-1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85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400" spc="-10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45" dirty="0">
                          <a:latin typeface="Lucida Sans Unicode"/>
                          <a:cs typeface="Lucida Sans Unicode"/>
                        </a:rPr>
                        <a:t>Coupons </a:t>
                      </a:r>
                      <a:r>
                        <a:rPr sz="1400" spc="-4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-5" dirty="0">
                          <a:latin typeface="Lucida Sans Unicode"/>
                          <a:cs typeface="Lucida Sans Unicode"/>
                        </a:rPr>
                        <a:t>Gifting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  <a:p>
                      <a:pPr marL="889635" marR="881380" indent="-635" algn="ctr">
                        <a:lnSpc>
                          <a:spcPct val="100000"/>
                        </a:lnSpc>
                      </a:pPr>
                      <a:r>
                        <a:rPr sz="1400" spc="10" dirty="0">
                          <a:latin typeface="Lucida Sans Unicode"/>
                          <a:cs typeface="Lucida Sans Unicode"/>
                        </a:rPr>
                        <a:t>Travel </a:t>
                      </a:r>
                      <a:r>
                        <a:rPr sz="1400" spc="55" dirty="0">
                          <a:latin typeface="Lucida Sans Unicode"/>
                          <a:cs typeface="Lucida Sans Unicode"/>
                        </a:rPr>
                        <a:t>&amp; </a:t>
                      </a:r>
                      <a:r>
                        <a:rPr sz="1400" spc="5" dirty="0">
                          <a:latin typeface="Lucida Sans Unicode"/>
                          <a:cs typeface="Lucida Sans Unicode"/>
                        </a:rPr>
                        <a:t>Hospitality </a:t>
                      </a:r>
                      <a:r>
                        <a:rPr sz="1400" spc="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45" dirty="0">
                          <a:latin typeface="Lucida Sans Unicode"/>
                          <a:cs typeface="Lucida Sans Unicode"/>
                        </a:rPr>
                        <a:t>Healthcare</a:t>
                      </a:r>
                      <a:r>
                        <a:rPr sz="14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55" dirty="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sz="14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dirty="0">
                          <a:latin typeface="Lucida Sans Unicode"/>
                          <a:cs typeface="Lucida Sans Unicode"/>
                        </a:rPr>
                        <a:t>Fitness </a:t>
                      </a:r>
                      <a:r>
                        <a:rPr sz="1400" spc="-4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15" dirty="0">
                          <a:latin typeface="Lucida Sans Unicode"/>
                          <a:cs typeface="Lucida Sans Unicode"/>
                        </a:rPr>
                        <a:t>Intra-city  </a:t>
                      </a:r>
                      <a:r>
                        <a:rPr sz="1400" spc="10" dirty="0">
                          <a:latin typeface="Lucida Sans Unicode"/>
                          <a:cs typeface="Lucida Sans Unicode"/>
                        </a:rPr>
                        <a:t>Travel </a:t>
                      </a:r>
                      <a:r>
                        <a:rPr sz="1400" spc="1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40" dirty="0">
                          <a:latin typeface="Lucida Sans Unicode"/>
                          <a:cs typeface="Lucida Sans Unicode"/>
                        </a:rPr>
                        <a:t>SMB</a:t>
                      </a:r>
                      <a:r>
                        <a:rPr sz="14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25" dirty="0">
                          <a:latin typeface="Lucida Sans Unicode"/>
                          <a:cs typeface="Lucida Sans Unicode"/>
                        </a:rPr>
                        <a:t>Owners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097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22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Transaction</a:t>
                      </a:r>
                      <a:r>
                        <a:rPr sz="14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Mode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985" marR="251460"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400" dirty="0">
                          <a:latin typeface="Lucida Sans Unicode"/>
                          <a:cs typeface="Lucida Sans Unicode"/>
                        </a:rPr>
                        <a:t>Net</a:t>
                      </a:r>
                      <a:r>
                        <a:rPr sz="14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dirty="0">
                          <a:latin typeface="Lucida Sans Unicode"/>
                          <a:cs typeface="Lucida Sans Unicode"/>
                        </a:rPr>
                        <a:t>Banking,</a:t>
                      </a:r>
                      <a:r>
                        <a:rPr sz="14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dirty="0">
                          <a:latin typeface="Lucida Sans Unicode"/>
                          <a:cs typeface="Lucida Sans Unicode"/>
                        </a:rPr>
                        <a:t>UPI,</a:t>
                      </a:r>
                      <a:r>
                        <a:rPr sz="14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dirty="0">
                          <a:latin typeface="Lucida Sans Unicode"/>
                          <a:cs typeface="Lucida Sans Unicode"/>
                        </a:rPr>
                        <a:t>Debit</a:t>
                      </a:r>
                      <a:r>
                        <a:rPr sz="14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dirty="0">
                          <a:latin typeface="Lucida Sans Unicode"/>
                          <a:cs typeface="Lucida Sans Unicode"/>
                        </a:rPr>
                        <a:t>Card,</a:t>
                      </a:r>
                      <a:r>
                        <a:rPr sz="14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dirty="0">
                          <a:latin typeface="Lucida Sans Unicode"/>
                          <a:cs typeface="Lucida Sans Unicode"/>
                        </a:rPr>
                        <a:t>Credit  </a:t>
                      </a:r>
                      <a:r>
                        <a:rPr sz="1400" spc="75" dirty="0">
                          <a:latin typeface="Lucida Sans Unicode"/>
                          <a:cs typeface="Lucida Sans Unicode"/>
                        </a:rPr>
                        <a:t>Card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spc="40" dirty="0">
                          <a:latin typeface="Lucida Sans Unicode"/>
                          <a:cs typeface="Lucida Sans Unicode"/>
                        </a:rPr>
                        <a:t>Premium</a:t>
                      </a:r>
                      <a:r>
                        <a:rPr sz="14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55" dirty="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sz="14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20" dirty="0">
                          <a:latin typeface="Lucida Sans Unicode"/>
                          <a:cs typeface="Lucida Sans Unicode"/>
                        </a:rPr>
                        <a:t>International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0858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1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b="1" spc="55" dirty="0">
                          <a:latin typeface="Arial"/>
                          <a:cs typeface="Arial"/>
                        </a:rPr>
                        <a:t>Affluence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3716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spc="-30" dirty="0">
                          <a:latin typeface="Lucida Sans Unicode"/>
                          <a:cs typeface="Lucida Sans Unicode"/>
                        </a:rPr>
                        <a:t>Affluent,</a:t>
                      </a:r>
                      <a:r>
                        <a:rPr sz="14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50" dirty="0">
                          <a:latin typeface="Lucida Sans Unicode"/>
                          <a:cs typeface="Lucida Sans Unicode"/>
                        </a:rPr>
                        <a:t>Mass</a:t>
                      </a:r>
                      <a:r>
                        <a:rPr sz="1400" spc="-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-10" dirty="0">
                          <a:latin typeface="Lucida Sans Unicode"/>
                          <a:cs typeface="Lucida Sans Unicode"/>
                        </a:rPr>
                        <a:t>Market,</a:t>
                      </a:r>
                      <a:r>
                        <a:rPr sz="1400" spc="-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-5" dirty="0">
                          <a:latin typeface="Lucida Sans Unicode"/>
                          <a:cs typeface="Lucida Sans Unicode"/>
                        </a:rPr>
                        <a:t>Aspirer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716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174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Digital</a:t>
                      </a:r>
                      <a:r>
                        <a:rPr sz="14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Payment</a:t>
                      </a:r>
                      <a:r>
                        <a:rPr sz="14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Savviness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3716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dirty="0">
                          <a:latin typeface="Lucida Sans Unicode"/>
                          <a:cs typeface="Lucida Sans Unicode"/>
                        </a:rPr>
                        <a:t>High,</a:t>
                      </a:r>
                      <a:r>
                        <a:rPr sz="14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dirty="0">
                          <a:latin typeface="Lucida Sans Unicode"/>
                          <a:cs typeface="Lucida Sans Unicode"/>
                        </a:rPr>
                        <a:t>Medium,</a:t>
                      </a:r>
                      <a:r>
                        <a:rPr sz="14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dirty="0">
                          <a:latin typeface="Lucida Sans Unicode"/>
                          <a:cs typeface="Lucida Sans Unicode"/>
                        </a:rPr>
                        <a:t>Low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716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448148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5269" y="310539"/>
            <a:ext cx="2018664" cy="732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9390">
              <a:lnSpc>
                <a:spcPct val="100899"/>
              </a:lnSpc>
              <a:spcBef>
                <a:spcPts val="95"/>
              </a:spcBef>
            </a:pPr>
            <a:r>
              <a:rPr sz="2300" spc="145" dirty="0"/>
              <a:t>Consumer </a:t>
            </a:r>
            <a:r>
              <a:rPr sz="2300" spc="150" dirty="0"/>
              <a:t> </a:t>
            </a:r>
            <a:r>
              <a:rPr sz="2300" spc="114" dirty="0"/>
              <a:t>Durables</a:t>
            </a:r>
            <a:r>
              <a:rPr sz="2300" spc="-150" dirty="0"/>
              <a:t> </a:t>
            </a:r>
            <a:r>
              <a:rPr sz="2300" spc="190" dirty="0"/>
              <a:t>&amp;</a:t>
            </a:r>
            <a:r>
              <a:rPr sz="2300" spc="-150" dirty="0"/>
              <a:t> </a:t>
            </a:r>
            <a:r>
              <a:rPr sz="2300" spc="5" dirty="0"/>
              <a:t>IT</a:t>
            </a:r>
            <a:endParaRPr sz="2300"/>
          </a:p>
        </p:txBody>
      </p:sp>
      <p:sp>
        <p:nvSpPr>
          <p:cNvPr id="4" name="object 4"/>
          <p:cNvSpPr txBox="1"/>
          <p:nvPr/>
        </p:nvSpPr>
        <p:spPr>
          <a:xfrm>
            <a:off x="2589554" y="142454"/>
            <a:ext cx="63601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95" dirty="0">
                <a:latin typeface="Arial"/>
                <a:cs typeface="Arial"/>
              </a:rPr>
              <a:t>Recommended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90" dirty="0">
                <a:latin typeface="Arial"/>
                <a:cs typeface="Arial"/>
              </a:rPr>
              <a:t>transacting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65" dirty="0">
                <a:latin typeface="Arial"/>
                <a:cs typeface="Arial"/>
              </a:rPr>
              <a:t>cohort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45" dirty="0">
                <a:latin typeface="Arial"/>
                <a:cs typeface="Arial"/>
              </a:rPr>
              <a:t>for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85" dirty="0">
                <a:latin typeface="Arial"/>
                <a:cs typeface="Arial"/>
              </a:rPr>
              <a:t>Consumer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70" dirty="0">
                <a:latin typeface="Arial"/>
                <a:cs typeface="Arial"/>
              </a:rPr>
              <a:t>Durables</a:t>
            </a:r>
            <a:r>
              <a:rPr sz="1500" b="1" spc="-95" dirty="0">
                <a:latin typeface="Arial"/>
                <a:cs typeface="Arial"/>
              </a:rPr>
              <a:t> </a:t>
            </a:r>
            <a:r>
              <a:rPr sz="1500" b="1" spc="125" dirty="0">
                <a:latin typeface="Arial"/>
                <a:cs typeface="Arial"/>
              </a:rPr>
              <a:t>and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IT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1643" y="2289441"/>
            <a:ext cx="1392555" cy="82740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900" b="1" spc="114" dirty="0">
                <a:solidFill>
                  <a:srgbClr val="F1C131"/>
                </a:solidFill>
                <a:latin typeface="Arial"/>
                <a:cs typeface="Arial"/>
              </a:rPr>
              <a:t>23+</a:t>
            </a:r>
            <a:r>
              <a:rPr sz="2900" b="1" spc="-190" dirty="0">
                <a:solidFill>
                  <a:srgbClr val="F1C131"/>
                </a:solidFill>
                <a:latin typeface="Arial"/>
                <a:cs typeface="Arial"/>
              </a:rPr>
              <a:t> </a:t>
            </a:r>
            <a:r>
              <a:rPr sz="2900" b="1" spc="180" dirty="0">
                <a:solidFill>
                  <a:srgbClr val="F1C131"/>
                </a:solidFill>
                <a:latin typeface="Arial"/>
                <a:cs typeface="Arial"/>
              </a:rPr>
              <a:t>MN</a:t>
            </a:r>
            <a:endParaRPr sz="2900">
              <a:latin typeface="Arial"/>
              <a:cs typeface="Arial"/>
            </a:endParaRPr>
          </a:p>
          <a:p>
            <a:pPr marL="76835">
              <a:lnSpc>
                <a:spcPct val="100000"/>
              </a:lnSpc>
              <a:spcBef>
                <a:spcPts val="45"/>
              </a:spcBef>
            </a:pPr>
            <a:r>
              <a:rPr sz="2300" b="1" spc="95" dirty="0">
                <a:solidFill>
                  <a:srgbClr val="F1C131"/>
                </a:solidFill>
                <a:latin typeface="Arial"/>
                <a:cs typeface="Arial"/>
              </a:rPr>
              <a:t>Uniques</a:t>
            </a:r>
            <a:endParaRPr sz="2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24195" y="4904661"/>
            <a:ext cx="990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Arial MT"/>
                <a:cs typeface="Arial MT"/>
              </a:rPr>
              <a:t>U</a:t>
            </a:r>
            <a:endParaRPr sz="800">
              <a:latin typeface="Arial MT"/>
              <a:cs typeface="Arial MT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613074" y="590174"/>
          <a:ext cx="6322695" cy="4408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0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674">
                <a:tc>
                  <a:txBody>
                    <a:bodyPr/>
                    <a:lstStyle/>
                    <a:p>
                      <a:pPr marL="87630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b="1" spc="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Identifier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Cohort</a:t>
                      </a:r>
                      <a:r>
                        <a:rPr sz="1600" b="1" spc="-1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Name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99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61087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Spend</a:t>
                      </a:r>
                      <a:r>
                        <a:rPr sz="14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Category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spc="15" dirty="0">
                          <a:latin typeface="Lucida Sans Unicode"/>
                          <a:cs typeface="Lucida Sans Unicode"/>
                        </a:rPr>
                        <a:t>Electronics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spc="30" dirty="0">
                          <a:latin typeface="Lucida Sans Unicode"/>
                          <a:cs typeface="Lucida Sans Unicode"/>
                        </a:rPr>
                        <a:t>Deals</a:t>
                      </a:r>
                      <a:r>
                        <a:rPr sz="1400" spc="-9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85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400" spc="-9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45" dirty="0">
                          <a:latin typeface="Lucida Sans Unicode"/>
                          <a:cs typeface="Lucida Sans Unicode"/>
                        </a:rPr>
                        <a:t>Coupons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55" dirty="0">
                          <a:latin typeface="Lucida Sans Unicode"/>
                          <a:cs typeface="Lucida Sans Unicode"/>
                        </a:rPr>
                        <a:t>E-Commerce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spc="45" dirty="0">
                          <a:latin typeface="Lucida Sans Unicode"/>
                          <a:cs typeface="Lucida Sans Unicode"/>
                        </a:rPr>
                        <a:t>Home</a:t>
                      </a:r>
                      <a:r>
                        <a:rPr sz="1400" spc="-10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45" dirty="0">
                          <a:latin typeface="Lucida Sans Unicode"/>
                          <a:cs typeface="Lucida Sans Unicode"/>
                        </a:rPr>
                        <a:t>Improvement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dirty="0">
                          <a:latin typeface="Lucida Sans Unicode"/>
                          <a:cs typeface="Lucida Sans Unicode"/>
                        </a:rPr>
                        <a:t>Utility</a:t>
                      </a:r>
                      <a:r>
                        <a:rPr sz="14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4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dirty="0">
                          <a:latin typeface="Lucida Sans Unicode"/>
                          <a:cs typeface="Lucida Sans Unicode"/>
                        </a:rPr>
                        <a:t>Bill</a:t>
                      </a:r>
                      <a:r>
                        <a:rPr sz="14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dirty="0">
                          <a:latin typeface="Lucida Sans Unicode"/>
                          <a:cs typeface="Lucida Sans Unicode"/>
                        </a:rPr>
                        <a:t>Payments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199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1400" b="1" spc="55" dirty="0">
                          <a:latin typeface="Arial"/>
                          <a:cs typeface="Arial"/>
                        </a:rPr>
                        <a:t>Affluence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10" dirty="0">
                          <a:latin typeface="Lucida Sans Unicode"/>
                          <a:cs typeface="Lucida Sans Unicode"/>
                        </a:rPr>
                        <a:t>Affluent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50" dirty="0">
                          <a:latin typeface="Lucida Sans Unicode"/>
                          <a:cs typeface="Lucida Sans Unicode"/>
                        </a:rPr>
                        <a:t>Mass</a:t>
                      </a:r>
                      <a:r>
                        <a:rPr sz="1400" spc="-1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15" dirty="0">
                          <a:latin typeface="Lucida Sans Unicode"/>
                          <a:cs typeface="Lucida Sans Unicode"/>
                        </a:rPr>
                        <a:t>Market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dirty="0">
                          <a:latin typeface="Lucida Sans Unicode"/>
                          <a:cs typeface="Lucida Sans Unicode"/>
                        </a:rPr>
                        <a:t>Aspirers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19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129539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Digital</a:t>
                      </a:r>
                      <a:r>
                        <a:rPr sz="14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Payment</a:t>
                      </a:r>
                      <a:r>
                        <a:rPr sz="14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Savviness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459"/>
                        </a:lnSpc>
                      </a:pPr>
                      <a:r>
                        <a:rPr sz="800" spc="-5" dirty="0">
                          <a:latin typeface="Arial MT"/>
                          <a:cs typeface="Arial MT"/>
                        </a:rPr>
                        <a:t>niverse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dirty="0">
                          <a:latin typeface="Arial MT"/>
                          <a:cs typeface="Arial MT"/>
                        </a:rPr>
                        <a:t>size;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dirty="0">
                          <a:latin typeface="Arial MT"/>
                          <a:cs typeface="Arial MT"/>
                        </a:rPr>
                        <a:t>monthly</a:t>
                      </a:r>
                      <a:r>
                        <a:rPr sz="8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estimates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to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be</a:t>
                      </a:r>
                      <a:r>
                        <a:rPr sz="8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dirty="0">
                          <a:latin typeface="Arial MT"/>
                          <a:cs typeface="Arial MT"/>
                        </a:rPr>
                        <a:t>shared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on</a:t>
                      </a:r>
                      <a:r>
                        <a:rPr sz="8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dirty="0">
                          <a:latin typeface="Arial MT"/>
                          <a:cs typeface="Arial MT"/>
                        </a:rPr>
                        <a:t>request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444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5" dirty="0">
                          <a:latin typeface="Lucida Sans Unicode"/>
                          <a:cs typeface="Lucida Sans Unicode"/>
                        </a:rPr>
                        <a:t>High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40" dirty="0">
                          <a:latin typeface="Lucida Sans Unicode"/>
                          <a:cs typeface="Lucida Sans Unicode"/>
                        </a:rPr>
                        <a:t>Medium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448148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800" y="310539"/>
            <a:ext cx="1639570" cy="732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89560">
              <a:lnSpc>
                <a:spcPct val="100899"/>
              </a:lnSpc>
              <a:spcBef>
                <a:spcPts val="95"/>
              </a:spcBef>
            </a:pPr>
            <a:r>
              <a:rPr sz="2300" spc="45" dirty="0"/>
              <a:t>Food</a:t>
            </a:r>
            <a:r>
              <a:rPr sz="2300" spc="-150" dirty="0"/>
              <a:t> </a:t>
            </a:r>
            <a:r>
              <a:rPr sz="2300" spc="110" dirty="0"/>
              <a:t>&amp;  </a:t>
            </a:r>
            <a:r>
              <a:rPr sz="2300" spc="114" dirty="0"/>
              <a:t>Beverages</a:t>
            </a:r>
            <a:endParaRPr sz="2300"/>
          </a:p>
        </p:txBody>
      </p:sp>
      <p:sp>
        <p:nvSpPr>
          <p:cNvPr id="4" name="object 4"/>
          <p:cNvSpPr txBox="1"/>
          <p:nvPr/>
        </p:nvSpPr>
        <p:spPr>
          <a:xfrm>
            <a:off x="2892926" y="142454"/>
            <a:ext cx="575373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95" dirty="0">
                <a:latin typeface="Arial"/>
                <a:cs typeface="Arial"/>
              </a:rPr>
              <a:t>Recommended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90" dirty="0">
                <a:latin typeface="Arial"/>
                <a:cs typeface="Arial"/>
              </a:rPr>
              <a:t>transacting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65" dirty="0">
                <a:latin typeface="Arial"/>
                <a:cs typeface="Arial"/>
              </a:rPr>
              <a:t>cohort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45" dirty="0">
                <a:latin typeface="Arial"/>
                <a:cs typeface="Arial"/>
              </a:rPr>
              <a:t>for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20" dirty="0">
                <a:latin typeface="Arial"/>
                <a:cs typeface="Arial"/>
              </a:rPr>
              <a:t>Food</a:t>
            </a:r>
            <a:r>
              <a:rPr sz="1500" b="1" spc="-85" dirty="0">
                <a:latin typeface="Arial"/>
                <a:cs typeface="Arial"/>
              </a:rPr>
              <a:t> </a:t>
            </a:r>
            <a:r>
              <a:rPr sz="1500" b="1" spc="125" dirty="0">
                <a:latin typeface="Arial"/>
                <a:cs typeface="Arial"/>
              </a:rPr>
              <a:t>and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65" dirty="0">
                <a:latin typeface="Arial"/>
                <a:cs typeface="Arial"/>
              </a:rPr>
              <a:t>Beverages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8297" y="2289441"/>
            <a:ext cx="1419225" cy="82740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900" b="1" spc="185" dirty="0">
                <a:solidFill>
                  <a:srgbClr val="F1C131"/>
                </a:solidFill>
                <a:latin typeface="Arial"/>
                <a:cs typeface="Arial"/>
              </a:rPr>
              <a:t>24+</a:t>
            </a:r>
            <a:r>
              <a:rPr sz="2900" b="1" spc="-190" dirty="0">
                <a:solidFill>
                  <a:srgbClr val="F1C131"/>
                </a:solidFill>
                <a:latin typeface="Arial"/>
                <a:cs typeface="Arial"/>
              </a:rPr>
              <a:t> </a:t>
            </a:r>
            <a:r>
              <a:rPr sz="2900" b="1" spc="180" dirty="0">
                <a:solidFill>
                  <a:srgbClr val="F1C131"/>
                </a:solidFill>
                <a:latin typeface="Arial"/>
                <a:cs typeface="Arial"/>
              </a:rPr>
              <a:t>MN</a:t>
            </a:r>
            <a:endParaRPr sz="2900">
              <a:latin typeface="Arial"/>
              <a:cs typeface="Arial"/>
            </a:endParaRPr>
          </a:p>
          <a:p>
            <a:pPr marL="90170">
              <a:lnSpc>
                <a:spcPct val="100000"/>
              </a:lnSpc>
              <a:spcBef>
                <a:spcPts val="45"/>
              </a:spcBef>
            </a:pPr>
            <a:r>
              <a:rPr sz="2300" b="1" spc="95" dirty="0">
                <a:solidFill>
                  <a:srgbClr val="F1C131"/>
                </a:solidFill>
                <a:latin typeface="Arial"/>
                <a:cs typeface="Arial"/>
              </a:rPr>
              <a:t>Uniques</a:t>
            </a:r>
            <a:endParaRPr sz="23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613074" y="590174"/>
          <a:ext cx="6322695" cy="40728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0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1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Identifier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Cohort</a:t>
                      </a:r>
                      <a:r>
                        <a:rPr sz="1400" b="1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Name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01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Spend</a:t>
                      </a:r>
                      <a:r>
                        <a:rPr sz="12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Category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spc="15" dirty="0">
                          <a:latin typeface="Lucida Sans Unicode"/>
                          <a:cs typeface="Lucida Sans Unicode"/>
                        </a:rPr>
                        <a:t>Food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  <a:p>
                      <a:pPr marL="1040765" marR="1033144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Lucida Sans Unicode"/>
                          <a:cs typeface="Lucida Sans Unicode"/>
                        </a:rPr>
                        <a:t>Online</a:t>
                      </a:r>
                      <a:r>
                        <a:rPr sz="1200" spc="-9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30" dirty="0">
                          <a:latin typeface="Lucida Sans Unicode"/>
                          <a:cs typeface="Lucida Sans Unicode"/>
                        </a:rPr>
                        <a:t>Supermarket </a:t>
                      </a:r>
                      <a:r>
                        <a:rPr sz="1200" spc="-3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35" dirty="0">
                          <a:latin typeface="Lucida Sans Unicode"/>
                          <a:cs typeface="Lucida Sans Unicode"/>
                        </a:rPr>
                        <a:t>Grocery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  <a:p>
                      <a:pPr marL="923290" marR="915669" algn="ctr">
                        <a:lnSpc>
                          <a:spcPct val="100000"/>
                        </a:lnSpc>
                      </a:pPr>
                      <a:r>
                        <a:rPr sz="1200" spc="40" dirty="0">
                          <a:latin typeface="Lucida Sans Unicode"/>
                          <a:cs typeface="Lucida Sans Unicode"/>
                        </a:rPr>
                        <a:t>Healthcare</a:t>
                      </a:r>
                      <a:r>
                        <a:rPr sz="1200" spc="-8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75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2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dirty="0">
                          <a:latin typeface="Lucida Sans Unicode"/>
                          <a:cs typeface="Lucida Sans Unicode"/>
                        </a:rPr>
                        <a:t>Fitness </a:t>
                      </a:r>
                      <a:r>
                        <a:rPr sz="1200" spc="-3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25" dirty="0">
                          <a:latin typeface="Lucida Sans Unicode"/>
                          <a:cs typeface="Lucida Sans Unicode"/>
                        </a:rPr>
                        <a:t>Deals</a:t>
                      </a:r>
                      <a:r>
                        <a:rPr sz="12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75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2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35" dirty="0">
                          <a:latin typeface="Lucida Sans Unicode"/>
                          <a:cs typeface="Lucida Sans Unicode"/>
                        </a:rPr>
                        <a:t>Coupons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10" dirty="0">
                          <a:latin typeface="Lucida Sans Unicode"/>
                          <a:cs typeface="Lucida Sans Unicode"/>
                        </a:rPr>
                        <a:t>Travel</a:t>
                      </a:r>
                      <a:r>
                        <a:rPr sz="12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75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2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10" dirty="0">
                          <a:latin typeface="Lucida Sans Unicode"/>
                          <a:cs typeface="Lucida Sans Unicode"/>
                        </a:rPr>
                        <a:t>Hospitality,</a:t>
                      </a:r>
                      <a:r>
                        <a:rPr sz="12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-30" dirty="0">
                          <a:latin typeface="Lucida Sans Unicode"/>
                          <a:cs typeface="Lucida Sans Unicode"/>
                        </a:rPr>
                        <a:t>Forex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24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50" dirty="0">
                          <a:latin typeface="Arial"/>
                          <a:cs typeface="Arial"/>
                        </a:rPr>
                        <a:t>Affluence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spc="-10" dirty="0">
                          <a:latin typeface="Lucida Sans Unicode"/>
                          <a:cs typeface="Lucida Sans Unicode"/>
                        </a:rPr>
                        <a:t>Affluent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2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spc="40" dirty="0">
                          <a:latin typeface="Lucida Sans Unicode"/>
                          <a:cs typeface="Lucida Sans Unicode"/>
                        </a:rPr>
                        <a:t>Mass</a:t>
                      </a:r>
                      <a:r>
                        <a:rPr sz="1200" spc="-9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10" dirty="0">
                          <a:latin typeface="Lucida Sans Unicode"/>
                          <a:cs typeface="Lucida Sans Unicode"/>
                        </a:rPr>
                        <a:t>Market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2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dirty="0">
                          <a:latin typeface="Lucida Sans Unicode"/>
                          <a:cs typeface="Lucida Sans Unicode"/>
                        </a:rPr>
                        <a:t>Aspirers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2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0289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Digital</a:t>
                      </a:r>
                      <a:r>
                        <a:rPr sz="12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Payment</a:t>
                      </a:r>
                      <a:r>
                        <a:rPr sz="12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Savviness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spc="-5" dirty="0">
                          <a:latin typeface="Lucida Sans Unicode"/>
                          <a:cs typeface="Lucida Sans Unicode"/>
                        </a:rPr>
                        <a:t>High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2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spc="35" dirty="0">
                          <a:latin typeface="Lucida Sans Unicode"/>
                          <a:cs typeface="Lucida Sans Unicode"/>
                        </a:rPr>
                        <a:t>Medium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5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9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Transaction</a:t>
                      </a:r>
                      <a:r>
                        <a:rPr sz="12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Mode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7653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6030" marR="624205" indent="-624205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200" spc="35" dirty="0">
                          <a:latin typeface="Lucida Sans Unicode"/>
                          <a:cs typeface="Lucida Sans Unicode"/>
                        </a:rPr>
                        <a:t>Premium</a:t>
                      </a:r>
                      <a:r>
                        <a:rPr sz="12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50" dirty="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sz="12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15" dirty="0">
                          <a:latin typeface="Lucida Sans Unicode"/>
                          <a:cs typeface="Lucida Sans Unicode"/>
                        </a:rPr>
                        <a:t>International</a:t>
                      </a:r>
                      <a:r>
                        <a:rPr sz="12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55" dirty="0">
                          <a:latin typeface="Lucida Sans Unicode"/>
                          <a:cs typeface="Lucida Sans Unicode"/>
                        </a:rPr>
                        <a:t>cards </a:t>
                      </a:r>
                      <a:r>
                        <a:rPr sz="1200" spc="-3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20" dirty="0">
                          <a:latin typeface="Lucida Sans Unicode"/>
                          <a:cs typeface="Lucida Sans Unicode"/>
                        </a:rPr>
                        <a:t>(for</a:t>
                      </a:r>
                      <a:r>
                        <a:rPr sz="12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200" spc="60" dirty="0">
                          <a:latin typeface="Lucida Sans Unicode"/>
                          <a:cs typeface="Lucida Sans Unicode"/>
                        </a:rPr>
                        <a:t>alco-bev)</a:t>
                      </a:r>
                      <a:endParaRPr sz="12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2524195" y="4904661"/>
            <a:ext cx="26104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Arial MT"/>
                <a:cs typeface="Arial MT"/>
              </a:rPr>
              <a:t>Universe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size;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monthly</a:t>
            </a:r>
            <a:r>
              <a:rPr sz="800" spc="-10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estimates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to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be</a:t>
            </a:r>
            <a:r>
              <a:rPr sz="800" spc="-10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shared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on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request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448148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9883" y="310539"/>
            <a:ext cx="2149475" cy="3790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300" spc="90" dirty="0"/>
              <a:t>Personal</a:t>
            </a:r>
            <a:r>
              <a:rPr sz="2300" spc="-150" dirty="0"/>
              <a:t> </a:t>
            </a:r>
            <a:r>
              <a:rPr sz="2300" spc="160" dirty="0"/>
              <a:t>Care</a:t>
            </a:r>
            <a:endParaRPr sz="2300"/>
          </a:p>
        </p:txBody>
      </p:sp>
      <p:sp>
        <p:nvSpPr>
          <p:cNvPr id="4" name="object 4"/>
          <p:cNvSpPr txBox="1"/>
          <p:nvPr/>
        </p:nvSpPr>
        <p:spPr>
          <a:xfrm>
            <a:off x="2827775" y="142454"/>
            <a:ext cx="588391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95" dirty="0">
                <a:latin typeface="Arial"/>
                <a:cs typeface="Arial"/>
              </a:rPr>
              <a:t>Recommended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90" dirty="0">
                <a:latin typeface="Arial"/>
                <a:cs typeface="Arial"/>
              </a:rPr>
              <a:t>transacting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65" dirty="0">
                <a:latin typeface="Arial"/>
                <a:cs typeface="Arial"/>
              </a:rPr>
              <a:t>cohort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45" dirty="0">
                <a:latin typeface="Arial"/>
                <a:cs typeface="Arial"/>
              </a:rPr>
              <a:t>for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50" dirty="0">
                <a:latin typeface="Arial"/>
                <a:cs typeface="Arial"/>
              </a:rPr>
              <a:t>Personal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95" dirty="0">
                <a:latin typeface="Arial"/>
                <a:cs typeface="Arial"/>
              </a:rPr>
              <a:t>Care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90" dirty="0">
                <a:latin typeface="Arial"/>
                <a:cs typeface="Arial"/>
              </a:rPr>
              <a:t>brands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2931" y="2289441"/>
            <a:ext cx="1410335" cy="82740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900" b="1" spc="160" dirty="0">
                <a:solidFill>
                  <a:srgbClr val="F1C131"/>
                </a:solidFill>
                <a:latin typeface="Arial"/>
                <a:cs typeface="Arial"/>
              </a:rPr>
              <a:t>20+</a:t>
            </a:r>
            <a:r>
              <a:rPr sz="2900" b="1" spc="-190" dirty="0">
                <a:solidFill>
                  <a:srgbClr val="F1C131"/>
                </a:solidFill>
                <a:latin typeface="Arial"/>
                <a:cs typeface="Arial"/>
              </a:rPr>
              <a:t> </a:t>
            </a:r>
            <a:r>
              <a:rPr sz="2900" b="1" spc="180" dirty="0">
                <a:solidFill>
                  <a:srgbClr val="F1C131"/>
                </a:solidFill>
                <a:latin typeface="Arial"/>
                <a:cs typeface="Arial"/>
              </a:rPr>
              <a:t>MN</a:t>
            </a:r>
            <a:endParaRPr sz="2900">
              <a:latin typeface="Arial"/>
              <a:cs typeface="Arial"/>
            </a:endParaRPr>
          </a:p>
          <a:p>
            <a:pPr marL="85725">
              <a:lnSpc>
                <a:spcPct val="100000"/>
              </a:lnSpc>
              <a:spcBef>
                <a:spcPts val="45"/>
              </a:spcBef>
            </a:pPr>
            <a:r>
              <a:rPr sz="2300" b="1" spc="95" dirty="0">
                <a:solidFill>
                  <a:srgbClr val="F1C131"/>
                </a:solidFill>
                <a:latin typeface="Arial"/>
                <a:cs typeface="Arial"/>
              </a:rPr>
              <a:t>Uniques</a:t>
            </a:r>
            <a:endParaRPr sz="23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613074" y="590174"/>
          <a:ext cx="6294755" cy="4415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0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674">
                <a:tc>
                  <a:txBody>
                    <a:bodyPr/>
                    <a:lstStyle/>
                    <a:p>
                      <a:pPr marL="87630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b="1" spc="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Identifier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109918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Cohort</a:t>
                      </a:r>
                      <a:r>
                        <a:rPr sz="1600" b="1" spc="-1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Name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99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61087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Spend</a:t>
                      </a:r>
                      <a:r>
                        <a:rPr sz="14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Category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503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spc="5" dirty="0">
                          <a:latin typeface="Lucida Sans Unicode"/>
                          <a:cs typeface="Lucida Sans Unicode"/>
                        </a:rPr>
                        <a:t>Online</a:t>
                      </a:r>
                      <a:r>
                        <a:rPr sz="1400" spc="-9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35" dirty="0">
                          <a:latin typeface="Lucida Sans Unicode"/>
                          <a:cs typeface="Lucida Sans Unicode"/>
                        </a:rPr>
                        <a:t>Supermarket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851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spc="45" dirty="0">
                          <a:latin typeface="Lucida Sans Unicode"/>
                          <a:cs typeface="Lucida Sans Unicode"/>
                        </a:rPr>
                        <a:t>Healthcare</a:t>
                      </a:r>
                      <a:r>
                        <a:rPr sz="1400" spc="-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85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400" spc="-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dirty="0">
                          <a:latin typeface="Lucida Sans Unicode"/>
                          <a:cs typeface="Lucida Sans Unicode"/>
                        </a:rPr>
                        <a:t>Fitness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661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25" dirty="0">
                          <a:latin typeface="Lucida Sans Unicode"/>
                          <a:cs typeface="Lucida Sans Unicode"/>
                        </a:rPr>
                        <a:t>Fashion</a:t>
                      </a:r>
                      <a:r>
                        <a:rPr sz="1400" spc="-9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85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400" spc="-9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55" dirty="0">
                          <a:latin typeface="Lucida Sans Unicode"/>
                          <a:cs typeface="Lucida Sans Unicode"/>
                        </a:rPr>
                        <a:t>Jewellery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spc="-5" dirty="0">
                          <a:latin typeface="Lucida Sans Unicode"/>
                          <a:cs typeface="Lucida Sans Unicode"/>
                        </a:rPr>
                        <a:t>Gifting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329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spc="30" dirty="0">
                          <a:latin typeface="Lucida Sans Unicode"/>
                          <a:cs typeface="Lucida Sans Unicode"/>
                        </a:rPr>
                        <a:t>Deals</a:t>
                      </a:r>
                      <a:r>
                        <a:rPr sz="1400" spc="-9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85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400" spc="-9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45" dirty="0">
                          <a:latin typeface="Lucida Sans Unicode"/>
                          <a:cs typeface="Lucida Sans Unicode"/>
                        </a:rPr>
                        <a:t>Coupons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199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1400" b="1" spc="55" dirty="0">
                          <a:latin typeface="Arial"/>
                          <a:cs typeface="Arial"/>
                        </a:rPr>
                        <a:t>Affluence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10" dirty="0">
                          <a:latin typeface="Lucida Sans Unicode"/>
                          <a:cs typeface="Lucida Sans Unicode"/>
                        </a:rPr>
                        <a:t>Affluent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50" dirty="0">
                          <a:latin typeface="Lucida Sans Unicode"/>
                          <a:cs typeface="Lucida Sans Unicode"/>
                        </a:rPr>
                        <a:t>Mass</a:t>
                      </a:r>
                      <a:r>
                        <a:rPr sz="1400" spc="-1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400" spc="15" dirty="0">
                          <a:latin typeface="Lucida Sans Unicode"/>
                          <a:cs typeface="Lucida Sans Unicode"/>
                        </a:rPr>
                        <a:t>Market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400" dirty="0">
                          <a:latin typeface="Lucida Sans Unicode"/>
                          <a:cs typeface="Lucida Sans Unicode"/>
                        </a:rPr>
                        <a:t>Aspirers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10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19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129539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Digital</a:t>
                      </a:r>
                      <a:r>
                        <a:rPr sz="14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Payment</a:t>
                      </a:r>
                      <a:r>
                        <a:rPr sz="14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Savviness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459"/>
                        </a:lnSpc>
                      </a:pPr>
                      <a:r>
                        <a:rPr sz="800" spc="-5" dirty="0">
                          <a:latin typeface="Arial MT"/>
                          <a:cs typeface="Arial MT"/>
                        </a:rPr>
                        <a:t>Universe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dirty="0">
                          <a:latin typeface="Arial MT"/>
                          <a:cs typeface="Arial MT"/>
                        </a:rPr>
                        <a:t>size;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dirty="0">
                          <a:latin typeface="Arial MT"/>
                          <a:cs typeface="Arial MT"/>
                        </a:rPr>
                        <a:t>monthly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estimates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to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be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dirty="0">
                          <a:latin typeface="Arial MT"/>
                          <a:cs typeface="Arial MT"/>
                        </a:rPr>
                        <a:t>shared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on</a:t>
                      </a:r>
                      <a:r>
                        <a:rPr sz="8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dirty="0">
                          <a:latin typeface="Arial MT"/>
                          <a:cs typeface="Arial MT"/>
                        </a:rPr>
                        <a:t>request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444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5" dirty="0">
                          <a:latin typeface="Lucida Sans Unicode"/>
                          <a:cs typeface="Lucida Sans Unicode"/>
                        </a:rPr>
                        <a:t>High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6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40" dirty="0">
                          <a:latin typeface="Lucida Sans Unicode"/>
                          <a:cs typeface="Lucida Sans Unicode"/>
                        </a:rPr>
                        <a:t>Medium</a:t>
                      </a:r>
                      <a:endParaRPr sz="1400">
                        <a:latin typeface="Lucida Sans Unicode"/>
                        <a:cs typeface="Lucida Sans Unicode"/>
                      </a:endParaRPr>
                    </a:p>
                  </a:txBody>
                  <a:tcPr marL="0" marR="0" marT="78740" marB="0">
                    <a:lnL w="19050">
                      <a:solidFill>
                        <a:srgbClr val="9E9E9E"/>
                      </a:solidFill>
                      <a:prstDash val="solid"/>
                    </a:lnL>
                    <a:lnR w="19050">
                      <a:solidFill>
                        <a:srgbClr val="9E9E9E"/>
                      </a:solidFill>
                      <a:prstDash val="solid"/>
                    </a:lnR>
                    <a:lnT w="19050">
                      <a:solidFill>
                        <a:srgbClr val="9E9E9E"/>
                      </a:solidFill>
                      <a:prstDash val="solid"/>
                    </a:lnT>
                    <a:lnB w="19050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3249" y="1959825"/>
            <a:ext cx="4197350" cy="2973070"/>
            <a:chOff x="543249" y="1959825"/>
            <a:chExt cx="4197350" cy="29730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8674" y="3687574"/>
              <a:ext cx="263699" cy="3230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3249" y="1959825"/>
              <a:ext cx="4197144" cy="29727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2646" y="3101078"/>
              <a:ext cx="407399" cy="4381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60512" y="3917287"/>
              <a:ext cx="0" cy="361315"/>
            </a:xfrm>
            <a:custGeom>
              <a:avLst/>
              <a:gdLst/>
              <a:ahLst/>
              <a:cxnLst/>
              <a:rect l="l" t="t" r="r" b="b"/>
              <a:pathLst>
                <a:path h="361314">
                  <a:moveTo>
                    <a:pt x="0" y="361199"/>
                  </a:moveTo>
                  <a:lnTo>
                    <a:pt x="0" y="0"/>
                  </a:lnTo>
                </a:path>
              </a:pathLst>
            </a:custGeom>
            <a:ln w="9524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246" y="3558278"/>
              <a:ext cx="407399" cy="4381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0024" y="3637400"/>
              <a:ext cx="180975" cy="2798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679912" y="2545687"/>
              <a:ext cx="0" cy="361315"/>
            </a:xfrm>
            <a:custGeom>
              <a:avLst/>
              <a:gdLst/>
              <a:ahLst/>
              <a:cxnLst/>
              <a:rect l="l" t="t" r="r" b="b"/>
              <a:pathLst>
                <a:path h="361314">
                  <a:moveTo>
                    <a:pt x="0" y="361199"/>
                  </a:moveTo>
                  <a:lnTo>
                    <a:pt x="0" y="0"/>
                  </a:lnTo>
                </a:path>
              </a:pathLst>
            </a:custGeom>
            <a:ln w="9524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89896" y="2204640"/>
              <a:ext cx="407399" cy="43814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67112" y="2286012"/>
              <a:ext cx="244724" cy="24472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393912" y="3536287"/>
              <a:ext cx="0" cy="361315"/>
            </a:xfrm>
            <a:custGeom>
              <a:avLst/>
              <a:gdLst/>
              <a:ahLst/>
              <a:cxnLst/>
              <a:rect l="l" t="t" r="r" b="b"/>
              <a:pathLst>
                <a:path h="361314">
                  <a:moveTo>
                    <a:pt x="0" y="361199"/>
                  </a:moveTo>
                  <a:lnTo>
                    <a:pt x="0" y="0"/>
                  </a:lnTo>
                </a:path>
              </a:pathLst>
            </a:custGeom>
            <a:ln w="9524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37321" y="2818990"/>
              <a:ext cx="407399" cy="43814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09176" y="2900362"/>
              <a:ext cx="263700" cy="24472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113074" y="3226650"/>
              <a:ext cx="0" cy="412115"/>
            </a:xfrm>
            <a:custGeom>
              <a:avLst/>
              <a:gdLst/>
              <a:ahLst/>
              <a:cxnLst/>
              <a:rect l="l" t="t" r="r" b="b"/>
              <a:pathLst>
                <a:path h="412114">
                  <a:moveTo>
                    <a:pt x="0" y="411899"/>
                  </a:moveTo>
                  <a:lnTo>
                    <a:pt x="0" y="0"/>
                  </a:lnTo>
                </a:path>
              </a:pathLst>
            </a:custGeom>
            <a:ln w="9524">
              <a:solidFill>
                <a:srgbClr val="59595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32325" y="126788"/>
            <a:ext cx="6941820" cy="333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b="0" spc="50" dirty="0">
                <a:solidFill>
                  <a:srgbClr val="000000"/>
                </a:solidFill>
                <a:latin typeface="Lucida Sans Unicode"/>
                <a:cs typeface="Lucida Sans Unicode"/>
              </a:rPr>
              <a:t>Burgeoning</a:t>
            </a:r>
            <a:r>
              <a:rPr sz="20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000" b="0" spc="5" dirty="0">
                <a:solidFill>
                  <a:srgbClr val="000000"/>
                </a:solidFill>
                <a:latin typeface="Lucida Sans Unicode"/>
                <a:cs typeface="Lucida Sans Unicode"/>
              </a:rPr>
              <a:t>Digital</a:t>
            </a:r>
            <a:r>
              <a:rPr sz="2000" b="0" spc="-9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000" b="0" spc="114" dirty="0">
                <a:solidFill>
                  <a:srgbClr val="000000"/>
                </a:solidFill>
                <a:latin typeface="Lucida Sans Unicode"/>
                <a:cs typeface="Lucida Sans Unicode"/>
              </a:rPr>
              <a:t>Payment</a:t>
            </a:r>
            <a:r>
              <a:rPr sz="2000" b="0" spc="-9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000" b="0" spc="50" dirty="0">
                <a:solidFill>
                  <a:srgbClr val="000000"/>
                </a:solidFill>
                <a:latin typeface="Lucida Sans Unicode"/>
                <a:cs typeface="Lucida Sans Unicode"/>
              </a:rPr>
              <a:t>Transactions</a:t>
            </a:r>
            <a:r>
              <a:rPr sz="2000" b="0" spc="-9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Lucida Sans Unicode"/>
                <a:cs typeface="Lucida Sans Unicode"/>
              </a:rPr>
              <a:t>in</a:t>
            </a:r>
            <a:r>
              <a:rPr sz="2000" b="0" spc="-9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000" b="0" spc="65" dirty="0">
                <a:solidFill>
                  <a:srgbClr val="000000"/>
                </a:solidFill>
                <a:latin typeface="Lucida Sans Unicode"/>
                <a:cs typeface="Lucida Sans Unicode"/>
              </a:rPr>
              <a:t>New</a:t>
            </a:r>
            <a:r>
              <a:rPr sz="2000" b="0" spc="-9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000" b="0" spc="50" dirty="0">
                <a:solidFill>
                  <a:srgbClr val="000000"/>
                </a:solidFill>
                <a:latin typeface="Lucida Sans Unicode"/>
                <a:cs typeface="Lucida Sans Unicode"/>
              </a:rPr>
              <a:t>India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299" y="4950803"/>
            <a:ext cx="42252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Arial MT"/>
                <a:cs typeface="Arial MT"/>
              </a:rPr>
              <a:t>Source:</a:t>
            </a:r>
            <a:r>
              <a:rPr sz="900" spc="-1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Ministry</a:t>
            </a:r>
            <a:r>
              <a:rPr sz="900" spc="-10" dirty="0">
                <a:latin typeface="Arial MT"/>
                <a:cs typeface="Arial MT"/>
              </a:rPr>
              <a:t> </a:t>
            </a:r>
            <a:r>
              <a:rPr sz="900" spc="-5" dirty="0">
                <a:latin typeface="Arial MT"/>
                <a:cs typeface="Arial MT"/>
              </a:rPr>
              <a:t>of</a:t>
            </a:r>
            <a:r>
              <a:rPr sz="900" spc="-10" dirty="0">
                <a:latin typeface="Arial MT"/>
                <a:cs typeface="Arial MT"/>
              </a:rPr>
              <a:t> </a:t>
            </a:r>
            <a:r>
              <a:rPr sz="900" spc="-5" dirty="0">
                <a:latin typeface="Arial MT"/>
                <a:cs typeface="Arial MT"/>
              </a:rPr>
              <a:t>Electronics</a:t>
            </a:r>
            <a:r>
              <a:rPr sz="900" spc="-10" dirty="0">
                <a:latin typeface="Arial MT"/>
                <a:cs typeface="Arial MT"/>
              </a:rPr>
              <a:t> </a:t>
            </a:r>
            <a:r>
              <a:rPr sz="900" spc="-5" dirty="0">
                <a:latin typeface="Arial MT"/>
                <a:cs typeface="Arial MT"/>
              </a:rPr>
              <a:t>and</a:t>
            </a:r>
            <a:r>
              <a:rPr sz="900" spc="-10" dirty="0">
                <a:latin typeface="Arial MT"/>
                <a:cs typeface="Arial MT"/>
              </a:rPr>
              <a:t> </a:t>
            </a:r>
            <a:r>
              <a:rPr sz="900" spc="-5" dirty="0">
                <a:latin typeface="Arial MT"/>
                <a:cs typeface="Arial MT"/>
              </a:rPr>
              <a:t>Information</a:t>
            </a:r>
            <a:r>
              <a:rPr sz="900" spc="-20" dirty="0">
                <a:latin typeface="Arial MT"/>
                <a:cs typeface="Arial MT"/>
              </a:rPr>
              <a:t> </a:t>
            </a:r>
            <a:r>
              <a:rPr sz="900" spc="-15" dirty="0">
                <a:latin typeface="Arial MT"/>
                <a:cs typeface="Arial MT"/>
              </a:rPr>
              <a:t>Technology;</a:t>
            </a:r>
            <a:r>
              <a:rPr sz="900" spc="-10" dirty="0">
                <a:latin typeface="Arial MT"/>
                <a:cs typeface="Arial MT"/>
              </a:rPr>
              <a:t> </a:t>
            </a:r>
            <a:r>
              <a:rPr sz="900" spc="-5" dirty="0">
                <a:latin typeface="Arial MT"/>
                <a:cs typeface="Arial MT"/>
              </a:rPr>
              <a:t>BCG</a:t>
            </a:r>
            <a:r>
              <a:rPr sz="900" spc="-1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&amp;</a:t>
            </a:r>
            <a:r>
              <a:rPr sz="900" spc="-10" dirty="0">
                <a:latin typeface="Arial MT"/>
                <a:cs typeface="Arial MT"/>
              </a:rPr>
              <a:t> </a:t>
            </a:r>
            <a:r>
              <a:rPr sz="900" spc="-5" dirty="0">
                <a:latin typeface="Arial MT"/>
                <a:cs typeface="Arial MT"/>
              </a:rPr>
              <a:t>PhonePe</a:t>
            </a:r>
            <a:r>
              <a:rPr sz="900" spc="-10" dirty="0">
                <a:latin typeface="Arial MT"/>
                <a:cs typeface="Arial MT"/>
              </a:rPr>
              <a:t> </a:t>
            </a:r>
            <a:r>
              <a:rPr sz="900" spc="-5" dirty="0">
                <a:latin typeface="Arial MT"/>
                <a:cs typeface="Arial MT"/>
              </a:rPr>
              <a:t>Pulse</a:t>
            </a:r>
            <a:endParaRPr sz="900">
              <a:latin typeface="Arial MT"/>
              <a:cs typeface="Arial MT"/>
            </a:endParaRPr>
          </a:p>
        </p:txBody>
      </p:sp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791200" y="2902993"/>
            <a:ext cx="2609188" cy="1942011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6219743" y="1779699"/>
            <a:ext cx="17468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Lucida Sans Unicode"/>
                <a:cs typeface="Lucida Sans Unicode"/>
              </a:rPr>
              <a:t>Total</a:t>
            </a:r>
            <a:r>
              <a:rPr sz="1100" spc="-80" dirty="0">
                <a:latin typeface="Lucida Sans Unicode"/>
                <a:cs typeface="Lucida Sans Unicode"/>
              </a:rPr>
              <a:t> </a:t>
            </a:r>
            <a:r>
              <a:rPr sz="1100" spc="50" dirty="0">
                <a:latin typeface="Lucida Sans Unicode"/>
                <a:cs typeface="Lucida Sans Unicode"/>
              </a:rPr>
              <a:t>Payments</a:t>
            </a:r>
            <a:r>
              <a:rPr sz="1100" spc="-75" dirty="0">
                <a:latin typeface="Lucida Sans Unicode"/>
                <a:cs typeface="Lucida Sans Unicode"/>
              </a:rPr>
              <a:t> </a:t>
            </a:r>
            <a:r>
              <a:rPr sz="1100" spc="30" dirty="0">
                <a:latin typeface="Lucida Sans Unicode"/>
                <a:cs typeface="Lucida Sans Unicode"/>
              </a:rPr>
              <a:t>(USD</a:t>
            </a:r>
            <a:r>
              <a:rPr sz="1100" spc="-80" dirty="0">
                <a:latin typeface="Lucida Sans Unicode"/>
                <a:cs typeface="Lucida Sans Unicode"/>
              </a:rPr>
              <a:t> </a:t>
            </a:r>
            <a:r>
              <a:rPr sz="1100" spc="20" dirty="0">
                <a:latin typeface="Lucida Sans Unicode"/>
                <a:cs typeface="Lucida Sans Unicode"/>
              </a:rPr>
              <a:t>Tn)</a:t>
            </a:r>
            <a:endParaRPr sz="11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08492" y="3525190"/>
            <a:ext cx="6515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Lucida Sans Unicode"/>
                <a:cs typeface="Lucida Sans Unicode"/>
              </a:rPr>
              <a:t>USD</a:t>
            </a:r>
            <a:r>
              <a:rPr sz="900" spc="-45" dirty="0">
                <a:latin typeface="Lucida Sans Unicode"/>
                <a:cs typeface="Lucida Sans Unicode"/>
              </a:rPr>
              <a:t> </a:t>
            </a:r>
            <a:r>
              <a:rPr sz="900" spc="-35" dirty="0">
                <a:latin typeface="Lucida Sans Unicode"/>
                <a:cs typeface="Lucida Sans Unicode"/>
              </a:rPr>
              <a:t>7-8</a:t>
            </a:r>
            <a:r>
              <a:rPr sz="900" spc="-45" dirty="0">
                <a:latin typeface="Lucida Sans Unicode"/>
                <a:cs typeface="Lucida Sans Unicode"/>
              </a:rPr>
              <a:t> </a:t>
            </a:r>
            <a:r>
              <a:rPr sz="900" spc="-60" dirty="0">
                <a:latin typeface="Lucida Sans Unicode"/>
                <a:cs typeface="Lucida Sans Unicode"/>
              </a:rPr>
              <a:t>TN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210000" y="2686990"/>
            <a:ext cx="7346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Lucida Sans Unicode"/>
                <a:cs typeface="Lucida Sans Unicode"/>
              </a:rPr>
              <a:t>USD</a:t>
            </a:r>
            <a:r>
              <a:rPr sz="900" spc="-45" dirty="0">
                <a:latin typeface="Lucida Sans Unicode"/>
                <a:cs typeface="Lucida Sans Unicode"/>
              </a:rPr>
              <a:t> </a:t>
            </a:r>
            <a:r>
              <a:rPr sz="900" spc="-120" dirty="0">
                <a:latin typeface="Lucida Sans Unicode"/>
                <a:cs typeface="Lucida Sans Unicode"/>
              </a:rPr>
              <a:t>15-16</a:t>
            </a:r>
            <a:r>
              <a:rPr sz="900" spc="-45" dirty="0">
                <a:latin typeface="Lucida Sans Unicode"/>
                <a:cs typeface="Lucida Sans Unicode"/>
              </a:rPr>
              <a:t> </a:t>
            </a:r>
            <a:r>
              <a:rPr sz="900" spc="-60" dirty="0">
                <a:latin typeface="Lucida Sans Unicode"/>
                <a:cs typeface="Lucida Sans Unicode"/>
              </a:rPr>
              <a:t>TN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828225" y="3539225"/>
            <a:ext cx="407670" cy="235585"/>
          </a:xfrm>
          <a:custGeom>
            <a:avLst/>
            <a:gdLst/>
            <a:ahLst/>
            <a:cxnLst/>
            <a:rect l="l" t="t" r="r" b="b"/>
            <a:pathLst>
              <a:path w="407670" h="235585">
                <a:moveTo>
                  <a:pt x="0" y="235199"/>
                </a:moveTo>
                <a:lnTo>
                  <a:pt x="407399" y="0"/>
                </a:lnTo>
              </a:path>
            </a:pathLst>
          </a:custGeom>
          <a:ln w="9524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38975" y="3403836"/>
            <a:ext cx="4718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latin typeface="Lucida Sans Unicode"/>
                <a:cs typeface="Lucida Sans Unicode"/>
              </a:rPr>
              <a:t>BHIM/UPI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63575" y="2946636"/>
            <a:ext cx="83375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5" dirty="0">
                <a:latin typeface="Lucida Sans Unicode"/>
                <a:cs typeface="Lucida Sans Unicode"/>
              </a:rPr>
              <a:t>Demonetisation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77975" y="2641836"/>
            <a:ext cx="5340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30" dirty="0">
                <a:latin typeface="Lucida Sans Unicode"/>
                <a:cs typeface="Lucida Sans Unicode"/>
              </a:rPr>
              <a:t>Bharat</a:t>
            </a:r>
            <a:r>
              <a:rPr sz="800" spc="-40" dirty="0">
                <a:latin typeface="Lucida Sans Unicode"/>
                <a:cs typeface="Lucida Sans Unicode"/>
              </a:rPr>
              <a:t> </a:t>
            </a:r>
            <a:r>
              <a:rPr sz="800" spc="-10" dirty="0">
                <a:latin typeface="Lucida Sans Unicode"/>
                <a:cs typeface="Lucida Sans Unicode"/>
              </a:rPr>
              <a:t>QR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61704" y="1775749"/>
            <a:ext cx="3562985" cy="40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0" dirty="0">
                <a:latin typeface="Lucida Sans Unicode"/>
                <a:cs typeface="Lucida Sans Unicode"/>
              </a:rPr>
              <a:t>Volume</a:t>
            </a:r>
            <a:r>
              <a:rPr sz="1100" spc="-55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of</a:t>
            </a:r>
            <a:r>
              <a:rPr sz="1100" spc="-50" dirty="0">
                <a:latin typeface="Lucida Sans Unicode"/>
                <a:cs typeface="Lucida Sans Unicode"/>
              </a:rPr>
              <a:t> </a:t>
            </a:r>
            <a:r>
              <a:rPr sz="1100" spc="10" dirty="0">
                <a:latin typeface="Lucida Sans Unicode"/>
                <a:cs typeface="Lucida Sans Unicode"/>
              </a:rPr>
              <a:t>digital</a:t>
            </a:r>
            <a:r>
              <a:rPr sz="1100" spc="-50" dirty="0">
                <a:latin typeface="Lucida Sans Unicode"/>
                <a:cs typeface="Lucida Sans Unicode"/>
              </a:rPr>
              <a:t> </a:t>
            </a:r>
            <a:r>
              <a:rPr sz="1100" spc="55" dirty="0">
                <a:latin typeface="Lucida Sans Unicode"/>
                <a:cs typeface="Lucida Sans Unicode"/>
              </a:rPr>
              <a:t>payment</a:t>
            </a:r>
            <a:r>
              <a:rPr sz="1100" spc="-50" dirty="0">
                <a:latin typeface="Lucida Sans Unicode"/>
                <a:cs typeface="Lucida Sans Unicode"/>
              </a:rPr>
              <a:t> </a:t>
            </a:r>
            <a:r>
              <a:rPr sz="1100" spc="30" dirty="0">
                <a:latin typeface="Lucida Sans Unicode"/>
                <a:cs typeface="Lucida Sans Unicode"/>
              </a:rPr>
              <a:t>transactions</a:t>
            </a:r>
            <a:r>
              <a:rPr sz="1100" spc="-50" dirty="0">
                <a:latin typeface="Lucida Sans Unicode"/>
                <a:cs typeface="Lucida Sans Unicode"/>
              </a:rPr>
              <a:t> </a:t>
            </a:r>
            <a:r>
              <a:rPr sz="1100" spc="35" dirty="0">
                <a:latin typeface="Lucida Sans Unicode"/>
                <a:cs typeface="Lucida Sans Unicode"/>
              </a:rPr>
              <a:t>(in</a:t>
            </a:r>
            <a:r>
              <a:rPr sz="1100" spc="-50" dirty="0">
                <a:latin typeface="Lucida Sans Unicode"/>
                <a:cs typeface="Lucida Sans Unicode"/>
              </a:rPr>
              <a:t> </a:t>
            </a:r>
            <a:r>
              <a:rPr sz="1100" spc="35" dirty="0">
                <a:latin typeface="Lucida Sans Unicode"/>
                <a:cs typeface="Lucida Sans Unicode"/>
              </a:rPr>
              <a:t>crores)</a:t>
            </a:r>
            <a:endParaRPr sz="1100">
              <a:latin typeface="Lucida Sans Unicode"/>
              <a:cs typeface="Lucida Sans Unicode"/>
            </a:endParaRPr>
          </a:p>
          <a:p>
            <a:pPr marR="525780" algn="r">
              <a:lnSpc>
                <a:spcPct val="100000"/>
              </a:lnSpc>
              <a:spcBef>
                <a:spcPts val="700"/>
              </a:spcBef>
            </a:pPr>
            <a:r>
              <a:rPr sz="800" spc="-35" dirty="0">
                <a:latin typeface="Lucida Sans Unicode"/>
                <a:cs typeface="Lucida Sans Unicode"/>
              </a:rPr>
              <a:t>COVID-19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476750" y="4890425"/>
            <a:ext cx="180975" cy="136525"/>
          </a:xfrm>
          <a:custGeom>
            <a:avLst/>
            <a:gdLst/>
            <a:ahLst/>
            <a:cxnLst/>
            <a:rect l="l" t="t" r="r" b="b"/>
            <a:pathLst>
              <a:path w="180975" h="136525">
                <a:moveTo>
                  <a:pt x="180899" y="136199"/>
                </a:moveTo>
                <a:lnTo>
                  <a:pt x="0" y="136199"/>
                </a:lnTo>
                <a:lnTo>
                  <a:pt x="0" y="0"/>
                </a:lnTo>
                <a:lnTo>
                  <a:pt x="180899" y="0"/>
                </a:lnTo>
                <a:lnTo>
                  <a:pt x="180899" y="136199"/>
                </a:lnTo>
                <a:close/>
              </a:path>
            </a:pathLst>
          </a:custGeom>
          <a:solidFill>
            <a:srgbClr val="B7B7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238749" y="4890425"/>
            <a:ext cx="180975" cy="136525"/>
          </a:xfrm>
          <a:custGeom>
            <a:avLst/>
            <a:gdLst/>
            <a:ahLst/>
            <a:cxnLst/>
            <a:rect l="l" t="t" r="r" b="b"/>
            <a:pathLst>
              <a:path w="180975" h="136525">
                <a:moveTo>
                  <a:pt x="180899" y="136199"/>
                </a:moveTo>
                <a:lnTo>
                  <a:pt x="0" y="136199"/>
                </a:lnTo>
                <a:lnTo>
                  <a:pt x="0" y="0"/>
                </a:lnTo>
                <a:lnTo>
                  <a:pt x="180899" y="0"/>
                </a:lnTo>
                <a:lnTo>
                  <a:pt x="180899" y="136199"/>
                </a:lnTo>
                <a:close/>
              </a:path>
            </a:pathLst>
          </a:custGeom>
          <a:solidFill>
            <a:srgbClr val="4285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675928" y="4865415"/>
            <a:ext cx="3238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50" dirty="0">
                <a:latin typeface="Lucida Sans Unicode"/>
                <a:cs typeface="Lucida Sans Unicode"/>
              </a:rPr>
              <a:t>Cash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468013" y="4865415"/>
            <a:ext cx="3867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Lucida Sans Unicode"/>
                <a:cs typeface="Lucida Sans Unicode"/>
              </a:rPr>
              <a:t>Digital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48052" y="735877"/>
            <a:ext cx="8813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90" dirty="0">
                <a:solidFill>
                  <a:srgbClr val="1155CC"/>
                </a:solidFill>
                <a:latin typeface="Arial"/>
                <a:cs typeface="Arial"/>
              </a:rPr>
              <a:t>~740%</a:t>
            </a:r>
            <a:endParaRPr sz="2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48052" y="1196633"/>
            <a:ext cx="344551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55" dirty="0">
                <a:latin typeface="Arial"/>
                <a:cs typeface="Arial"/>
              </a:rPr>
              <a:t>Growth</a:t>
            </a:r>
            <a:r>
              <a:rPr sz="1300" b="1" spc="-90" dirty="0">
                <a:latin typeface="Arial"/>
                <a:cs typeface="Arial"/>
              </a:rPr>
              <a:t> </a:t>
            </a:r>
            <a:r>
              <a:rPr sz="1300" b="1" spc="50" dirty="0">
                <a:latin typeface="Arial"/>
                <a:cs typeface="Arial"/>
              </a:rPr>
              <a:t>in</a:t>
            </a:r>
            <a:r>
              <a:rPr sz="1300" b="1" spc="-90" dirty="0">
                <a:latin typeface="Arial"/>
                <a:cs typeface="Arial"/>
              </a:rPr>
              <a:t> </a:t>
            </a:r>
            <a:r>
              <a:rPr sz="1300" b="1" spc="70" dirty="0">
                <a:latin typeface="Arial"/>
                <a:cs typeface="Arial"/>
              </a:rPr>
              <a:t>digital</a:t>
            </a:r>
            <a:r>
              <a:rPr sz="1300" b="1" spc="-90" dirty="0">
                <a:latin typeface="Arial"/>
                <a:cs typeface="Arial"/>
              </a:rPr>
              <a:t> </a:t>
            </a:r>
            <a:r>
              <a:rPr sz="1300" b="1" spc="70" dirty="0">
                <a:latin typeface="Arial"/>
                <a:cs typeface="Arial"/>
              </a:rPr>
              <a:t>transactions</a:t>
            </a:r>
            <a:r>
              <a:rPr sz="1300" b="1" spc="-90" dirty="0">
                <a:latin typeface="Arial"/>
                <a:cs typeface="Arial"/>
              </a:rPr>
              <a:t> </a:t>
            </a:r>
            <a:r>
              <a:rPr sz="1300" b="1" spc="45" dirty="0">
                <a:latin typeface="Arial"/>
                <a:cs typeface="Arial"/>
              </a:rPr>
              <a:t>since</a:t>
            </a:r>
            <a:r>
              <a:rPr sz="1300" b="1" spc="-90" dirty="0">
                <a:latin typeface="Arial"/>
                <a:cs typeface="Arial"/>
              </a:rPr>
              <a:t> </a:t>
            </a:r>
            <a:r>
              <a:rPr sz="1300" b="1" dirty="0">
                <a:latin typeface="Arial"/>
                <a:cs typeface="Arial"/>
              </a:rPr>
              <a:t>2016</a:t>
            </a:r>
            <a:endParaRPr sz="13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330827" y="709952"/>
            <a:ext cx="11753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25" dirty="0">
                <a:solidFill>
                  <a:srgbClr val="1155CC"/>
                </a:solidFill>
                <a:latin typeface="Arial"/>
                <a:cs typeface="Arial"/>
              </a:rPr>
              <a:t>2</a:t>
            </a:r>
            <a:r>
              <a:rPr sz="2000" b="1" spc="-135" dirty="0">
                <a:solidFill>
                  <a:srgbClr val="1155CC"/>
                </a:solidFill>
                <a:latin typeface="Arial"/>
                <a:cs typeface="Arial"/>
              </a:rPr>
              <a:t> </a:t>
            </a:r>
            <a:r>
              <a:rPr sz="2000" b="1" spc="105" dirty="0">
                <a:solidFill>
                  <a:srgbClr val="1155CC"/>
                </a:solidFill>
                <a:latin typeface="Arial"/>
                <a:cs typeface="Arial"/>
              </a:rPr>
              <a:t>out</a:t>
            </a:r>
            <a:r>
              <a:rPr sz="2000" b="1" spc="-135" dirty="0">
                <a:solidFill>
                  <a:srgbClr val="1155CC"/>
                </a:solidFill>
                <a:latin typeface="Arial"/>
                <a:cs typeface="Arial"/>
              </a:rPr>
              <a:t> </a:t>
            </a:r>
            <a:r>
              <a:rPr sz="2000" b="1" spc="50" dirty="0">
                <a:solidFill>
                  <a:srgbClr val="1155CC"/>
                </a:solidFill>
                <a:latin typeface="Arial"/>
                <a:cs typeface="Arial"/>
              </a:rPr>
              <a:t>of</a:t>
            </a:r>
            <a:r>
              <a:rPr sz="2000" b="1" spc="-135" dirty="0">
                <a:solidFill>
                  <a:srgbClr val="1155CC"/>
                </a:solidFill>
                <a:latin typeface="Arial"/>
                <a:cs typeface="Arial"/>
              </a:rPr>
              <a:t> </a:t>
            </a:r>
            <a:r>
              <a:rPr sz="2000" b="1" spc="95" dirty="0">
                <a:solidFill>
                  <a:srgbClr val="1155CC"/>
                </a:solidFill>
                <a:latin typeface="Arial"/>
                <a:cs typeface="Arial"/>
              </a:rPr>
              <a:t>3</a:t>
            </a:r>
            <a:endParaRPr sz="20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330827" y="1170708"/>
            <a:ext cx="305752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60" dirty="0">
                <a:latin typeface="Arial"/>
                <a:cs typeface="Arial"/>
              </a:rPr>
              <a:t>Transactions</a:t>
            </a:r>
            <a:r>
              <a:rPr sz="1300" b="1" spc="-90" dirty="0">
                <a:latin typeface="Arial"/>
                <a:cs typeface="Arial"/>
              </a:rPr>
              <a:t> </a:t>
            </a:r>
            <a:r>
              <a:rPr sz="1300" b="1" spc="60" dirty="0">
                <a:latin typeface="Arial"/>
                <a:cs typeface="Arial"/>
              </a:rPr>
              <a:t>to</a:t>
            </a:r>
            <a:r>
              <a:rPr sz="1300" b="1" spc="-90" dirty="0">
                <a:latin typeface="Arial"/>
                <a:cs typeface="Arial"/>
              </a:rPr>
              <a:t> </a:t>
            </a:r>
            <a:r>
              <a:rPr sz="1300" b="1" spc="80" dirty="0">
                <a:latin typeface="Arial"/>
                <a:cs typeface="Arial"/>
              </a:rPr>
              <a:t>be</a:t>
            </a:r>
            <a:r>
              <a:rPr sz="1300" b="1" spc="-90" dirty="0">
                <a:latin typeface="Arial"/>
                <a:cs typeface="Arial"/>
              </a:rPr>
              <a:t> </a:t>
            </a:r>
            <a:r>
              <a:rPr sz="1300" b="1" spc="55" dirty="0">
                <a:latin typeface="Arial"/>
                <a:cs typeface="Arial"/>
              </a:rPr>
              <a:t>digitized</a:t>
            </a:r>
            <a:r>
              <a:rPr sz="1300" b="1" spc="-90" dirty="0">
                <a:latin typeface="Arial"/>
                <a:cs typeface="Arial"/>
              </a:rPr>
              <a:t> </a:t>
            </a:r>
            <a:r>
              <a:rPr sz="1300" b="1" spc="90" dirty="0">
                <a:latin typeface="Arial"/>
                <a:cs typeface="Arial"/>
              </a:rPr>
              <a:t>by</a:t>
            </a:r>
            <a:r>
              <a:rPr sz="1300" b="1" spc="-90" dirty="0">
                <a:latin typeface="Arial"/>
                <a:cs typeface="Arial"/>
              </a:rPr>
              <a:t> </a:t>
            </a:r>
            <a:r>
              <a:rPr sz="1300" b="1" spc="65" dirty="0">
                <a:latin typeface="Arial"/>
                <a:cs typeface="Arial"/>
              </a:rPr>
              <a:t>2026</a:t>
            </a:r>
            <a:endParaRPr sz="13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51227" y="1172512"/>
            <a:ext cx="866140" cy="0"/>
          </a:xfrm>
          <a:custGeom>
            <a:avLst/>
            <a:gdLst/>
            <a:ahLst/>
            <a:cxnLst/>
            <a:rect l="l" t="t" r="r" b="b"/>
            <a:pathLst>
              <a:path w="866140">
                <a:moveTo>
                  <a:pt x="0" y="0"/>
                </a:moveTo>
                <a:lnTo>
                  <a:pt x="865799" y="0"/>
                </a:lnTo>
              </a:path>
            </a:pathLst>
          </a:custGeom>
          <a:ln w="38099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328027" y="1172512"/>
            <a:ext cx="866140" cy="0"/>
          </a:xfrm>
          <a:custGeom>
            <a:avLst/>
            <a:gdLst/>
            <a:ahLst/>
            <a:cxnLst/>
            <a:rect l="l" t="t" r="r" b="b"/>
            <a:pathLst>
              <a:path w="866139">
                <a:moveTo>
                  <a:pt x="0" y="0"/>
                </a:moveTo>
                <a:lnTo>
                  <a:pt x="865799" y="0"/>
                </a:lnTo>
              </a:path>
            </a:pathLst>
          </a:custGeom>
          <a:ln w="38099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object 3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478297" y="0"/>
            <a:ext cx="589499" cy="5847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912" y="1392912"/>
            <a:ext cx="9082405" cy="3238500"/>
            <a:chOff x="60912" y="1392912"/>
            <a:chExt cx="9082405" cy="3238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12" y="1392912"/>
              <a:ext cx="9082275" cy="323827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89500" y="1502450"/>
              <a:ext cx="8825230" cy="2981325"/>
            </a:xfrm>
            <a:custGeom>
              <a:avLst/>
              <a:gdLst/>
              <a:ahLst/>
              <a:cxnLst/>
              <a:rect l="l" t="t" r="r" b="b"/>
              <a:pathLst>
                <a:path w="8825230" h="2981325">
                  <a:moveTo>
                    <a:pt x="8594988" y="2981099"/>
                  </a:moveTo>
                  <a:lnTo>
                    <a:pt x="230111" y="2981099"/>
                  </a:lnTo>
                  <a:lnTo>
                    <a:pt x="183735" y="2976424"/>
                  </a:lnTo>
                  <a:lnTo>
                    <a:pt x="140541" y="2963016"/>
                  </a:lnTo>
                  <a:lnTo>
                    <a:pt x="101453" y="2941800"/>
                  </a:lnTo>
                  <a:lnTo>
                    <a:pt x="67397" y="2913702"/>
                  </a:lnTo>
                  <a:lnTo>
                    <a:pt x="39299" y="2879646"/>
                  </a:lnTo>
                  <a:lnTo>
                    <a:pt x="18083" y="2840558"/>
                  </a:lnTo>
                  <a:lnTo>
                    <a:pt x="4675" y="2797364"/>
                  </a:lnTo>
                  <a:lnTo>
                    <a:pt x="0" y="2750988"/>
                  </a:lnTo>
                  <a:lnTo>
                    <a:pt x="0" y="230111"/>
                  </a:lnTo>
                  <a:lnTo>
                    <a:pt x="4675" y="183735"/>
                  </a:lnTo>
                  <a:lnTo>
                    <a:pt x="18083" y="140541"/>
                  </a:lnTo>
                  <a:lnTo>
                    <a:pt x="39299" y="101453"/>
                  </a:lnTo>
                  <a:lnTo>
                    <a:pt x="67397" y="67397"/>
                  </a:lnTo>
                  <a:lnTo>
                    <a:pt x="101453" y="39299"/>
                  </a:lnTo>
                  <a:lnTo>
                    <a:pt x="140541" y="18083"/>
                  </a:lnTo>
                  <a:lnTo>
                    <a:pt x="183735" y="4675"/>
                  </a:lnTo>
                  <a:lnTo>
                    <a:pt x="230111" y="0"/>
                  </a:lnTo>
                  <a:lnTo>
                    <a:pt x="8594988" y="0"/>
                  </a:lnTo>
                  <a:lnTo>
                    <a:pt x="8640090" y="4462"/>
                  </a:lnTo>
                  <a:lnTo>
                    <a:pt x="8683048" y="17516"/>
                  </a:lnTo>
                  <a:lnTo>
                    <a:pt x="8722654" y="38661"/>
                  </a:lnTo>
                  <a:lnTo>
                    <a:pt x="8757702" y="67397"/>
                  </a:lnTo>
                  <a:lnTo>
                    <a:pt x="8786438" y="102445"/>
                  </a:lnTo>
                  <a:lnTo>
                    <a:pt x="8807583" y="142051"/>
                  </a:lnTo>
                  <a:lnTo>
                    <a:pt x="8820637" y="185008"/>
                  </a:lnTo>
                  <a:lnTo>
                    <a:pt x="8825099" y="230111"/>
                  </a:lnTo>
                  <a:lnTo>
                    <a:pt x="8825099" y="2750988"/>
                  </a:lnTo>
                  <a:lnTo>
                    <a:pt x="8820424" y="2797364"/>
                  </a:lnTo>
                  <a:lnTo>
                    <a:pt x="8807016" y="2840558"/>
                  </a:lnTo>
                  <a:lnTo>
                    <a:pt x="8785800" y="2879646"/>
                  </a:lnTo>
                  <a:lnTo>
                    <a:pt x="8757701" y="2913702"/>
                  </a:lnTo>
                  <a:lnTo>
                    <a:pt x="8723646" y="2941800"/>
                  </a:lnTo>
                  <a:lnTo>
                    <a:pt x="8684558" y="2963016"/>
                  </a:lnTo>
                  <a:lnTo>
                    <a:pt x="8641364" y="2976424"/>
                  </a:lnTo>
                  <a:lnTo>
                    <a:pt x="8594988" y="2981099"/>
                  </a:lnTo>
                  <a:close/>
                </a:path>
              </a:pathLst>
            </a:custGeom>
            <a:solidFill>
              <a:srgbClr val="FC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07949" y="2245150"/>
              <a:ext cx="1021799" cy="10217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23431" y="3365825"/>
              <a:ext cx="1306437" cy="6928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2450" y="2247401"/>
              <a:ext cx="1021799" cy="101729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52675" y="127814"/>
            <a:ext cx="8780145" cy="3028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00" b="0" spc="15" dirty="0">
                <a:solidFill>
                  <a:srgbClr val="000000"/>
                </a:solidFill>
                <a:latin typeface="Lucida Sans Unicode"/>
                <a:cs typeface="Lucida Sans Unicode"/>
              </a:rPr>
              <a:t>Online</a:t>
            </a:r>
            <a:r>
              <a:rPr sz="1800" b="0" spc="-8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1800" b="0" spc="100" dirty="0">
                <a:solidFill>
                  <a:srgbClr val="000000"/>
                </a:solidFill>
                <a:latin typeface="Lucida Sans Unicode"/>
                <a:cs typeface="Lucida Sans Unicode"/>
              </a:rPr>
              <a:t>Payment</a:t>
            </a:r>
            <a:r>
              <a:rPr sz="1800" b="0" spc="-7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1800" b="0" spc="65" dirty="0">
                <a:solidFill>
                  <a:srgbClr val="000000"/>
                </a:solidFill>
                <a:latin typeface="Lucida Sans Unicode"/>
                <a:cs typeface="Lucida Sans Unicode"/>
              </a:rPr>
              <a:t>Customer</a:t>
            </a:r>
            <a:r>
              <a:rPr sz="1800" b="0" spc="-7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1800" b="0" spc="65" dirty="0">
                <a:solidFill>
                  <a:srgbClr val="000000"/>
                </a:solidFill>
                <a:latin typeface="Lucida Sans Unicode"/>
                <a:cs typeface="Lucida Sans Unicode"/>
              </a:rPr>
              <a:t>Journey:</a:t>
            </a:r>
            <a:r>
              <a:rPr sz="1800" b="0" spc="-7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1800" b="0" spc="50" dirty="0">
                <a:solidFill>
                  <a:srgbClr val="000000"/>
                </a:solidFill>
                <a:latin typeface="Lucida Sans Unicode"/>
                <a:cs typeface="Lucida Sans Unicode"/>
              </a:rPr>
              <a:t>Signals</a:t>
            </a:r>
            <a:r>
              <a:rPr sz="1800" b="0" spc="-7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1800" b="0" spc="85" dirty="0">
                <a:solidFill>
                  <a:srgbClr val="000000"/>
                </a:solidFill>
                <a:latin typeface="Lucida Sans Unicode"/>
                <a:cs typeface="Lucida Sans Unicode"/>
              </a:rPr>
              <a:t>captured</a:t>
            </a:r>
            <a:r>
              <a:rPr sz="1800" b="0" spc="-7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1800" b="0" spc="85" dirty="0">
                <a:solidFill>
                  <a:srgbClr val="000000"/>
                </a:solidFill>
                <a:latin typeface="Lucida Sans Unicode"/>
                <a:cs typeface="Lucida Sans Unicode"/>
              </a:rPr>
              <a:t>by</a:t>
            </a:r>
            <a:r>
              <a:rPr sz="1800" b="0" spc="-7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1800" b="0" spc="105" dirty="0">
                <a:solidFill>
                  <a:srgbClr val="000000"/>
                </a:solidFill>
                <a:latin typeface="Lucida Sans Unicode"/>
                <a:cs typeface="Lucida Sans Unicode"/>
              </a:rPr>
              <a:t>payment</a:t>
            </a:r>
            <a:r>
              <a:rPr sz="1800" b="0" spc="-7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1800" b="0" spc="110" dirty="0">
                <a:solidFill>
                  <a:srgbClr val="000000"/>
                </a:solidFill>
                <a:latin typeface="Lucida Sans Unicode"/>
                <a:cs typeface="Lucida Sans Unicode"/>
              </a:rPr>
              <a:t>gateways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9773" y="3348611"/>
            <a:ext cx="7435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65" dirty="0">
                <a:latin typeface="Arial"/>
                <a:cs typeface="Arial"/>
              </a:rPr>
              <a:t>Customer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31185" y="3348611"/>
            <a:ext cx="13589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80" dirty="0">
                <a:solidFill>
                  <a:srgbClr val="016BF9"/>
                </a:solidFill>
                <a:latin typeface="Arial"/>
                <a:cs typeface="Arial"/>
              </a:rPr>
              <a:t>Payment</a:t>
            </a:r>
            <a:r>
              <a:rPr sz="1100" b="1" spc="-75" dirty="0">
                <a:solidFill>
                  <a:srgbClr val="016BF9"/>
                </a:solidFill>
                <a:latin typeface="Arial"/>
                <a:cs typeface="Arial"/>
              </a:rPr>
              <a:t> </a:t>
            </a:r>
            <a:r>
              <a:rPr sz="1100" b="1" spc="80" dirty="0">
                <a:solidFill>
                  <a:srgbClr val="016BF9"/>
                </a:solidFill>
                <a:latin typeface="Arial"/>
                <a:cs typeface="Arial"/>
              </a:rPr>
              <a:t>Gateway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54776" y="4007411"/>
            <a:ext cx="8921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Lucida Sans Unicode"/>
                <a:cs typeface="Lucida Sans Unicode"/>
              </a:rPr>
              <a:t>Issuing</a:t>
            </a:r>
            <a:r>
              <a:rPr sz="1100" spc="-55" dirty="0">
                <a:latin typeface="Lucida Sans Unicode"/>
                <a:cs typeface="Lucida Sans Unicode"/>
              </a:rPr>
              <a:t> </a:t>
            </a:r>
            <a:r>
              <a:rPr sz="1100" spc="30" dirty="0">
                <a:latin typeface="Lucida Sans Unicode"/>
                <a:cs typeface="Lucida Sans Unicode"/>
              </a:rPr>
              <a:t>Bank</a:t>
            </a:r>
            <a:endParaRPr sz="1100">
              <a:latin typeface="Lucida Sans Unicode"/>
              <a:cs typeface="Lucida Sans Unicode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819824" y="1962199"/>
            <a:ext cx="5125085" cy="182245"/>
            <a:chOff x="1819824" y="1962199"/>
            <a:chExt cx="5125085" cy="18224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19824" y="1962199"/>
              <a:ext cx="1772099" cy="18209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72624" y="1962199"/>
              <a:ext cx="1772099" cy="182099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2046650" y="1705462"/>
            <a:ext cx="135953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5" dirty="0">
                <a:latin typeface="Arial"/>
                <a:cs typeface="Arial"/>
              </a:rPr>
              <a:t>Checkout</a:t>
            </a:r>
            <a:r>
              <a:rPr sz="1100" b="1" spc="-75" dirty="0">
                <a:latin typeface="Arial"/>
                <a:cs typeface="Arial"/>
              </a:rPr>
              <a:t> </a:t>
            </a:r>
            <a:r>
              <a:rPr sz="1100" b="1" spc="60" dirty="0">
                <a:latin typeface="Arial"/>
                <a:cs typeface="Arial"/>
              </a:rPr>
              <a:t>Initiated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14653" y="1614512"/>
            <a:ext cx="160528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5925" marR="5080" indent="-403860">
              <a:lnSpc>
                <a:spcPct val="100000"/>
              </a:lnSpc>
              <a:spcBef>
                <a:spcPts val="100"/>
              </a:spcBef>
            </a:pPr>
            <a:r>
              <a:rPr sz="1100" spc="55" dirty="0">
                <a:latin typeface="Lucida Sans Unicode"/>
                <a:cs typeface="Lucida Sans Unicode"/>
              </a:rPr>
              <a:t>Payment</a:t>
            </a:r>
            <a:r>
              <a:rPr sz="1100" spc="-80" dirty="0">
                <a:latin typeface="Lucida Sans Unicode"/>
                <a:cs typeface="Lucida Sans Unicode"/>
              </a:rPr>
              <a:t> </a:t>
            </a:r>
            <a:r>
              <a:rPr sz="1100" spc="20" dirty="0">
                <a:latin typeface="Lucida Sans Unicode"/>
                <a:cs typeface="Lucida Sans Unicode"/>
              </a:rPr>
              <a:t>details</a:t>
            </a:r>
            <a:r>
              <a:rPr sz="1100" spc="-75" dirty="0">
                <a:latin typeface="Lucida Sans Unicode"/>
                <a:cs typeface="Lucida Sans Unicode"/>
              </a:rPr>
              <a:t> </a:t>
            </a:r>
            <a:r>
              <a:rPr sz="1100" spc="20" dirty="0">
                <a:latin typeface="Lucida Sans Unicode"/>
                <a:cs typeface="Lucida Sans Unicode"/>
              </a:rPr>
              <a:t>under </a:t>
            </a:r>
            <a:r>
              <a:rPr sz="1100" spc="-330" dirty="0">
                <a:latin typeface="Lucida Sans Unicode"/>
                <a:cs typeface="Lucida Sans Unicode"/>
              </a:rPr>
              <a:t> </a:t>
            </a:r>
            <a:r>
              <a:rPr sz="1100" spc="25" dirty="0">
                <a:latin typeface="Lucida Sans Unicode"/>
                <a:cs typeface="Lucida Sans Unicode"/>
              </a:rPr>
              <a:t>processing</a:t>
            </a:r>
            <a:endParaRPr sz="1100">
              <a:latin typeface="Lucida Sans Unicode"/>
              <a:cs typeface="Lucida Sans Unicode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539625" y="1859109"/>
            <a:ext cx="2906395" cy="1948814"/>
            <a:chOff x="5539625" y="1859109"/>
            <a:chExt cx="2906395" cy="1948814"/>
          </a:xfrm>
        </p:grpSpPr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39625" y="3625312"/>
              <a:ext cx="1772099" cy="18209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36112" y="1859109"/>
              <a:ext cx="809287" cy="809287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5772141" y="3858362"/>
            <a:ext cx="15316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 marR="5080" indent="-137795">
              <a:lnSpc>
                <a:spcPct val="100000"/>
              </a:lnSpc>
              <a:spcBef>
                <a:spcPts val="100"/>
              </a:spcBef>
            </a:pPr>
            <a:r>
              <a:rPr sz="1100" spc="5" dirty="0">
                <a:latin typeface="Lucida Sans Unicode"/>
                <a:cs typeface="Lucida Sans Unicode"/>
              </a:rPr>
              <a:t>Details</a:t>
            </a:r>
            <a:r>
              <a:rPr sz="1100" spc="-55" dirty="0">
                <a:latin typeface="Lucida Sans Unicode"/>
                <a:cs typeface="Lucida Sans Unicode"/>
              </a:rPr>
              <a:t> </a:t>
            </a:r>
            <a:r>
              <a:rPr sz="1100" spc="40" dirty="0">
                <a:latin typeface="Lucida Sans Unicode"/>
                <a:cs typeface="Lucida Sans Unicode"/>
              </a:rPr>
              <a:t>authenticated  </a:t>
            </a:r>
            <a:r>
              <a:rPr sz="1100" spc="10" dirty="0">
                <a:latin typeface="Lucida Sans Unicode"/>
                <a:cs typeface="Lucida Sans Unicode"/>
              </a:rPr>
              <a:t>Funds</a:t>
            </a:r>
            <a:r>
              <a:rPr sz="1100" spc="-70" dirty="0">
                <a:latin typeface="Lucida Sans Unicode"/>
                <a:cs typeface="Lucida Sans Unicode"/>
              </a:rPr>
              <a:t> </a:t>
            </a:r>
            <a:r>
              <a:rPr sz="1100" spc="15" dirty="0">
                <a:latin typeface="Lucida Sans Unicode"/>
                <a:cs typeface="Lucida Sans Unicode"/>
              </a:rPr>
              <a:t>transferred</a:t>
            </a:r>
            <a:endParaRPr sz="11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320796" y="3858362"/>
            <a:ext cx="8953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0"/>
              </a:spcBef>
            </a:pPr>
            <a:r>
              <a:rPr sz="1100" b="1" spc="50" dirty="0">
                <a:solidFill>
                  <a:srgbClr val="37761C"/>
                </a:solidFill>
                <a:latin typeface="Arial"/>
                <a:cs typeface="Arial"/>
              </a:rPr>
              <a:t>Transaction  </a:t>
            </a:r>
            <a:r>
              <a:rPr sz="1100" b="1" spc="35" dirty="0">
                <a:solidFill>
                  <a:srgbClr val="37761C"/>
                </a:solidFill>
                <a:latin typeface="Arial"/>
                <a:cs typeface="Arial"/>
              </a:rPr>
              <a:t>successful</a:t>
            </a:r>
            <a:endParaRPr sz="11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581859" y="2653362"/>
            <a:ext cx="6134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" dirty="0">
                <a:latin typeface="Lucida Sans Unicode"/>
                <a:cs typeface="Lucida Sans Unicode"/>
              </a:rPr>
              <a:t>Acquirer</a:t>
            </a:r>
            <a:endParaRPr sz="1100">
              <a:latin typeface="Lucida Sans Unicode"/>
              <a:cs typeface="Lucida Sans Unicode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391675" y="2941424"/>
            <a:ext cx="6588125" cy="2001520"/>
            <a:chOff x="1391675" y="2941424"/>
            <a:chExt cx="6588125" cy="2001520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797299" y="2941424"/>
              <a:ext cx="182099" cy="293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82024" y="3625312"/>
              <a:ext cx="1772099" cy="18209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1675" y="4483625"/>
              <a:ext cx="428125" cy="42812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87725" y="4514812"/>
              <a:ext cx="428125" cy="428125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68125" y="890350"/>
            <a:ext cx="428125" cy="428125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1869275" y="1019654"/>
            <a:ext cx="22326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80" dirty="0">
                <a:solidFill>
                  <a:srgbClr val="BE9000"/>
                </a:solidFill>
                <a:latin typeface="Arial"/>
                <a:cs typeface="Arial"/>
              </a:rPr>
              <a:t>Merchant</a:t>
            </a:r>
            <a:r>
              <a:rPr sz="1200" b="1" spc="-80" dirty="0">
                <a:solidFill>
                  <a:srgbClr val="BE9000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BE9000"/>
                </a:solidFill>
                <a:latin typeface="Arial"/>
                <a:cs typeface="Arial"/>
              </a:rPr>
              <a:t>(Spend</a:t>
            </a:r>
            <a:r>
              <a:rPr sz="1200" b="1" spc="-80" dirty="0">
                <a:solidFill>
                  <a:srgbClr val="BE9000"/>
                </a:solidFill>
                <a:latin typeface="Arial"/>
                <a:cs typeface="Arial"/>
              </a:rPr>
              <a:t> </a:t>
            </a:r>
            <a:r>
              <a:rPr sz="1200" b="1" spc="85" dirty="0">
                <a:solidFill>
                  <a:srgbClr val="BE9000"/>
                </a:solidFill>
                <a:latin typeface="Arial"/>
                <a:cs typeface="Arial"/>
              </a:rPr>
              <a:t>Category)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787725" y="890350"/>
            <a:ext cx="428125" cy="428125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6288875" y="1019654"/>
            <a:ext cx="14414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60" dirty="0">
                <a:solidFill>
                  <a:srgbClr val="BE9000"/>
                </a:solidFill>
                <a:latin typeface="Arial"/>
                <a:cs typeface="Arial"/>
              </a:rPr>
              <a:t>Transaction</a:t>
            </a:r>
            <a:r>
              <a:rPr sz="1200" b="1" spc="-80" dirty="0">
                <a:solidFill>
                  <a:srgbClr val="BE9000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BE9000"/>
                </a:solidFill>
                <a:latin typeface="Arial"/>
                <a:cs typeface="Arial"/>
              </a:rPr>
              <a:t>Mode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892824" y="4612929"/>
            <a:ext cx="30581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0" dirty="0">
                <a:solidFill>
                  <a:srgbClr val="BE9000"/>
                </a:solidFill>
                <a:latin typeface="Arial"/>
                <a:cs typeface="Arial"/>
              </a:rPr>
              <a:t>Affluence</a:t>
            </a:r>
            <a:r>
              <a:rPr sz="1200" b="1" spc="-85" dirty="0">
                <a:solidFill>
                  <a:srgbClr val="BE9000"/>
                </a:solidFill>
                <a:latin typeface="Arial"/>
                <a:cs typeface="Arial"/>
              </a:rPr>
              <a:t> </a:t>
            </a:r>
            <a:r>
              <a:rPr sz="1200" b="1" spc="90" dirty="0">
                <a:solidFill>
                  <a:srgbClr val="BE9000"/>
                </a:solidFill>
                <a:latin typeface="Arial"/>
                <a:cs typeface="Arial"/>
              </a:rPr>
              <a:t>&amp;</a:t>
            </a:r>
            <a:r>
              <a:rPr sz="1200" b="1" spc="-80" dirty="0">
                <a:solidFill>
                  <a:srgbClr val="BE9000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BE9000"/>
                </a:solidFill>
                <a:latin typeface="Arial"/>
                <a:cs typeface="Arial"/>
              </a:rPr>
              <a:t>Digital</a:t>
            </a:r>
            <a:r>
              <a:rPr sz="1200" b="1" spc="-80" dirty="0">
                <a:solidFill>
                  <a:srgbClr val="BE9000"/>
                </a:solidFill>
                <a:latin typeface="Arial"/>
                <a:cs typeface="Arial"/>
              </a:rPr>
              <a:t> </a:t>
            </a:r>
            <a:r>
              <a:rPr sz="1200" b="1" spc="85" dirty="0">
                <a:solidFill>
                  <a:srgbClr val="BE9000"/>
                </a:solidFill>
                <a:latin typeface="Arial"/>
                <a:cs typeface="Arial"/>
              </a:rPr>
              <a:t>Payment</a:t>
            </a:r>
            <a:r>
              <a:rPr sz="1200" b="1" spc="-85" dirty="0">
                <a:solidFill>
                  <a:srgbClr val="BE9000"/>
                </a:solidFill>
                <a:latin typeface="Arial"/>
                <a:cs typeface="Arial"/>
              </a:rPr>
              <a:t> </a:t>
            </a:r>
            <a:r>
              <a:rPr sz="1200" b="1" spc="45" dirty="0">
                <a:solidFill>
                  <a:srgbClr val="BE9000"/>
                </a:solidFill>
                <a:latin typeface="Arial"/>
                <a:cs typeface="Arial"/>
              </a:rPr>
              <a:t>Savviness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288875" y="4644116"/>
            <a:ext cx="84264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5" dirty="0">
                <a:solidFill>
                  <a:srgbClr val="BE9000"/>
                </a:solidFill>
                <a:latin typeface="Arial"/>
                <a:cs typeface="Arial"/>
              </a:rPr>
              <a:t>Bank</a:t>
            </a:r>
            <a:r>
              <a:rPr sz="1200" b="1" spc="-80" dirty="0">
                <a:solidFill>
                  <a:srgbClr val="BE9000"/>
                </a:solidFill>
                <a:latin typeface="Arial"/>
                <a:cs typeface="Arial"/>
              </a:rPr>
              <a:t> </a:t>
            </a:r>
            <a:r>
              <a:rPr sz="1200" b="1" spc="55" dirty="0">
                <a:solidFill>
                  <a:srgbClr val="BE9000"/>
                </a:solidFill>
                <a:latin typeface="Arial"/>
                <a:cs typeface="Arial"/>
              </a:rPr>
              <a:t>Type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375" y="229742"/>
            <a:ext cx="7472680" cy="6718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5"/>
              </a:spcBef>
            </a:pPr>
            <a:r>
              <a:rPr sz="2100" spc="110" dirty="0">
                <a:solidFill>
                  <a:srgbClr val="000000"/>
                </a:solidFill>
              </a:rPr>
              <a:t>Deterministic</a:t>
            </a:r>
            <a:r>
              <a:rPr sz="2100" spc="-130" dirty="0">
                <a:solidFill>
                  <a:srgbClr val="000000"/>
                </a:solidFill>
              </a:rPr>
              <a:t> </a:t>
            </a:r>
            <a:r>
              <a:rPr sz="2100" spc="180" dirty="0">
                <a:solidFill>
                  <a:srgbClr val="000000"/>
                </a:solidFill>
              </a:rPr>
              <a:t>Data</a:t>
            </a:r>
            <a:r>
              <a:rPr sz="2100" spc="-10" dirty="0">
                <a:solidFill>
                  <a:srgbClr val="000000"/>
                </a:solidFill>
              </a:rPr>
              <a:t> </a:t>
            </a:r>
            <a:r>
              <a:rPr sz="2100" b="0" spc="100" dirty="0">
                <a:solidFill>
                  <a:srgbClr val="000000"/>
                </a:solidFill>
                <a:latin typeface="Lucida Sans Unicode"/>
                <a:cs typeface="Lucida Sans Unicode"/>
              </a:rPr>
              <a:t>captured</a:t>
            </a:r>
            <a:r>
              <a:rPr sz="2100" b="0" spc="-9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100" b="0" spc="95" dirty="0">
                <a:solidFill>
                  <a:srgbClr val="000000"/>
                </a:solidFill>
                <a:latin typeface="Lucida Sans Unicode"/>
                <a:cs typeface="Lucida Sans Unicode"/>
              </a:rPr>
              <a:t>via</a:t>
            </a:r>
            <a:r>
              <a:rPr sz="2100" b="0" spc="-9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100" b="0" spc="-70" dirty="0">
                <a:solidFill>
                  <a:srgbClr val="000000"/>
                </a:solidFill>
                <a:latin typeface="Lucida Sans Unicode"/>
                <a:cs typeface="Lucida Sans Unicode"/>
              </a:rPr>
              <a:t>3B+</a:t>
            </a:r>
            <a:r>
              <a:rPr sz="2100" b="0" spc="-9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100" b="0" spc="65" dirty="0">
                <a:solidFill>
                  <a:srgbClr val="000000"/>
                </a:solidFill>
                <a:latin typeface="Lucida Sans Unicode"/>
                <a:cs typeface="Lucida Sans Unicode"/>
              </a:rPr>
              <a:t>transactions</a:t>
            </a:r>
            <a:r>
              <a:rPr sz="2100" b="0" spc="-9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100" b="0" spc="35" dirty="0">
                <a:solidFill>
                  <a:srgbClr val="000000"/>
                </a:solidFill>
                <a:latin typeface="Lucida Sans Unicode"/>
                <a:cs typeface="Lucida Sans Unicode"/>
              </a:rPr>
              <a:t>from </a:t>
            </a:r>
            <a:r>
              <a:rPr sz="2100" b="0" spc="-65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100" b="0" spc="-55" dirty="0">
                <a:solidFill>
                  <a:srgbClr val="000000"/>
                </a:solidFill>
                <a:latin typeface="Lucida Sans Unicode"/>
                <a:cs typeface="Lucida Sans Unicode"/>
              </a:rPr>
              <a:t>360M+</a:t>
            </a:r>
            <a:r>
              <a:rPr sz="2100" b="0" spc="-10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100" b="0" spc="40" dirty="0">
                <a:solidFill>
                  <a:srgbClr val="000000"/>
                </a:solidFill>
                <a:latin typeface="Lucida Sans Unicode"/>
                <a:cs typeface="Lucida Sans Unicode"/>
              </a:rPr>
              <a:t>users</a:t>
            </a:r>
            <a:r>
              <a:rPr sz="21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100" b="0" spc="90" dirty="0">
                <a:solidFill>
                  <a:srgbClr val="000000"/>
                </a:solidFill>
                <a:latin typeface="Lucida Sans Unicode"/>
                <a:cs typeface="Lucida Sans Unicode"/>
              </a:rPr>
              <a:t>across</a:t>
            </a:r>
            <a:r>
              <a:rPr sz="21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100" b="0" spc="-60" dirty="0">
                <a:solidFill>
                  <a:srgbClr val="000000"/>
                </a:solidFill>
                <a:latin typeface="Lucida Sans Unicode"/>
                <a:cs typeface="Lucida Sans Unicode"/>
              </a:rPr>
              <a:t>600K+</a:t>
            </a:r>
            <a:r>
              <a:rPr sz="2100" b="0" spc="-10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100" b="0" spc="100" dirty="0">
                <a:solidFill>
                  <a:srgbClr val="000000"/>
                </a:solidFill>
                <a:latin typeface="Lucida Sans Unicode"/>
                <a:cs typeface="Lucida Sans Unicode"/>
              </a:rPr>
              <a:t>merchants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400" y="1185074"/>
            <a:ext cx="2138680" cy="281305"/>
          </a:xfrm>
          <a:custGeom>
            <a:avLst/>
            <a:gdLst/>
            <a:ahLst/>
            <a:cxnLst/>
            <a:rect l="l" t="t" r="r" b="b"/>
            <a:pathLst>
              <a:path w="2138680" h="281305">
                <a:moveTo>
                  <a:pt x="2091248" y="281099"/>
                </a:moveTo>
                <a:lnTo>
                  <a:pt x="46850" y="281099"/>
                </a:lnTo>
                <a:lnTo>
                  <a:pt x="28614" y="277418"/>
                </a:lnTo>
                <a:lnTo>
                  <a:pt x="13722" y="267377"/>
                </a:lnTo>
                <a:lnTo>
                  <a:pt x="3681" y="252485"/>
                </a:lnTo>
                <a:lnTo>
                  <a:pt x="0" y="234248"/>
                </a:lnTo>
                <a:lnTo>
                  <a:pt x="0" y="46850"/>
                </a:lnTo>
                <a:lnTo>
                  <a:pt x="3681" y="28614"/>
                </a:lnTo>
                <a:lnTo>
                  <a:pt x="13722" y="13722"/>
                </a:lnTo>
                <a:lnTo>
                  <a:pt x="28614" y="3681"/>
                </a:lnTo>
                <a:lnTo>
                  <a:pt x="46850" y="0"/>
                </a:lnTo>
                <a:lnTo>
                  <a:pt x="2091248" y="0"/>
                </a:lnTo>
                <a:lnTo>
                  <a:pt x="2130228" y="20858"/>
                </a:lnTo>
                <a:lnTo>
                  <a:pt x="2138099" y="46850"/>
                </a:lnTo>
                <a:lnTo>
                  <a:pt x="2138099" y="234248"/>
                </a:lnTo>
                <a:lnTo>
                  <a:pt x="2134418" y="252485"/>
                </a:lnTo>
                <a:lnTo>
                  <a:pt x="2124377" y="267377"/>
                </a:lnTo>
                <a:lnTo>
                  <a:pt x="2109485" y="277418"/>
                </a:lnTo>
                <a:lnTo>
                  <a:pt x="2091248" y="281099"/>
                </a:lnTo>
                <a:close/>
              </a:path>
            </a:pathLst>
          </a:custGeom>
          <a:solidFill>
            <a:srgbClr val="016B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2400" y="1609150"/>
            <a:ext cx="2138680" cy="281305"/>
          </a:xfrm>
          <a:custGeom>
            <a:avLst/>
            <a:gdLst/>
            <a:ahLst/>
            <a:cxnLst/>
            <a:rect l="l" t="t" r="r" b="b"/>
            <a:pathLst>
              <a:path w="2138680" h="281305">
                <a:moveTo>
                  <a:pt x="2091248" y="281099"/>
                </a:moveTo>
                <a:lnTo>
                  <a:pt x="46850" y="281099"/>
                </a:lnTo>
                <a:lnTo>
                  <a:pt x="28614" y="277418"/>
                </a:lnTo>
                <a:lnTo>
                  <a:pt x="13722" y="267377"/>
                </a:lnTo>
                <a:lnTo>
                  <a:pt x="3681" y="252485"/>
                </a:lnTo>
                <a:lnTo>
                  <a:pt x="0" y="234248"/>
                </a:lnTo>
                <a:lnTo>
                  <a:pt x="0" y="46850"/>
                </a:lnTo>
                <a:lnTo>
                  <a:pt x="3681" y="28614"/>
                </a:lnTo>
                <a:lnTo>
                  <a:pt x="13722" y="13722"/>
                </a:lnTo>
                <a:lnTo>
                  <a:pt x="28614" y="3681"/>
                </a:lnTo>
                <a:lnTo>
                  <a:pt x="46850" y="0"/>
                </a:lnTo>
                <a:lnTo>
                  <a:pt x="2091248" y="0"/>
                </a:lnTo>
                <a:lnTo>
                  <a:pt x="2130228" y="20858"/>
                </a:lnTo>
                <a:lnTo>
                  <a:pt x="2138099" y="46850"/>
                </a:lnTo>
                <a:lnTo>
                  <a:pt x="2138099" y="234248"/>
                </a:lnTo>
                <a:lnTo>
                  <a:pt x="2134418" y="252485"/>
                </a:lnTo>
                <a:lnTo>
                  <a:pt x="2124377" y="267377"/>
                </a:lnTo>
                <a:lnTo>
                  <a:pt x="2109485" y="277418"/>
                </a:lnTo>
                <a:lnTo>
                  <a:pt x="2091248" y="281099"/>
                </a:lnTo>
                <a:close/>
              </a:path>
            </a:pathLst>
          </a:custGeom>
          <a:solidFill>
            <a:srgbClr val="9FC5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2400" y="2055464"/>
            <a:ext cx="2138680" cy="281305"/>
          </a:xfrm>
          <a:custGeom>
            <a:avLst/>
            <a:gdLst/>
            <a:ahLst/>
            <a:cxnLst/>
            <a:rect l="l" t="t" r="r" b="b"/>
            <a:pathLst>
              <a:path w="2138680" h="281305">
                <a:moveTo>
                  <a:pt x="2091248" y="281099"/>
                </a:moveTo>
                <a:lnTo>
                  <a:pt x="46850" y="281099"/>
                </a:lnTo>
                <a:lnTo>
                  <a:pt x="28614" y="277418"/>
                </a:lnTo>
                <a:lnTo>
                  <a:pt x="13722" y="267377"/>
                </a:lnTo>
                <a:lnTo>
                  <a:pt x="3681" y="252485"/>
                </a:lnTo>
                <a:lnTo>
                  <a:pt x="0" y="234248"/>
                </a:lnTo>
                <a:lnTo>
                  <a:pt x="0" y="46850"/>
                </a:lnTo>
                <a:lnTo>
                  <a:pt x="3681" y="28614"/>
                </a:lnTo>
                <a:lnTo>
                  <a:pt x="13722" y="13722"/>
                </a:lnTo>
                <a:lnTo>
                  <a:pt x="28614" y="3681"/>
                </a:lnTo>
                <a:lnTo>
                  <a:pt x="46850" y="0"/>
                </a:lnTo>
                <a:lnTo>
                  <a:pt x="2091248" y="0"/>
                </a:lnTo>
                <a:lnTo>
                  <a:pt x="2130228" y="20858"/>
                </a:lnTo>
                <a:lnTo>
                  <a:pt x="2138099" y="46850"/>
                </a:lnTo>
                <a:lnTo>
                  <a:pt x="2138099" y="234248"/>
                </a:lnTo>
                <a:lnTo>
                  <a:pt x="2134418" y="252485"/>
                </a:lnTo>
                <a:lnTo>
                  <a:pt x="2124377" y="267377"/>
                </a:lnTo>
                <a:lnTo>
                  <a:pt x="2109485" y="277418"/>
                </a:lnTo>
                <a:lnTo>
                  <a:pt x="2091248" y="281099"/>
                </a:lnTo>
                <a:close/>
              </a:path>
            </a:pathLst>
          </a:custGeom>
          <a:solidFill>
            <a:srgbClr val="9FC5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2400" y="2501778"/>
            <a:ext cx="2138680" cy="281305"/>
          </a:xfrm>
          <a:custGeom>
            <a:avLst/>
            <a:gdLst/>
            <a:ahLst/>
            <a:cxnLst/>
            <a:rect l="l" t="t" r="r" b="b"/>
            <a:pathLst>
              <a:path w="2138680" h="281305">
                <a:moveTo>
                  <a:pt x="2091248" y="281099"/>
                </a:moveTo>
                <a:lnTo>
                  <a:pt x="46850" y="281099"/>
                </a:lnTo>
                <a:lnTo>
                  <a:pt x="28614" y="277418"/>
                </a:lnTo>
                <a:lnTo>
                  <a:pt x="13722" y="267377"/>
                </a:lnTo>
                <a:lnTo>
                  <a:pt x="3681" y="252485"/>
                </a:lnTo>
                <a:lnTo>
                  <a:pt x="0" y="234248"/>
                </a:lnTo>
                <a:lnTo>
                  <a:pt x="0" y="46850"/>
                </a:lnTo>
                <a:lnTo>
                  <a:pt x="3681" y="28614"/>
                </a:lnTo>
                <a:lnTo>
                  <a:pt x="13722" y="13722"/>
                </a:lnTo>
                <a:lnTo>
                  <a:pt x="28614" y="3681"/>
                </a:lnTo>
                <a:lnTo>
                  <a:pt x="46850" y="0"/>
                </a:lnTo>
                <a:lnTo>
                  <a:pt x="2091248" y="0"/>
                </a:lnTo>
                <a:lnTo>
                  <a:pt x="2130228" y="20858"/>
                </a:lnTo>
                <a:lnTo>
                  <a:pt x="2138099" y="46850"/>
                </a:lnTo>
                <a:lnTo>
                  <a:pt x="2138099" y="234248"/>
                </a:lnTo>
                <a:lnTo>
                  <a:pt x="2134418" y="252485"/>
                </a:lnTo>
                <a:lnTo>
                  <a:pt x="2124377" y="267377"/>
                </a:lnTo>
                <a:lnTo>
                  <a:pt x="2109485" y="277418"/>
                </a:lnTo>
                <a:lnTo>
                  <a:pt x="2091248" y="281099"/>
                </a:lnTo>
                <a:close/>
              </a:path>
            </a:pathLst>
          </a:custGeom>
          <a:solidFill>
            <a:srgbClr val="9FC5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2400" y="2948092"/>
            <a:ext cx="2138680" cy="281305"/>
          </a:xfrm>
          <a:custGeom>
            <a:avLst/>
            <a:gdLst/>
            <a:ahLst/>
            <a:cxnLst/>
            <a:rect l="l" t="t" r="r" b="b"/>
            <a:pathLst>
              <a:path w="2138680" h="281305">
                <a:moveTo>
                  <a:pt x="2091248" y="281099"/>
                </a:moveTo>
                <a:lnTo>
                  <a:pt x="46850" y="281099"/>
                </a:lnTo>
                <a:lnTo>
                  <a:pt x="28614" y="277418"/>
                </a:lnTo>
                <a:lnTo>
                  <a:pt x="13722" y="267377"/>
                </a:lnTo>
                <a:lnTo>
                  <a:pt x="3681" y="252485"/>
                </a:lnTo>
                <a:lnTo>
                  <a:pt x="0" y="234249"/>
                </a:lnTo>
                <a:lnTo>
                  <a:pt x="0" y="46850"/>
                </a:lnTo>
                <a:lnTo>
                  <a:pt x="3681" y="28614"/>
                </a:lnTo>
                <a:lnTo>
                  <a:pt x="13722" y="13722"/>
                </a:lnTo>
                <a:lnTo>
                  <a:pt x="28614" y="3681"/>
                </a:lnTo>
                <a:lnTo>
                  <a:pt x="46850" y="0"/>
                </a:lnTo>
                <a:lnTo>
                  <a:pt x="2091248" y="0"/>
                </a:lnTo>
                <a:lnTo>
                  <a:pt x="2130228" y="20858"/>
                </a:lnTo>
                <a:lnTo>
                  <a:pt x="2138099" y="46850"/>
                </a:lnTo>
                <a:lnTo>
                  <a:pt x="2138099" y="234249"/>
                </a:lnTo>
                <a:lnTo>
                  <a:pt x="2134418" y="252485"/>
                </a:lnTo>
                <a:lnTo>
                  <a:pt x="2124377" y="267377"/>
                </a:lnTo>
                <a:lnTo>
                  <a:pt x="2109485" y="277418"/>
                </a:lnTo>
                <a:lnTo>
                  <a:pt x="2091248" y="281099"/>
                </a:lnTo>
                <a:close/>
              </a:path>
            </a:pathLst>
          </a:custGeom>
          <a:solidFill>
            <a:srgbClr val="9FC5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2400" y="3394407"/>
            <a:ext cx="2138680" cy="281305"/>
          </a:xfrm>
          <a:custGeom>
            <a:avLst/>
            <a:gdLst/>
            <a:ahLst/>
            <a:cxnLst/>
            <a:rect l="l" t="t" r="r" b="b"/>
            <a:pathLst>
              <a:path w="2138680" h="281304">
                <a:moveTo>
                  <a:pt x="2091248" y="281099"/>
                </a:moveTo>
                <a:lnTo>
                  <a:pt x="46850" y="281099"/>
                </a:lnTo>
                <a:lnTo>
                  <a:pt x="28614" y="277418"/>
                </a:lnTo>
                <a:lnTo>
                  <a:pt x="13722" y="267377"/>
                </a:lnTo>
                <a:lnTo>
                  <a:pt x="3681" y="252485"/>
                </a:lnTo>
                <a:lnTo>
                  <a:pt x="0" y="234249"/>
                </a:lnTo>
                <a:lnTo>
                  <a:pt x="0" y="46851"/>
                </a:lnTo>
                <a:lnTo>
                  <a:pt x="3681" y="28614"/>
                </a:lnTo>
                <a:lnTo>
                  <a:pt x="13722" y="13722"/>
                </a:lnTo>
                <a:lnTo>
                  <a:pt x="28614" y="3681"/>
                </a:lnTo>
                <a:lnTo>
                  <a:pt x="46850" y="0"/>
                </a:lnTo>
                <a:lnTo>
                  <a:pt x="2091248" y="0"/>
                </a:lnTo>
                <a:lnTo>
                  <a:pt x="2130228" y="20857"/>
                </a:lnTo>
                <a:lnTo>
                  <a:pt x="2138099" y="46851"/>
                </a:lnTo>
                <a:lnTo>
                  <a:pt x="2138099" y="234249"/>
                </a:lnTo>
                <a:lnTo>
                  <a:pt x="2134418" y="252485"/>
                </a:lnTo>
                <a:lnTo>
                  <a:pt x="2124377" y="267377"/>
                </a:lnTo>
                <a:lnTo>
                  <a:pt x="2109485" y="277418"/>
                </a:lnTo>
                <a:lnTo>
                  <a:pt x="2091248" y="281099"/>
                </a:lnTo>
                <a:close/>
              </a:path>
            </a:pathLst>
          </a:custGeom>
          <a:solidFill>
            <a:srgbClr val="9FC5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2400" y="3840721"/>
            <a:ext cx="2138680" cy="281305"/>
          </a:xfrm>
          <a:custGeom>
            <a:avLst/>
            <a:gdLst/>
            <a:ahLst/>
            <a:cxnLst/>
            <a:rect l="l" t="t" r="r" b="b"/>
            <a:pathLst>
              <a:path w="2138680" h="281304">
                <a:moveTo>
                  <a:pt x="2091248" y="281099"/>
                </a:moveTo>
                <a:lnTo>
                  <a:pt x="46850" y="281099"/>
                </a:lnTo>
                <a:lnTo>
                  <a:pt x="28614" y="277418"/>
                </a:lnTo>
                <a:lnTo>
                  <a:pt x="13722" y="267377"/>
                </a:lnTo>
                <a:lnTo>
                  <a:pt x="3681" y="252485"/>
                </a:lnTo>
                <a:lnTo>
                  <a:pt x="0" y="234248"/>
                </a:lnTo>
                <a:lnTo>
                  <a:pt x="0" y="46850"/>
                </a:lnTo>
                <a:lnTo>
                  <a:pt x="3681" y="28614"/>
                </a:lnTo>
                <a:lnTo>
                  <a:pt x="13722" y="13722"/>
                </a:lnTo>
                <a:lnTo>
                  <a:pt x="28614" y="3681"/>
                </a:lnTo>
                <a:lnTo>
                  <a:pt x="46850" y="0"/>
                </a:lnTo>
                <a:lnTo>
                  <a:pt x="2091248" y="0"/>
                </a:lnTo>
                <a:lnTo>
                  <a:pt x="2130228" y="20857"/>
                </a:lnTo>
                <a:lnTo>
                  <a:pt x="2138099" y="46850"/>
                </a:lnTo>
                <a:lnTo>
                  <a:pt x="2138099" y="234248"/>
                </a:lnTo>
                <a:lnTo>
                  <a:pt x="2134418" y="252485"/>
                </a:lnTo>
                <a:lnTo>
                  <a:pt x="2124377" y="267377"/>
                </a:lnTo>
                <a:lnTo>
                  <a:pt x="2109485" y="277418"/>
                </a:lnTo>
                <a:lnTo>
                  <a:pt x="2091248" y="281099"/>
                </a:lnTo>
                <a:close/>
              </a:path>
            </a:pathLst>
          </a:custGeom>
          <a:solidFill>
            <a:srgbClr val="9FC5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400" y="4287035"/>
            <a:ext cx="2138680" cy="281305"/>
          </a:xfrm>
          <a:custGeom>
            <a:avLst/>
            <a:gdLst/>
            <a:ahLst/>
            <a:cxnLst/>
            <a:rect l="l" t="t" r="r" b="b"/>
            <a:pathLst>
              <a:path w="2138680" h="281304">
                <a:moveTo>
                  <a:pt x="2091248" y="281099"/>
                </a:moveTo>
                <a:lnTo>
                  <a:pt x="46850" y="281099"/>
                </a:lnTo>
                <a:lnTo>
                  <a:pt x="28614" y="277418"/>
                </a:lnTo>
                <a:lnTo>
                  <a:pt x="13722" y="267377"/>
                </a:lnTo>
                <a:lnTo>
                  <a:pt x="3681" y="252485"/>
                </a:lnTo>
                <a:lnTo>
                  <a:pt x="0" y="234249"/>
                </a:lnTo>
                <a:lnTo>
                  <a:pt x="0" y="46851"/>
                </a:lnTo>
                <a:lnTo>
                  <a:pt x="3681" y="28614"/>
                </a:lnTo>
                <a:lnTo>
                  <a:pt x="13722" y="13722"/>
                </a:lnTo>
                <a:lnTo>
                  <a:pt x="28614" y="3681"/>
                </a:lnTo>
                <a:lnTo>
                  <a:pt x="46850" y="0"/>
                </a:lnTo>
                <a:lnTo>
                  <a:pt x="2091248" y="0"/>
                </a:lnTo>
                <a:lnTo>
                  <a:pt x="2130228" y="20858"/>
                </a:lnTo>
                <a:lnTo>
                  <a:pt x="2138099" y="46851"/>
                </a:lnTo>
                <a:lnTo>
                  <a:pt x="2138099" y="234249"/>
                </a:lnTo>
                <a:lnTo>
                  <a:pt x="2134418" y="252485"/>
                </a:lnTo>
                <a:lnTo>
                  <a:pt x="2124377" y="267377"/>
                </a:lnTo>
                <a:lnTo>
                  <a:pt x="2109485" y="277418"/>
                </a:lnTo>
                <a:lnTo>
                  <a:pt x="2091248" y="281099"/>
                </a:lnTo>
                <a:close/>
              </a:path>
            </a:pathLst>
          </a:custGeom>
          <a:solidFill>
            <a:srgbClr val="9FC5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2400" y="4733349"/>
            <a:ext cx="2138680" cy="281305"/>
          </a:xfrm>
          <a:custGeom>
            <a:avLst/>
            <a:gdLst/>
            <a:ahLst/>
            <a:cxnLst/>
            <a:rect l="l" t="t" r="r" b="b"/>
            <a:pathLst>
              <a:path w="2138680" h="281304">
                <a:moveTo>
                  <a:pt x="2091248" y="281099"/>
                </a:moveTo>
                <a:lnTo>
                  <a:pt x="46850" y="281099"/>
                </a:lnTo>
                <a:lnTo>
                  <a:pt x="28614" y="277418"/>
                </a:lnTo>
                <a:lnTo>
                  <a:pt x="13722" y="267377"/>
                </a:lnTo>
                <a:lnTo>
                  <a:pt x="3681" y="252485"/>
                </a:lnTo>
                <a:lnTo>
                  <a:pt x="0" y="234249"/>
                </a:lnTo>
                <a:lnTo>
                  <a:pt x="0" y="46850"/>
                </a:lnTo>
                <a:lnTo>
                  <a:pt x="3681" y="28614"/>
                </a:lnTo>
                <a:lnTo>
                  <a:pt x="13722" y="13722"/>
                </a:lnTo>
                <a:lnTo>
                  <a:pt x="28614" y="3681"/>
                </a:lnTo>
                <a:lnTo>
                  <a:pt x="46850" y="0"/>
                </a:lnTo>
                <a:lnTo>
                  <a:pt x="2091248" y="0"/>
                </a:lnTo>
                <a:lnTo>
                  <a:pt x="2130228" y="20857"/>
                </a:lnTo>
                <a:lnTo>
                  <a:pt x="2138099" y="46850"/>
                </a:lnTo>
                <a:lnTo>
                  <a:pt x="2138099" y="234249"/>
                </a:lnTo>
                <a:lnTo>
                  <a:pt x="2134418" y="252485"/>
                </a:lnTo>
                <a:lnTo>
                  <a:pt x="2124377" y="267377"/>
                </a:lnTo>
                <a:lnTo>
                  <a:pt x="2109485" y="277418"/>
                </a:lnTo>
                <a:lnTo>
                  <a:pt x="2091248" y="281099"/>
                </a:lnTo>
                <a:close/>
              </a:path>
            </a:pathLst>
          </a:custGeom>
          <a:solidFill>
            <a:srgbClr val="9FC5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35892" y="1201037"/>
            <a:ext cx="1772920" cy="376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Verticals</a:t>
            </a:r>
            <a:endParaRPr sz="1400">
              <a:latin typeface="Lucida Sans Unicode"/>
              <a:cs typeface="Lucida Sans Unicode"/>
            </a:endParaRPr>
          </a:p>
          <a:p>
            <a:pPr marL="365760" marR="358775" indent="-635" algn="ctr">
              <a:lnSpc>
                <a:spcPts val="3510"/>
              </a:lnSpc>
              <a:spcBef>
                <a:spcPts val="110"/>
              </a:spcBef>
            </a:pPr>
            <a:r>
              <a:rPr sz="1100" spc="-15" dirty="0">
                <a:latin typeface="Lucida Sans Unicode"/>
                <a:cs typeface="Lucida Sans Unicode"/>
              </a:rPr>
              <a:t>Airlines </a:t>
            </a:r>
            <a:r>
              <a:rPr sz="1100" spc="-10" dirty="0">
                <a:latin typeface="Lucida Sans Unicode"/>
                <a:cs typeface="Lucida Sans Unicode"/>
              </a:rPr>
              <a:t> </a:t>
            </a:r>
            <a:r>
              <a:rPr sz="1100" spc="-25" dirty="0">
                <a:latin typeface="Lucida Sans Unicode"/>
                <a:cs typeface="Lucida Sans Unicode"/>
              </a:rPr>
              <a:t>Utilities/Bill</a:t>
            </a:r>
            <a:r>
              <a:rPr sz="1100" spc="-55" dirty="0">
                <a:latin typeface="Lucida Sans Unicode"/>
                <a:cs typeface="Lucida Sans Unicode"/>
              </a:rPr>
              <a:t> </a:t>
            </a:r>
            <a:r>
              <a:rPr sz="1100" spc="55" dirty="0">
                <a:latin typeface="Lucida Sans Unicode"/>
                <a:cs typeface="Lucida Sans Unicode"/>
              </a:rPr>
              <a:t>Pay  </a:t>
            </a:r>
            <a:r>
              <a:rPr sz="1100" spc="45" dirty="0">
                <a:latin typeface="Lucida Sans Unicode"/>
                <a:cs typeface="Lucida Sans Unicode"/>
              </a:rPr>
              <a:t>E-Commerce </a:t>
            </a:r>
            <a:r>
              <a:rPr sz="1100" spc="50" dirty="0">
                <a:latin typeface="Lucida Sans Unicode"/>
                <a:cs typeface="Lucida Sans Unicode"/>
              </a:rPr>
              <a:t> </a:t>
            </a:r>
            <a:r>
              <a:rPr sz="1100" spc="5" dirty="0">
                <a:latin typeface="Lucida Sans Unicode"/>
                <a:cs typeface="Lucida Sans Unicode"/>
              </a:rPr>
              <a:t>B2B</a:t>
            </a:r>
            <a:endParaRPr sz="1100">
              <a:latin typeface="Lucida Sans Unicode"/>
              <a:cs typeface="Lucida Sans Unicode"/>
            </a:endParaRPr>
          </a:p>
          <a:p>
            <a:pPr marL="128270" marR="120650" algn="ctr">
              <a:lnSpc>
                <a:spcPts val="3510"/>
              </a:lnSpc>
              <a:spcBef>
                <a:spcPts val="20"/>
              </a:spcBef>
            </a:pPr>
            <a:r>
              <a:rPr sz="1100" spc="10" dirty="0">
                <a:latin typeface="Lucida Sans Unicode"/>
                <a:cs typeface="Lucida Sans Unicode"/>
              </a:rPr>
              <a:t>Education/E-Learning  </a:t>
            </a:r>
            <a:r>
              <a:rPr sz="1100" spc="25" dirty="0">
                <a:latin typeface="Lucida Sans Unicode"/>
                <a:cs typeface="Lucida Sans Unicode"/>
              </a:rPr>
              <a:t>Financial </a:t>
            </a:r>
            <a:r>
              <a:rPr sz="1100" spc="30" dirty="0">
                <a:latin typeface="Lucida Sans Unicode"/>
                <a:cs typeface="Lucida Sans Unicode"/>
              </a:rPr>
              <a:t>Services </a:t>
            </a:r>
            <a:r>
              <a:rPr sz="1100" spc="35" dirty="0">
                <a:latin typeface="Lucida Sans Unicode"/>
                <a:cs typeface="Lucida Sans Unicode"/>
              </a:rPr>
              <a:t> </a:t>
            </a:r>
            <a:r>
              <a:rPr sz="1100" spc="-45" dirty="0">
                <a:latin typeface="Lucida Sans Unicode"/>
                <a:cs typeface="Lucida Sans Unicode"/>
              </a:rPr>
              <a:t>OTTs</a:t>
            </a: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sz="1100" spc="10" dirty="0">
                <a:latin typeface="Lucida Sans Unicode"/>
                <a:cs typeface="Lucida Sans Unicode"/>
              </a:rPr>
              <a:t>ERPs/Shopping</a:t>
            </a:r>
            <a:r>
              <a:rPr sz="1100" spc="-75" dirty="0">
                <a:latin typeface="Lucida Sans Unicode"/>
                <a:cs typeface="Lucida Sans Unicode"/>
              </a:rPr>
              <a:t> </a:t>
            </a:r>
            <a:r>
              <a:rPr sz="1100" spc="15" dirty="0">
                <a:latin typeface="Lucida Sans Unicode"/>
                <a:cs typeface="Lucida Sans Unicode"/>
              </a:rPr>
              <a:t>Platforms</a:t>
            </a:r>
            <a:endParaRPr sz="1100">
              <a:latin typeface="Lucida Sans Unicode"/>
              <a:cs typeface="Lucida Sans Unicode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00000" y="4287032"/>
            <a:ext cx="972456" cy="28109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81955" y="4287025"/>
            <a:ext cx="594585" cy="28109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86050" y="4348276"/>
            <a:ext cx="779625" cy="21072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75175" y="4231674"/>
            <a:ext cx="391800" cy="39180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79276" y="4231673"/>
            <a:ext cx="391799" cy="39179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52725" y="1466175"/>
            <a:ext cx="466994" cy="391800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3589432" y="1416912"/>
            <a:ext cx="1058545" cy="942975"/>
            <a:chOff x="3589432" y="1416912"/>
            <a:chExt cx="1058545" cy="942975"/>
          </a:xfrm>
        </p:grpSpPr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89432" y="1416912"/>
              <a:ext cx="779627" cy="49031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76182" y="1869550"/>
              <a:ext cx="871641" cy="490301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738750" y="1521525"/>
            <a:ext cx="775835" cy="28109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947984" y="1454579"/>
            <a:ext cx="391799" cy="414981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853349" y="1589171"/>
            <a:ext cx="972451" cy="14482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779619" y="2055475"/>
            <a:ext cx="654962" cy="272666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975525" y="2016404"/>
            <a:ext cx="972451" cy="196582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812184" y="2488003"/>
            <a:ext cx="475989" cy="327651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472449" y="2483350"/>
            <a:ext cx="535157" cy="334473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4125310" y="2462972"/>
            <a:ext cx="1350645" cy="1260475"/>
            <a:chOff x="4125310" y="2462972"/>
            <a:chExt cx="1350645" cy="1260475"/>
          </a:xfrm>
        </p:grpSpPr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76550" y="2462972"/>
              <a:ext cx="871650" cy="29087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805200" y="2761987"/>
              <a:ext cx="670237" cy="67023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125310" y="3448655"/>
              <a:ext cx="576762" cy="20150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148200" y="3379050"/>
              <a:ext cx="290874" cy="344031"/>
            </a:xfrm>
            <a:prstGeom prst="rect">
              <a:avLst/>
            </a:prstGeom>
          </p:spPr>
        </p:pic>
      </p:grpSp>
      <p:pic>
        <p:nvPicPr>
          <p:cNvPr id="34" name="object 3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468348" y="2520166"/>
            <a:ext cx="636954" cy="196111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273050" y="2309973"/>
            <a:ext cx="972451" cy="547001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7458550" y="2431200"/>
            <a:ext cx="803147" cy="28109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8370350" y="2426312"/>
            <a:ext cx="290877" cy="290877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347325" y="2982411"/>
            <a:ext cx="535147" cy="229421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2803725" y="3420340"/>
            <a:ext cx="972449" cy="264182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3011700" y="4733339"/>
            <a:ext cx="670250" cy="231707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4184087" y="4695482"/>
            <a:ext cx="775823" cy="356850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5300600" y="4723389"/>
            <a:ext cx="535147" cy="301022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000825" y="4764936"/>
            <a:ext cx="803149" cy="255030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2854125" y="3853221"/>
            <a:ext cx="871649" cy="274142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4007597" y="3815747"/>
            <a:ext cx="670251" cy="306078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076325" y="3862988"/>
            <a:ext cx="1124399" cy="28198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83575" y="1249951"/>
            <a:ext cx="3838575" cy="3740785"/>
            <a:chOff x="1283575" y="1249951"/>
            <a:chExt cx="3838575" cy="3740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73512" y="1285325"/>
              <a:ext cx="1817574" cy="35241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426700" y="4351484"/>
              <a:ext cx="210820" cy="639445"/>
            </a:xfrm>
            <a:custGeom>
              <a:avLst/>
              <a:gdLst/>
              <a:ahLst/>
              <a:cxnLst/>
              <a:rect l="l" t="t" r="r" b="b"/>
              <a:pathLst>
                <a:path w="210820" h="639445">
                  <a:moveTo>
                    <a:pt x="210299" y="638999"/>
                  </a:moveTo>
                  <a:lnTo>
                    <a:pt x="0" y="638999"/>
                  </a:lnTo>
                  <a:lnTo>
                    <a:pt x="0" y="0"/>
                  </a:lnTo>
                  <a:lnTo>
                    <a:pt x="210299" y="0"/>
                  </a:lnTo>
                  <a:lnTo>
                    <a:pt x="210299" y="638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02675" y="1482949"/>
              <a:ext cx="3178175" cy="3178175"/>
            </a:xfrm>
            <a:custGeom>
              <a:avLst/>
              <a:gdLst/>
              <a:ahLst/>
              <a:cxnLst/>
              <a:rect l="l" t="t" r="r" b="b"/>
              <a:pathLst>
                <a:path w="3178175" h="3178175">
                  <a:moveTo>
                    <a:pt x="0" y="1588949"/>
                  </a:moveTo>
                  <a:lnTo>
                    <a:pt x="728" y="1540371"/>
                  </a:lnTo>
                  <a:lnTo>
                    <a:pt x="2899" y="1492155"/>
                  </a:lnTo>
                  <a:lnTo>
                    <a:pt x="6493" y="1444323"/>
                  </a:lnTo>
                  <a:lnTo>
                    <a:pt x="11488" y="1396894"/>
                  </a:lnTo>
                  <a:lnTo>
                    <a:pt x="17864" y="1349891"/>
                  </a:lnTo>
                  <a:lnTo>
                    <a:pt x="25600" y="1303334"/>
                  </a:lnTo>
                  <a:lnTo>
                    <a:pt x="34674" y="1257243"/>
                  </a:lnTo>
                  <a:lnTo>
                    <a:pt x="45068" y="1211639"/>
                  </a:lnTo>
                  <a:lnTo>
                    <a:pt x="56758" y="1166544"/>
                  </a:lnTo>
                  <a:lnTo>
                    <a:pt x="69726" y="1121977"/>
                  </a:lnTo>
                  <a:lnTo>
                    <a:pt x="83949" y="1077960"/>
                  </a:lnTo>
                  <a:lnTo>
                    <a:pt x="99408" y="1034513"/>
                  </a:lnTo>
                  <a:lnTo>
                    <a:pt x="116081" y="991658"/>
                  </a:lnTo>
                  <a:lnTo>
                    <a:pt x="133948" y="949414"/>
                  </a:lnTo>
                  <a:lnTo>
                    <a:pt x="152988" y="907804"/>
                  </a:lnTo>
                  <a:lnTo>
                    <a:pt x="173180" y="866847"/>
                  </a:lnTo>
                  <a:lnTo>
                    <a:pt x="194504" y="826564"/>
                  </a:lnTo>
                  <a:lnTo>
                    <a:pt x="216938" y="786976"/>
                  </a:lnTo>
                  <a:lnTo>
                    <a:pt x="240462" y="748104"/>
                  </a:lnTo>
                  <a:lnTo>
                    <a:pt x="265054" y="709969"/>
                  </a:lnTo>
                  <a:lnTo>
                    <a:pt x="290695" y="672591"/>
                  </a:lnTo>
                  <a:lnTo>
                    <a:pt x="317364" y="635991"/>
                  </a:lnTo>
                  <a:lnTo>
                    <a:pt x="345039" y="600190"/>
                  </a:lnTo>
                  <a:lnTo>
                    <a:pt x="373701" y="565209"/>
                  </a:lnTo>
                  <a:lnTo>
                    <a:pt x="403327" y="531069"/>
                  </a:lnTo>
                  <a:lnTo>
                    <a:pt x="433898" y="497789"/>
                  </a:lnTo>
                  <a:lnTo>
                    <a:pt x="465392" y="465392"/>
                  </a:lnTo>
                  <a:lnTo>
                    <a:pt x="497789" y="433898"/>
                  </a:lnTo>
                  <a:lnTo>
                    <a:pt x="531069" y="403327"/>
                  </a:lnTo>
                  <a:lnTo>
                    <a:pt x="565209" y="373701"/>
                  </a:lnTo>
                  <a:lnTo>
                    <a:pt x="600190" y="345039"/>
                  </a:lnTo>
                  <a:lnTo>
                    <a:pt x="635991" y="317364"/>
                  </a:lnTo>
                  <a:lnTo>
                    <a:pt x="672591" y="290695"/>
                  </a:lnTo>
                  <a:lnTo>
                    <a:pt x="709969" y="265054"/>
                  </a:lnTo>
                  <a:lnTo>
                    <a:pt x="748104" y="240462"/>
                  </a:lnTo>
                  <a:lnTo>
                    <a:pt x="786976" y="216938"/>
                  </a:lnTo>
                  <a:lnTo>
                    <a:pt x="826564" y="194504"/>
                  </a:lnTo>
                  <a:lnTo>
                    <a:pt x="866847" y="173180"/>
                  </a:lnTo>
                  <a:lnTo>
                    <a:pt x="907804" y="152988"/>
                  </a:lnTo>
                  <a:lnTo>
                    <a:pt x="949414" y="133948"/>
                  </a:lnTo>
                  <a:lnTo>
                    <a:pt x="991658" y="116081"/>
                  </a:lnTo>
                  <a:lnTo>
                    <a:pt x="1034513" y="99408"/>
                  </a:lnTo>
                  <a:lnTo>
                    <a:pt x="1077960" y="83949"/>
                  </a:lnTo>
                  <a:lnTo>
                    <a:pt x="1121977" y="69726"/>
                  </a:lnTo>
                  <a:lnTo>
                    <a:pt x="1166544" y="56758"/>
                  </a:lnTo>
                  <a:lnTo>
                    <a:pt x="1211639" y="45068"/>
                  </a:lnTo>
                  <a:lnTo>
                    <a:pt x="1257243" y="34674"/>
                  </a:lnTo>
                  <a:lnTo>
                    <a:pt x="1303334" y="25600"/>
                  </a:lnTo>
                  <a:lnTo>
                    <a:pt x="1349891" y="17864"/>
                  </a:lnTo>
                  <a:lnTo>
                    <a:pt x="1396894" y="11488"/>
                  </a:lnTo>
                  <a:lnTo>
                    <a:pt x="1444323" y="6493"/>
                  </a:lnTo>
                  <a:lnTo>
                    <a:pt x="1492155" y="2899"/>
                  </a:lnTo>
                  <a:lnTo>
                    <a:pt x="1540371" y="728"/>
                  </a:lnTo>
                  <a:lnTo>
                    <a:pt x="1588949" y="0"/>
                  </a:lnTo>
                  <a:lnTo>
                    <a:pt x="1639431" y="801"/>
                  </a:lnTo>
                  <a:lnTo>
                    <a:pt x="1689712" y="3195"/>
                  </a:lnTo>
                  <a:lnTo>
                    <a:pt x="1739760" y="7168"/>
                  </a:lnTo>
                  <a:lnTo>
                    <a:pt x="1789539" y="12705"/>
                  </a:lnTo>
                  <a:lnTo>
                    <a:pt x="1839016" y="19794"/>
                  </a:lnTo>
                  <a:lnTo>
                    <a:pt x="1888157" y="28418"/>
                  </a:lnTo>
                  <a:lnTo>
                    <a:pt x="1936927" y="38565"/>
                  </a:lnTo>
                  <a:lnTo>
                    <a:pt x="1985293" y="50220"/>
                  </a:lnTo>
                  <a:lnTo>
                    <a:pt x="2033220" y="63369"/>
                  </a:lnTo>
                  <a:lnTo>
                    <a:pt x="2080673" y="77998"/>
                  </a:lnTo>
                  <a:lnTo>
                    <a:pt x="2127620" y="94092"/>
                  </a:lnTo>
                  <a:lnTo>
                    <a:pt x="2174025" y="111638"/>
                  </a:lnTo>
                  <a:lnTo>
                    <a:pt x="2219855" y="130622"/>
                  </a:lnTo>
                  <a:lnTo>
                    <a:pt x="2265076" y="151028"/>
                  </a:lnTo>
                  <a:lnTo>
                    <a:pt x="2309652" y="172844"/>
                  </a:lnTo>
                  <a:lnTo>
                    <a:pt x="2353551" y="196055"/>
                  </a:lnTo>
                  <a:lnTo>
                    <a:pt x="2396738" y="220646"/>
                  </a:lnTo>
                  <a:lnTo>
                    <a:pt x="2439179" y="246605"/>
                  </a:lnTo>
                  <a:lnTo>
                    <a:pt x="2480840" y="273916"/>
                  </a:lnTo>
                  <a:lnTo>
                    <a:pt x="2521686" y="302565"/>
                  </a:lnTo>
                  <a:lnTo>
                    <a:pt x="2561684" y="332538"/>
                  </a:lnTo>
                  <a:lnTo>
                    <a:pt x="2600799" y="363822"/>
                  </a:lnTo>
                  <a:lnTo>
                    <a:pt x="2638997" y="396402"/>
                  </a:lnTo>
                  <a:lnTo>
                    <a:pt x="2676245" y="430263"/>
                  </a:lnTo>
                  <a:lnTo>
                    <a:pt x="2712507" y="465392"/>
                  </a:lnTo>
                  <a:lnTo>
                    <a:pt x="2747636" y="501654"/>
                  </a:lnTo>
                  <a:lnTo>
                    <a:pt x="2781498" y="538902"/>
                  </a:lnTo>
                  <a:lnTo>
                    <a:pt x="2814077" y="577100"/>
                  </a:lnTo>
                  <a:lnTo>
                    <a:pt x="2845361" y="616215"/>
                  </a:lnTo>
                  <a:lnTo>
                    <a:pt x="2875334" y="656213"/>
                  </a:lnTo>
                  <a:lnTo>
                    <a:pt x="2903984" y="697059"/>
                  </a:lnTo>
                  <a:lnTo>
                    <a:pt x="2931294" y="738720"/>
                  </a:lnTo>
                  <a:lnTo>
                    <a:pt x="2957253" y="781161"/>
                  </a:lnTo>
                  <a:lnTo>
                    <a:pt x="2981844" y="824348"/>
                  </a:lnTo>
                  <a:lnTo>
                    <a:pt x="3005055" y="868247"/>
                  </a:lnTo>
                  <a:lnTo>
                    <a:pt x="3026871" y="912823"/>
                  </a:lnTo>
                  <a:lnTo>
                    <a:pt x="3047277" y="958044"/>
                  </a:lnTo>
                  <a:lnTo>
                    <a:pt x="3066261" y="1003874"/>
                  </a:lnTo>
                  <a:lnTo>
                    <a:pt x="3083807" y="1050279"/>
                  </a:lnTo>
                  <a:lnTo>
                    <a:pt x="3099901" y="1097226"/>
                  </a:lnTo>
                  <a:lnTo>
                    <a:pt x="3114530" y="1144679"/>
                  </a:lnTo>
                  <a:lnTo>
                    <a:pt x="3127679" y="1192606"/>
                  </a:lnTo>
                  <a:lnTo>
                    <a:pt x="3139334" y="1240972"/>
                  </a:lnTo>
                  <a:lnTo>
                    <a:pt x="3149481" y="1289742"/>
                  </a:lnTo>
                  <a:lnTo>
                    <a:pt x="3158105" y="1338883"/>
                  </a:lnTo>
                  <a:lnTo>
                    <a:pt x="3165193" y="1388360"/>
                  </a:lnTo>
                  <a:lnTo>
                    <a:pt x="3170731" y="1438139"/>
                  </a:lnTo>
                  <a:lnTo>
                    <a:pt x="3174704" y="1488187"/>
                  </a:lnTo>
                  <a:lnTo>
                    <a:pt x="3177098" y="1538468"/>
                  </a:lnTo>
                  <a:lnTo>
                    <a:pt x="3177899" y="1588949"/>
                  </a:lnTo>
                  <a:lnTo>
                    <a:pt x="3177171" y="1637528"/>
                  </a:lnTo>
                  <a:lnTo>
                    <a:pt x="3175000" y="1685744"/>
                  </a:lnTo>
                  <a:lnTo>
                    <a:pt x="3171406" y="1733576"/>
                  </a:lnTo>
                  <a:lnTo>
                    <a:pt x="3166411" y="1781005"/>
                  </a:lnTo>
                  <a:lnTo>
                    <a:pt x="3160035" y="1828008"/>
                  </a:lnTo>
                  <a:lnTo>
                    <a:pt x="3152299" y="1874565"/>
                  </a:lnTo>
                  <a:lnTo>
                    <a:pt x="3143225" y="1920656"/>
                  </a:lnTo>
                  <a:lnTo>
                    <a:pt x="3132831" y="1966260"/>
                  </a:lnTo>
                  <a:lnTo>
                    <a:pt x="3121141" y="2011355"/>
                  </a:lnTo>
                  <a:lnTo>
                    <a:pt x="3108173" y="2055922"/>
                  </a:lnTo>
                  <a:lnTo>
                    <a:pt x="3093950" y="2099939"/>
                  </a:lnTo>
                  <a:lnTo>
                    <a:pt x="3078491" y="2143386"/>
                  </a:lnTo>
                  <a:lnTo>
                    <a:pt x="3061817" y="2186241"/>
                  </a:lnTo>
                  <a:lnTo>
                    <a:pt x="3043951" y="2228484"/>
                  </a:lnTo>
                  <a:lnTo>
                    <a:pt x="3024911" y="2270095"/>
                  </a:lnTo>
                  <a:lnTo>
                    <a:pt x="3004719" y="2311052"/>
                  </a:lnTo>
                  <a:lnTo>
                    <a:pt x="2983395" y="2351335"/>
                  </a:lnTo>
                  <a:lnTo>
                    <a:pt x="2960961" y="2390923"/>
                  </a:lnTo>
                  <a:lnTo>
                    <a:pt x="2937437" y="2429795"/>
                  </a:lnTo>
                  <a:lnTo>
                    <a:pt x="2912845" y="2467930"/>
                  </a:lnTo>
                  <a:lnTo>
                    <a:pt x="2887203" y="2505308"/>
                  </a:lnTo>
                  <a:lnTo>
                    <a:pt x="2860535" y="2541908"/>
                  </a:lnTo>
                  <a:lnTo>
                    <a:pt x="2832860" y="2577709"/>
                  </a:lnTo>
                  <a:lnTo>
                    <a:pt x="2804198" y="2612690"/>
                  </a:lnTo>
                  <a:lnTo>
                    <a:pt x="2774572" y="2646830"/>
                  </a:lnTo>
                  <a:lnTo>
                    <a:pt x="2744001" y="2680110"/>
                  </a:lnTo>
                  <a:lnTo>
                    <a:pt x="2712507" y="2712507"/>
                  </a:lnTo>
                  <a:lnTo>
                    <a:pt x="2680110" y="2744001"/>
                  </a:lnTo>
                  <a:lnTo>
                    <a:pt x="2646830" y="2774572"/>
                  </a:lnTo>
                  <a:lnTo>
                    <a:pt x="2612690" y="2804198"/>
                  </a:lnTo>
                  <a:lnTo>
                    <a:pt x="2577709" y="2832860"/>
                  </a:lnTo>
                  <a:lnTo>
                    <a:pt x="2541908" y="2860535"/>
                  </a:lnTo>
                  <a:lnTo>
                    <a:pt x="2505308" y="2887203"/>
                  </a:lnTo>
                  <a:lnTo>
                    <a:pt x="2467930" y="2912845"/>
                  </a:lnTo>
                  <a:lnTo>
                    <a:pt x="2429795" y="2937437"/>
                  </a:lnTo>
                  <a:lnTo>
                    <a:pt x="2390923" y="2960961"/>
                  </a:lnTo>
                  <a:lnTo>
                    <a:pt x="2351335" y="2983395"/>
                  </a:lnTo>
                  <a:lnTo>
                    <a:pt x="2311052" y="3004719"/>
                  </a:lnTo>
                  <a:lnTo>
                    <a:pt x="2270095" y="3024911"/>
                  </a:lnTo>
                  <a:lnTo>
                    <a:pt x="2228484" y="3043951"/>
                  </a:lnTo>
                  <a:lnTo>
                    <a:pt x="2186241" y="3061817"/>
                  </a:lnTo>
                  <a:lnTo>
                    <a:pt x="2143386" y="3078491"/>
                  </a:lnTo>
                  <a:lnTo>
                    <a:pt x="2099939" y="3093950"/>
                  </a:lnTo>
                  <a:lnTo>
                    <a:pt x="2055922" y="3108173"/>
                  </a:lnTo>
                  <a:lnTo>
                    <a:pt x="2011355" y="3121141"/>
                  </a:lnTo>
                  <a:lnTo>
                    <a:pt x="1966260" y="3132831"/>
                  </a:lnTo>
                  <a:lnTo>
                    <a:pt x="1920656" y="3143225"/>
                  </a:lnTo>
                  <a:lnTo>
                    <a:pt x="1874565" y="3152299"/>
                  </a:lnTo>
                  <a:lnTo>
                    <a:pt x="1828008" y="3160035"/>
                  </a:lnTo>
                  <a:lnTo>
                    <a:pt x="1781005" y="3166411"/>
                  </a:lnTo>
                  <a:lnTo>
                    <a:pt x="1733576" y="3171406"/>
                  </a:lnTo>
                  <a:lnTo>
                    <a:pt x="1685744" y="3175000"/>
                  </a:lnTo>
                  <a:lnTo>
                    <a:pt x="1637528" y="3177171"/>
                  </a:lnTo>
                  <a:lnTo>
                    <a:pt x="1588949" y="3177899"/>
                  </a:lnTo>
                  <a:lnTo>
                    <a:pt x="1540371" y="3177171"/>
                  </a:lnTo>
                  <a:lnTo>
                    <a:pt x="1492155" y="3175000"/>
                  </a:lnTo>
                  <a:lnTo>
                    <a:pt x="1444323" y="3171406"/>
                  </a:lnTo>
                  <a:lnTo>
                    <a:pt x="1396894" y="3166411"/>
                  </a:lnTo>
                  <a:lnTo>
                    <a:pt x="1349891" y="3160035"/>
                  </a:lnTo>
                  <a:lnTo>
                    <a:pt x="1303334" y="3152299"/>
                  </a:lnTo>
                  <a:lnTo>
                    <a:pt x="1257243" y="3143225"/>
                  </a:lnTo>
                  <a:lnTo>
                    <a:pt x="1211639" y="3132831"/>
                  </a:lnTo>
                  <a:lnTo>
                    <a:pt x="1166544" y="3121141"/>
                  </a:lnTo>
                  <a:lnTo>
                    <a:pt x="1121977" y="3108173"/>
                  </a:lnTo>
                  <a:lnTo>
                    <a:pt x="1077960" y="3093950"/>
                  </a:lnTo>
                  <a:lnTo>
                    <a:pt x="1034513" y="3078491"/>
                  </a:lnTo>
                  <a:lnTo>
                    <a:pt x="991658" y="3061817"/>
                  </a:lnTo>
                  <a:lnTo>
                    <a:pt x="949414" y="3043951"/>
                  </a:lnTo>
                  <a:lnTo>
                    <a:pt x="907804" y="3024911"/>
                  </a:lnTo>
                  <a:lnTo>
                    <a:pt x="866847" y="3004719"/>
                  </a:lnTo>
                  <a:lnTo>
                    <a:pt x="826564" y="2983395"/>
                  </a:lnTo>
                  <a:lnTo>
                    <a:pt x="786976" y="2960961"/>
                  </a:lnTo>
                  <a:lnTo>
                    <a:pt x="748104" y="2937437"/>
                  </a:lnTo>
                  <a:lnTo>
                    <a:pt x="709969" y="2912845"/>
                  </a:lnTo>
                  <a:lnTo>
                    <a:pt x="672591" y="2887203"/>
                  </a:lnTo>
                  <a:lnTo>
                    <a:pt x="635991" y="2860535"/>
                  </a:lnTo>
                  <a:lnTo>
                    <a:pt x="600190" y="2832860"/>
                  </a:lnTo>
                  <a:lnTo>
                    <a:pt x="565209" y="2804198"/>
                  </a:lnTo>
                  <a:lnTo>
                    <a:pt x="531069" y="2774572"/>
                  </a:lnTo>
                  <a:lnTo>
                    <a:pt x="497789" y="2744001"/>
                  </a:lnTo>
                  <a:lnTo>
                    <a:pt x="465392" y="2712507"/>
                  </a:lnTo>
                  <a:lnTo>
                    <a:pt x="433898" y="2680110"/>
                  </a:lnTo>
                  <a:lnTo>
                    <a:pt x="403327" y="2646830"/>
                  </a:lnTo>
                  <a:lnTo>
                    <a:pt x="373701" y="2612690"/>
                  </a:lnTo>
                  <a:lnTo>
                    <a:pt x="345039" y="2577709"/>
                  </a:lnTo>
                  <a:lnTo>
                    <a:pt x="317364" y="2541908"/>
                  </a:lnTo>
                  <a:lnTo>
                    <a:pt x="290695" y="2505308"/>
                  </a:lnTo>
                  <a:lnTo>
                    <a:pt x="265054" y="2467930"/>
                  </a:lnTo>
                  <a:lnTo>
                    <a:pt x="240462" y="2429795"/>
                  </a:lnTo>
                  <a:lnTo>
                    <a:pt x="216938" y="2390923"/>
                  </a:lnTo>
                  <a:lnTo>
                    <a:pt x="194504" y="2351335"/>
                  </a:lnTo>
                  <a:lnTo>
                    <a:pt x="173180" y="2311052"/>
                  </a:lnTo>
                  <a:lnTo>
                    <a:pt x="152988" y="2270095"/>
                  </a:lnTo>
                  <a:lnTo>
                    <a:pt x="133948" y="2228484"/>
                  </a:lnTo>
                  <a:lnTo>
                    <a:pt x="116081" y="2186241"/>
                  </a:lnTo>
                  <a:lnTo>
                    <a:pt x="99408" y="2143386"/>
                  </a:lnTo>
                  <a:lnTo>
                    <a:pt x="83949" y="2099939"/>
                  </a:lnTo>
                  <a:lnTo>
                    <a:pt x="69726" y="2055922"/>
                  </a:lnTo>
                  <a:lnTo>
                    <a:pt x="56758" y="2011355"/>
                  </a:lnTo>
                  <a:lnTo>
                    <a:pt x="45068" y="1966260"/>
                  </a:lnTo>
                  <a:lnTo>
                    <a:pt x="34674" y="1920656"/>
                  </a:lnTo>
                  <a:lnTo>
                    <a:pt x="25600" y="1874565"/>
                  </a:lnTo>
                  <a:lnTo>
                    <a:pt x="17864" y="1828008"/>
                  </a:lnTo>
                  <a:lnTo>
                    <a:pt x="11488" y="1781005"/>
                  </a:lnTo>
                  <a:lnTo>
                    <a:pt x="6493" y="1733576"/>
                  </a:lnTo>
                  <a:lnTo>
                    <a:pt x="2899" y="1685744"/>
                  </a:lnTo>
                  <a:lnTo>
                    <a:pt x="728" y="1637528"/>
                  </a:lnTo>
                  <a:lnTo>
                    <a:pt x="0" y="1588949"/>
                  </a:lnTo>
                  <a:close/>
                </a:path>
              </a:pathLst>
            </a:custGeom>
            <a:ln w="28574">
              <a:solidFill>
                <a:srgbClr val="70AD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74725" y="1617499"/>
              <a:ext cx="2870999" cy="2870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80837" y="2176360"/>
              <a:ext cx="2151050" cy="215105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774717" y="3849501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4" h="639445">
                  <a:moveTo>
                    <a:pt x="319499" y="638999"/>
                  </a:moveTo>
                  <a:lnTo>
                    <a:pt x="272286" y="635535"/>
                  </a:lnTo>
                  <a:lnTo>
                    <a:pt x="227224" y="625472"/>
                  </a:lnTo>
                  <a:lnTo>
                    <a:pt x="184806" y="609304"/>
                  </a:lnTo>
                  <a:lnTo>
                    <a:pt x="145528" y="587526"/>
                  </a:lnTo>
                  <a:lnTo>
                    <a:pt x="109884" y="560632"/>
                  </a:lnTo>
                  <a:lnTo>
                    <a:pt x="78367" y="529115"/>
                  </a:lnTo>
                  <a:lnTo>
                    <a:pt x="51473" y="493471"/>
                  </a:lnTo>
                  <a:lnTo>
                    <a:pt x="29695" y="454193"/>
                  </a:lnTo>
                  <a:lnTo>
                    <a:pt x="13527" y="411775"/>
                  </a:lnTo>
                  <a:lnTo>
                    <a:pt x="3464" y="366713"/>
                  </a:lnTo>
                  <a:lnTo>
                    <a:pt x="0" y="319499"/>
                  </a:lnTo>
                  <a:lnTo>
                    <a:pt x="3464" y="272286"/>
                  </a:lnTo>
                  <a:lnTo>
                    <a:pt x="13527" y="227224"/>
                  </a:lnTo>
                  <a:lnTo>
                    <a:pt x="29695" y="184806"/>
                  </a:lnTo>
                  <a:lnTo>
                    <a:pt x="51473" y="145528"/>
                  </a:lnTo>
                  <a:lnTo>
                    <a:pt x="78367" y="109884"/>
                  </a:lnTo>
                  <a:lnTo>
                    <a:pt x="109884" y="78367"/>
                  </a:lnTo>
                  <a:lnTo>
                    <a:pt x="145528" y="51473"/>
                  </a:lnTo>
                  <a:lnTo>
                    <a:pt x="184806" y="29695"/>
                  </a:lnTo>
                  <a:lnTo>
                    <a:pt x="227224" y="13527"/>
                  </a:lnTo>
                  <a:lnTo>
                    <a:pt x="272286" y="3464"/>
                  </a:lnTo>
                  <a:lnTo>
                    <a:pt x="319499" y="0"/>
                  </a:lnTo>
                  <a:lnTo>
                    <a:pt x="369782" y="3980"/>
                  </a:lnTo>
                  <a:lnTo>
                    <a:pt x="418373" y="15683"/>
                  </a:lnTo>
                  <a:lnTo>
                    <a:pt x="464416" y="34754"/>
                  </a:lnTo>
                  <a:lnTo>
                    <a:pt x="507051" y="60838"/>
                  </a:lnTo>
                  <a:lnTo>
                    <a:pt x="545420" y="93579"/>
                  </a:lnTo>
                  <a:lnTo>
                    <a:pt x="578161" y="131948"/>
                  </a:lnTo>
                  <a:lnTo>
                    <a:pt x="604245" y="174583"/>
                  </a:lnTo>
                  <a:lnTo>
                    <a:pt x="623316" y="220626"/>
                  </a:lnTo>
                  <a:lnTo>
                    <a:pt x="635019" y="269217"/>
                  </a:lnTo>
                  <a:lnTo>
                    <a:pt x="638999" y="319499"/>
                  </a:lnTo>
                  <a:lnTo>
                    <a:pt x="635535" y="366713"/>
                  </a:lnTo>
                  <a:lnTo>
                    <a:pt x="625472" y="411775"/>
                  </a:lnTo>
                  <a:lnTo>
                    <a:pt x="609304" y="454193"/>
                  </a:lnTo>
                  <a:lnTo>
                    <a:pt x="587526" y="493471"/>
                  </a:lnTo>
                  <a:lnTo>
                    <a:pt x="560631" y="529115"/>
                  </a:lnTo>
                  <a:lnTo>
                    <a:pt x="529115" y="560632"/>
                  </a:lnTo>
                  <a:lnTo>
                    <a:pt x="493471" y="587526"/>
                  </a:lnTo>
                  <a:lnTo>
                    <a:pt x="454193" y="609304"/>
                  </a:lnTo>
                  <a:lnTo>
                    <a:pt x="411775" y="625472"/>
                  </a:lnTo>
                  <a:lnTo>
                    <a:pt x="366713" y="635535"/>
                  </a:lnTo>
                  <a:lnTo>
                    <a:pt x="319499" y="638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74717" y="3849501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4" h="639445">
                  <a:moveTo>
                    <a:pt x="0" y="319499"/>
                  </a:moveTo>
                  <a:lnTo>
                    <a:pt x="3464" y="272286"/>
                  </a:lnTo>
                  <a:lnTo>
                    <a:pt x="13527" y="227224"/>
                  </a:lnTo>
                  <a:lnTo>
                    <a:pt x="29695" y="184806"/>
                  </a:lnTo>
                  <a:lnTo>
                    <a:pt x="51473" y="145528"/>
                  </a:lnTo>
                  <a:lnTo>
                    <a:pt x="78367" y="109884"/>
                  </a:lnTo>
                  <a:lnTo>
                    <a:pt x="109884" y="78367"/>
                  </a:lnTo>
                  <a:lnTo>
                    <a:pt x="145528" y="51473"/>
                  </a:lnTo>
                  <a:lnTo>
                    <a:pt x="184806" y="29695"/>
                  </a:lnTo>
                  <a:lnTo>
                    <a:pt x="227224" y="13527"/>
                  </a:lnTo>
                  <a:lnTo>
                    <a:pt x="272286" y="3464"/>
                  </a:lnTo>
                  <a:lnTo>
                    <a:pt x="319499" y="0"/>
                  </a:lnTo>
                  <a:lnTo>
                    <a:pt x="369782" y="3980"/>
                  </a:lnTo>
                  <a:lnTo>
                    <a:pt x="418373" y="15683"/>
                  </a:lnTo>
                  <a:lnTo>
                    <a:pt x="464416" y="34754"/>
                  </a:lnTo>
                  <a:lnTo>
                    <a:pt x="507051" y="60838"/>
                  </a:lnTo>
                  <a:lnTo>
                    <a:pt x="545420" y="93579"/>
                  </a:lnTo>
                  <a:lnTo>
                    <a:pt x="578161" y="131948"/>
                  </a:lnTo>
                  <a:lnTo>
                    <a:pt x="604245" y="174583"/>
                  </a:lnTo>
                  <a:lnTo>
                    <a:pt x="623316" y="220626"/>
                  </a:lnTo>
                  <a:lnTo>
                    <a:pt x="635019" y="269217"/>
                  </a:lnTo>
                  <a:lnTo>
                    <a:pt x="638999" y="319499"/>
                  </a:lnTo>
                  <a:lnTo>
                    <a:pt x="635535" y="366713"/>
                  </a:lnTo>
                  <a:lnTo>
                    <a:pt x="625472" y="411775"/>
                  </a:lnTo>
                  <a:lnTo>
                    <a:pt x="609304" y="454193"/>
                  </a:lnTo>
                  <a:lnTo>
                    <a:pt x="587526" y="493471"/>
                  </a:lnTo>
                  <a:lnTo>
                    <a:pt x="560631" y="529115"/>
                  </a:lnTo>
                  <a:lnTo>
                    <a:pt x="529115" y="560632"/>
                  </a:lnTo>
                  <a:lnTo>
                    <a:pt x="493471" y="587526"/>
                  </a:lnTo>
                  <a:lnTo>
                    <a:pt x="454193" y="609304"/>
                  </a:lnTo>
                  <a:lnTo>
                    <a:pt x="411775" y="625472"/>
                  </a:lnTo>
                  <a:lnTo>
                    <a:pt x="366713" y="635535"/>
                  </a:lnTo>
                  <a:lnTo>
                    <a:pt x="319499" y="638999"/>
                  </a:lnTo>
                  <a:lnTo>
                    <a:pt x="272286" y="635535"/>
                  </a:lnTo>
                  <a:lnTo>
                    <a:pt x="227224" y="625472"/>
                  </a:lnTo>
                  <a:lnTo>
                    <a:pt x="184806" y="609304"/>
                  </a:lnTo>
                  <a:lnTo>
                    <a:pt x="145528" y="587526"/>
                  </a:lnTo>
                  <a:lnTo>
                    <a:pt x="109884" y="560632"/>
                  </a:lnTo>
                  <a:lnTo>
                    <a:pt x="78367" y="529115"/>
                  </a:lnTo>
                  <a:lnTo>
                    <a:pt x="51473" y="493471"/>
                  </a:lnTo>
                  <a:lnTo>
                    <a:pt x="29695" y="454193"/>
                  </a:lnTo>
                  <a:lnTo>
                    <a:pt x="13527" y="411775"/>
                  </a:lnTo>
                  <a:lnTo>
                    <a:pt x="3464" y="366713"/>
                  </a:lnTo>
                  <a:lnTo>
                    <a:pt x="0" y="319499"/>
                  </a:lnTo>
                  <a:close/>
                </a:path>
              </a:pathLst>
            </a:custGeom>
            <a:ln w="19049">
              <a:solidFill>
                <a:srgbClr val="70AD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93100" y="2881538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4" h="639445">
                  <a:moveTo>
                    <a:pt x="319499" y="638999"/>
                  </a:moveTo>
                  <a:lnTo>
                    <a:pt x="272286" y="635535"/>
                  </a:lnTo>
                  <a:lnTo>
                    <a:pt x="227224" y="625472"/>
                  </a:lnTo>
                  <a:lnTo>
                    <a:pt x="184806" y="609304"/>
                  </a:lnTo>
                  <a:lnTo>
                    <a:pt x="145528" y="587526"/>
                  </a:lnTo>
                  <a:lnTo>
                    <a:pt x="109884" y="560632"/>
                  </a:lnTo>
                  <a:lnTo>
                    <a:pt x="78367" y="529115"/>
                  </a:lnTo>
                  <a:lnTo>
                    <a:pt x="51473" y="493471"/>
                  </a:lnTo>
                  <a:lnTo>
                    <a:pt x="29695" y="454193"/>
                  </a:lnTo>
                  <a:lnTo>
                    <a:pt x="13527" y="411775"/>
                  </a:lnTo>
                  <a:lnTo>
                    <a:pt x="3464" y="366713"/>
                  </a:lnTo>
                  <a:lnTo>
                    <a:pt x="0" y="319499"/>
                  </a:lnTo>
                  <a:lnTo>
                    <a:pt x="3464" y="272286"/>
                  </a:lnTo>
                  <a:lnTo>
                    <a:pt x="13527" y="227224"/>
                  </a:lnTo>
                  <a:lnTo>
                    <a:pt x="29695" y="184806"/>
                  </a:lnTo>
                  <a:lnTo>
                    <a:pt x="51473" y="145528"/>
                  </a:lnTo>
                  <a:lnTo>
                    <a:pt x="78367" y="109884"/>
                  </a:lnTo>
                  <a:lnTo>
                    <a:pt x="109884" y="78367"/>
                  </a:lnTo>
                  <a:lnTo>
                    <a:pt x="145528" y="51473"/>
                  </a:lnTo>
                  <a:lnTo>
                    <a:pt x="184806" y="29695"/>
                  </a:lnTo>
                  <a:lnTo>
                    <a:pt x="227224" y="13527"/>
                  </a:lnTo>
                  <a:lnTo>
                    <a:pt x="272286" y="3464"/>
                  </a:lnTo>
                  <a:lnTo>
                    <a:pt x="319499" y="0"/>
                  </a:lnTo>
                  <a:lnTo>
                    <a:pt x="369782" y="3980"/>
                  </a:lnTo>
                  <a:lnTo>
                    <a:pt x="418373" y="15683"/>
                  </a:lnTo>
                  <a:lnTo>
                    <a:pt x="464416" y="34754"/>
                  </a:lnTo>
                  <a:lnTo>
                    <a:pt x="507051" y="60838"/>
                  </a:lnTo>
                  <a:lnTo>
                    <a:pt x="545420" y="93579"/>
                  </a:lnTo>
                  <a:lnTo>
                    <a:pt x="578161" y="131948"/>
                  </a:lnTo>
                  <a:lnTo>
                    <a:pt x="604245" y="174583"/>
                  </a:lnTo>
                  <a:lnTo>
                    <a:pt x="623316" y="220626"/>
                  </a:lnTo>
                  <a:lnTo>
                    <a:pt x="635019" y="269217"/>
                  </a:lnTo>
                  <a:lnTo>
                    <a:pt x="638999" y="319499"/>
                  </a:lnTo>
                  <a:lnTo>
                    <a:pt x="635535" y="366713"/>
                  </a:lnTo>
                  <a:lnTo>
                    <a:pt x="625472" y="411775"/>
                  </a:lnTo>
                  <a:lnTo>
                    <a:pt x="609304" y="454193"/>
                  </a:lnTo>
                  <a:lnTo>
                    <a:pt x="587526" y="493471"/>
                  </a:lnTo>
                  <a:lnTo>
                    <a:pt x="560631" y="529115"/>
                  </a:lnTo>
                  <a:lnTo>
                    <a:pt x="529115" y="560632"/>
                  </a:lnTo>
                  <a:lnTo>
                    <a:pt x="493471" y="587526"/>
                  </a:lnTo>
                  <a:lnTo>
                    <a:pt x="454193" y="609304"/>
                  </a:lnTo>
                  <a:lnTo>
                    <a:pt x="411775" y="625472"/>
                  </a:lnTo>
                  <a:lnTo>
                    <a:pt x="366713" y="635535"/>
                  </a:lnTo>
                  <a:lnTo>
                    <a:pt x="319499" y="638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93100" y="2881538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4" h="639445">
                  <a:moveTo>
                    <a:pt x="0" y="319499"/>
                  </a:moveTo>
                  <a:lnTo>
                    <a:pt x="3464" y="272286"/>
                  </a:lnTo>
                  <a:lnTo>
                    <a:pt x="13527" y="227224"/>
                  </a:lnTo>
                  <a:lnTo>
                    <a:pt x="29695" y="184806"/>
                  </a:lnTo>
                  <a:lnTo>
                    <a:pt x="51473" y="145528"/>
                  </a:lnTo>
                  <a:lnTo>
                    <a:pt x="78367" y="109884"/>
                  </a:lnTo>
                  <a:lnTo>
                    <a:pt x="109884" y="78367"/>
                  </a:lnTo>
                  <a:lnTo>
                    <a:pt x="145528" y="51473"/>
                  </a:lnTo>
                  <a:lnTo>
                    <a:pt x="184806" y="29695"/>
                  </a:lnTo>
                  <a:lnTo>
                    <a:pt x="227224" y="13527"/>
                  </a:lnTo>
                  <a:lnTo>
                    <a:pt x="272286" y="3464"/>
                  </a:lnTo>
                  <a:lnTo>
                    <a:pt x="319499" y="0"/>
                  </a:lnTo>
                  <a:lnTo>
                    <a:pt x="369782" y="3980"/>
                  </a:lnTo>
                  <a:lnTo>
                    <a:pt x="418373" y="15683"/>
                  </a:lnTo>
                  <a:lnTo>
                    <a:pt x="464416" y="34754"/>
                  </a:lnTo>
                  <a:lnTo>
                    <a:pt x="507051" y="60838"/>
                  </a:lnTo>
                  <a:lnTo>
                    <a:pt x="545420" y="93579"/>
                  </a:lnTo>
                  <a:lnTo>
                    <a:pt x="578161" y="131948"/>
                  </a:lnTo>
                  <a:lnTo>
                    <a:pt x="604245" y="174583"/>
                  </a:lnTo>
                  <a:lnTo>
                    <a:pt x="623316" y="220626"/>
                  </a:lnTo>
                  <a:lnTo>
                    <a:pt x="635019" y="269217"/>
                  </a:lnTo>
                  <a:lnTo>
                    <a:pt x="638999" y="319499"/>
                  </a:lnTo>
                  <a:lnTo>
                    <a:pt x="635535" y="366713"/>
                  </a:lnTo>
                  <a:lnTo>
                    <a:pt x="625472" y="411775"/>
                  </a:lnTo>
                  <a:lnTo>
                    <a:pt x="609304" y="454193"/>
                  </a:lnTo>
                  <a:lnTo>
                    <a:pt x="587526" y="493471"/>
                  </a:lnTo>
                  <a:lnTo>
                    <a:pt x="560631" y="529115"/>
                  </a:lnTo>
                  <a:lnTo>
                    <a:pt x="529115" y="560632"/>
                  </a:lnTo>
                  <a:lnTo>
                    <a:pt x="493471" y="587526"/>
                  </a:lnTo>
                  <a:lnTo>
                    <a:pt x="454193" y="609304"/>
                  </a:lnTo>
                  <a:lnTo>
                    <a:pt x="411775" y="625472"/>
                  </a:lnTo>
                  <a:lnTo>
                    <a:pt x="366713" y="635535"/>
                  </a:lnTo>
                  <a:lnTo>
                    <a:pt x="319499" y="638999"/>
                  </a:lnTo>
                  <a:lnTo>
                    <a:pt x="272286" y="635535"/>
                  </a:lnTo>
                  <a:lnTo>
                    <a:pt x="227224" y="625472"/>
                  </a:lnTo>
                  <a:lnTo>
                    <a:pt x="184806" y="609304"/>
                  </a:lnTo>
                  <a:lnTo>
                    <a:pt x="145528" y="587526"/>
                  </a:lnTo>
                  <a:lnTo>
                    <a:pt x="109884" y="560632"/>
                  </a:lnTo>
                  <a:lnTo>
                    <a:pt x="78367" y="529115"/>
                  </a:lnTo>
                  <a:lnTo>
                    <a:pt x="51473" y="493471"/>
                  </a:lnTo>
                  <a:lnTo>
                    <a:pt x="29695" y="454193"/>
                  </a:lnTo>
                  <a:lnTo>
                    <a:pt x="13527" y="411775"/>
                  </a:lnTo>
                  <a:lnTo>
                    <a:pt x="3464" y="366713"/>
                  </a:lnTo>
                  <a:lnTo>
                    <a:pt x="0" y="319499"/>
                  </a:lnTo>
                  <a:close/>
                </a:path>
              </a:pathLst>
            </a:custGeom>
            <a:ln w="19049">
              <a:solidFill>
                <a:srgbClr val="70AD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4112" y="2978079"/>
              <a:ext cx="496973" cy="42328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510055" y="1890949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4" h="639444">
                  <a:moveTo>
                    <a:pt x="319499" y="638999"/>
                  </a:moveTo>
                  <a:lnTo>
                    <a:pt x="272286" y="635535"/>
                  </a:lnTo>
                  <a:lnTo>
                    <a:pt x="227224" y="625472"/>
                  </a:lnTo>
                  <a:lnTo>
                    <a:pt x="184806" y="609304"/>
                  </a:lnTo>
                  <a:lnTo>
                    <a:pt x="145528" y="587526"/>
                  </a:lnTo>
                  <a:lnTo>
                    <a:pt x="109884" y="560632"/>
                  </a:lnTo>
                  <a:lnTo>
                    <a:pt x="78367" y="529115"/>
                  </a:lnTo>
                  <a:lnTo>
                    <a:pt x="51473" y="493471"/>
                  </a:lnTo>
                  <a:lnTo>
                    <a:pt x="29695" y="454193"/>
                  </a:lnTo>
                  <a:lnTo>
                    <a:pt x="13527" y="411775"/>
                  </a:lnTo>
                  <a:lnTo>
                    <a:pt x="3464" y="366713"/>
                  </a:lnTo>
                  <a:lnTo>
                    <a:pt x="0" y="319499"/>
                  </a:lnTo>
                  <a:lnTo>
                    <a:pt x="3464" y="272286"/>
                  </a:lnTo>
                  <a:lnTo>
                    <a:pt x="13527" y="227224"/>
                  </a:lnTo>
                  <a:lnTo>
                    <a:pt x="29695" y="184806"/>
                  </a:lnTo>
                  <a:lnTo>
                    <a:pt x="51473" y="145528"/>
                  </a:lnTo>
                  <a:lnTo>
                    <a:pt x="78367" y="109884"/>
                  </a:lnTo>
                  <a:lnTo>
                    <a:pt x="109884" y="78367"/>
                  </a:lnTo>
                  <a:lnTo>
                    <a:pt x="145528" y="51473"/>
                  </a:lnTo>
                  <a:lnTo>
                    <a:pt x="184806" y="29695"/>
                  </a:lnTo>
                  <a:lnTo>
                    <a:pt x="227224" y="13527"/>
                  </a:lnTo>
                  <a:lnTo>
                    <a:pt x="272286" y="3464"/>
                  </a:lnTo>
                  <a:lnTo>
                    <a:pt x="319499" y="0"/>
                  </a:lnTo>
                  <a:lnTo>
                    <a:pt x="369782" y="3980"/>
                  </a:lnTo>
                  <a:lnTo>
                    <a:pt x="418373" y="15683"/>
                  </a:lnTo>
                  <a:lnTo>
                    <a:pt x="464416" y="34754"/>
                  </a:lnTo>
                  <a:lnTo>
                    <a:pt x="507051" y="60838"/>
                  </a:lnTo>
                  <a:lnTo>
                    <a:pt x="545420" y="93579"/>
                  </a:lnTo>
                  <a:lnTo>
                    <a:pt x="578161" y="131948"/>
                  </a:lnTo>
                  <a:lnTo>
                    <a:pt x="604244" y="174583"/>
                  </a:lnTo>
                  <a:lnTo>
                    <a:pt x="623316" y="220626"/>
                  </a:lnTo>
                  <a:lnTo>
                    <a:pt x="635019" y="269217"/>
                  </a:lnTo>
                  <a:lnTo>
                    <a:pt x="638999" y="319499"/>
                  </a:lnTo>
                  <a:lnTo>
                    <a:pt x="635535" y="366713"/>
                  </a:lnTo>
                  <a:lnTo>
                    <a:pt x="625472" y="411775"/>
                  </a:lnTo>
                  <a:lnTo>
                    <a:pt x="609304" y="454193"/>
                  </a:lnTo>
                  <a:lnTo>
                    <a:pt x="587526" y="493471"/>
                  </a:lnTo>
                  <a:lnTo>
                    <a:pt x="560631" y="529115"/>
                  </a:lnTo>
                  <a:lnTo>
                    <a:pt x="529115" y="560632"/>
                  </a:lnTo>
                  <a:lnTo>
                    <a:pt x="493471" y="587526"/>
                  </a:lnTo>
                  <a:lnTo>
                    <a:pt x="454193" y="609304"/>
                  </a:lnTo>
                  <a:lnTo>
                    <a:pt x="411775" y="625472"/>
                  </a:lnTo>
                  <a:lnTo>
                    <a:pt x="366713" y="635535"/>
                  </a:lnTo>
                  <a:lnTo>
                    <a:pt x="319499" y="638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10055" y="1890949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4" h="639444">
                  <a:moveTo>
                    <a:pt x="0" y="319499"/>
                  </a:moveTo>
                  <a:lnTo>
                    <a:pt x="3464" y="272286"/>
                  </a:lnTo>
                  <a:lnTo>
                    <a:pt x="13527" y="227224"/>
                  </a:lnTo>
                  <a:lnTo>
                    <a:pt x="29695" y="184806"/>
                  </a:lnTo>
                  <a:lnTo>
                    <a:pt x="51473" y="145528"/>
                  </a:lnTo>
                  <a:lnTo>
                    <a:pt x="78367" y="109884"/>
                  </a:lnTo>
                  <a:lnTo>
                    <a:pt x="109884" y="78367"/>
                  </a:lnTo>
                  <a:lnTo>
                    <a:pt x="145528" y="51473"/>
                  </a:lnTo>
                  <a:lnTo>
                    <a:pt x="184806" y="29695"/>
                  </a:lnTo>
                  <a:lnTo>
                    <a:pt x="227224" y="13527"/>
                  </a:lnTo>
                  <a:lnTo>
                    <a:pt x="272286" y="3464"/>
                  </a:lnTo>
                  <a:lnTo>
                    <a:pt x="319499" y="0"/>
                  </a:lnTo>
                  <a:lnTo>
                    <a:pt x="369782" y="3980"/>
                  </a:lnTo>
                  <a:lnTo>
                    <a:pt x="418373" y="15683"/>
                  </a:lnTo>
                  <a:lnTo>
                    <a:pt x="464416" y="34754"/>
                  </a:lnTo>
                  <a:lnTo>
                    <a:pt x="507051" y="60838"/>
                  </a:lnTo>
                  <a:lnTo>
                    <a:pt x="545420" y="93579"/>
                  </a:lnTo>
                  <a:lnTo>
                    <a:pt x="578161" y="131948"/>
                  </a:lnTo>
                  <a:lnTo>
                    <a:pt x="604244" y="174583"/>
                  </a:lnTo>
                  <a:lnTo>
                    <a:pt x="623316" y="220626"/>
                  </a:lnTo>
                  <a:lnTo>
                    <a:pt x="635019" y="269217"/>
                  </a:lnTo>
                  <a:lnTo>
                    <a:pt x="638999" y="319499"/>
                  </a:lnTo>
                  <a:lnTo>
                    <a:pt x="635535" y="366713"/>
                  </a:lnTo>
                  <a:lnTo>
                    <a:pt x="625472" y="411775"/>
                  </a:lnTo>
                  <a:lnTo>
                    <a:pt x="609304" y="454193"/>
                  </a:lnTo>
                  <a:lnTo>
                    <a:pt x="587526" y="493471"/>
                  </a:lnTo>
                  <a:lnTo>
                    <a:pt x="560631" y="529115"/>
                  </a:lnTo>
                  <a:lnTo>
                    <a:pt x="529115" y="560632"/>
                  </a:lnTo>
                  <a:lnTo>
                    <a:pt x="493471" y="587526"/>
                  </a:lnTo>
                  <a:lnTo>
                    <a:pt x="454193" y="609304"/>
                  </a:lnTo>
                  <a:lnTo>
                    <a:pt x="411775" y="625472"/>
                  </a:lnTo>
                  <a:lnTo>
                    <a:pt x="366713" y="635535"/>
                  </a:lnTo>
                  <a:lnTo>
                    <a:pt x="319499" y="638999"/>
                  </a:lnTo>
                  <a:lnTo>
                    <a:pt x="272286" y="635535"/>
                  </a:lnTo>
                  <a:lnTo>
                    <a:pt x="227224" y="625472"/>
                  </a:lnTo>
                  <a:lnTo>
                    <a:pt x="184806" y="609304"/>
                  </a:lnTo>
                  <a:lnTo>
                    <a:pt x="145528" y="587526"/>
                  </a:lnTo>
                  <a:lnTo>
                    <a:pt x="109884" y="560632"/>
                  </a:lnTo>
                  <a:lnTo>
                    <a:pt x="78367" y="529115"/>
                  </a:lnTo>
                  <a:lnTo>
                    <a:pt x="51473" y="493471"/>
                  </a:lnTo>
                  <a:lnTo>
                    <a:pt x="29695" y="454193"/>
                  </a:lnTo>
                  <a:lnTo>
                    <a:pt x="13527" y="411775"/>
                  </a:lnTo>
                  <a:lnTo>
                    <a:pt x="3464" y="366713"/>
                  </a:lnTo>
                  <a:lnTo>
                    <a:pt x="0" y="319499"/>
                  </a:lnTo>
                  <a:close/>
                </a:path>
              </a:pathLst>
            </a:custGeom>
            <a:ln w="19049">
              <a:solidFill>
                <a:srgbClr val="70AD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86675" y="3979424"/>
              <a:ext cx="415097" cy="4233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916067" y="4275901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5" h="639445">
                  <a:moveTo>
                    <a:pt x="319499" y="638999"/>
                  </a:moveTo>
                  <a:lnTo>
                    <a:pt x="272286" y="635535"/>
                  </a:lnTo>
                  <a:lnTo>
                    <a:pt x="227224" y="625472"/>
                  </a:lnTo>
                  <a:lnTo>
                    <a:pt x="184806" y="609304"/>
                  </a:lnTo>
                  <a:lnTo>
                    <a:pt x="145528" y="587526"/>
                  </a:lnTo>
                  <a:lnTo>
                    <a:pt x="109884" y="560632"/>
                  </a:lnTo>
                  <a:lnTo>
                    <a:pt x="78367" y="529115"/>
                  </a:lnTo>
                  <a:lnTo>
                    <a:pt x="51473" y="493471"/>
                  </a:lnTo>
                  <a:lnTo>
                    <a:pt x="29695" y="454193"/>
                  </a:lnTo>
                  <a:lnTo>
                    <a:pt x="13527" y="411775"/>
                  </a:lnTo>
                  <a:lnTo>
                    <a:pt x="3464" y="366713"/>
                  </a:lnTo>
                  <a:lnTo>
                    <a:pt x="0" y="319499"/>
                  </a:lnTo>
                  <a:lnTo>
                    <a:pt x="3464" y="272286"/>
                  </a:lnTo>
                  <a:lnTo>
                    <a:pt x="13527" y="227224"/>
                  </a:lnTo>
                  <a:lnTo>
                    <a:pt x="29695" y="184806"/>
                  </a:lnTo>
                  <a:lnTo>
                    <a:pt x="51473" y="145528"/>
                  </a:lnTo>
                  <a:lnTo>
                    <a:pt x="78367" y="109884"/>
                  </a:lnTo>
                  <a:lnTo>
                    <a:pt x="109884" y="78367"/>
                  </a:lnTo>
                  <a:lnTo>
                    <a:pt x="145528" y="51473"/>
                  </a:lnTo>
                  <a:lnTo>
                    <a:pt x="184806" y="29695"/>
                  </a:lnTo>
                  <a:lnTo>
                    <a:pt x="227224" y="13527"/>
                  </a:lnTo>
                  <a:lnTo>
                    <a:pt x="272286" y="3464"/>
                  </a:lnTo>
                  <a:lnTo>
                    <a:pt x="319499" y="0"/>
                  </a:lnTo>
                  <a:lnTo>
                    <a:pt x="369782" y="3980"/>
                  </a:lnTo>
                  <a:lnTo>
                    <a:pt x="418373" y="15683"/>
                  </a:lnTo>
                  <a:lnTo>
                    <a:pt x="464416" y="34754"/>
                  </a:lnTo>
                  <a:lnTo>
                    <a:pt x="507051" y="60838"/>
                  </a:lnTo>
                  <a:lnTo>
                    <a:pt x="545420" y="93579"/>
                  </a:lnTo>
                  <a:lnTo>
                    <a:pt x="578161" y="131948"/>
                  </a:lnTo>
                  <a:lnTo>
                    <a:pt x="604244" y="174583"/>
                  </a:lnTo>
                  <a:lnTo>
                    <a:pt x="623316" y="220626"/>
                  </a:lnTo>
                  <a:lnTo>
                    <a:pt x="635019" y="269217"/>
                  </a:lnTo>
                  <a:lnTo>
                    <a:pt x="638999" y="319499"/>
                  </a:lnTo>
                  <a:lnTo>
                    <a:pt x="635535" y="366713"/>
                  </a:lnTo>
                  <a:lnTo>
                    <a:pt x="625472" y="411775"/>
                  </a:lnTo>
                  <a:lnTo>
                    <a:pt x="609304" y="454193"/>
                  </a:lnTo>
                  <a:lnTo>
                    <a:pt x="587526" y="493471"/>
                  </a:lnTo>
                  <a:lnTo>
                    <a:pt x="560631" y="529115"/>
                  </a:lnTo>
                  <a:lnTo>
                    <a:pt x="529115" y="560632"/>
                  </a:lnTo>
                  <a:lnTo>
                    <a:pt x="493471" y="587526"/>
                  </a:lnTo>
                  <a:lnTo>
                    <a:pt x="454193" y="609304"/>
                  </a:lnTo>
                  <a:lnTo>
                    <a:pt x="411775" y="625472"/>
                  </a:lnTo>
                  <a:lnTo>
                    <a:pt x="366713" y="635535"/>
                  </a:lnTo>
                  <a:lnTo>
                    <a:pt x="319499" y="638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16067" y="4275901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5" h="639445">
                  <a:moveTo>
                    <a:pt x="0" y="319499"/>
                  </a:moveTo>
                  <a:lnTo>
                    <a:pt x="3464" y="272286"/>
                  </a:lnTo>
                  <a:lnTo>
                    <a:pt x="13527" y="227224"/>
                  </a:lnTo>
                  <a:lnTo>
                    <a:pt x="29695" y="184806"/>
                  </a:lnTo>
                  <a:lnTo>
                    <a:pt x="51473" y="145528"/>
                  </a:lnTo>
                  <a:lnTo>
                    <a:pt x="78367" y="109884"/>
                  </a:lnTo>
                  <a:lnTo>
                    <a:pt x="109884" y="78367"/>
                  </a:lnTo>
                  <a:lnTo>
                    <a:pt x="145528" y="51473"/>
                  </a:lnTo>
                  <a:lnTo>
                    <a:pt x="184806" y="29695"/>
                  </a:lnTo>
                  <a:lnTo>
                    <a:pt x="227224" y="13527"/>
                  </a:lnTo>
                  <a:lnTo>
                    <a:pt x="272286" y="3464"/>
                  </a:lnTo>
                  <a:lnTo>
                    <a:pt x="319499" y="0"/>
                  </a:lnTo>
                  <a:lnTo>
                    <a:pt x="369782" y="3980"/>
                  </a:lnTo>
                  <a:lnTo>
                    <a:pt x="418373" y="15683"/>
                  </a:lnTo>
                  <a:lnTo>
                    <a:pt x="464416" y="34754"/>
                  </a:lnTo>
                  <a:lnTo>
                    <a:pt x="507051" y="60838"/>
                  </a:lnTo>
                  <a:lnTo>
                    <a:pt x="545420" y="93579"/>
                  </a:lnTo>
                  <a:lnTo>
                    <a:pt x="578161" y="131948"/>
                  </a:lnTo>
                  <a:lnTo>
                    <a:pt x="604244" y="174583"/>
                  </a:lnTo>
                  <a:lnTo>
                    <a:pt x="623316" y="220626"/>
                  </a:lnTo>
                  <a:lnTo>
                    <a:pt x="635019" y="269217"/>
                  </a:lnTo>
                  <a:lnTo>
                    <a:pt x="638999" y="319499"/>
                  </a:lnTo>
                  <a:lnTo>
                    <a:pt x="635535" y="366713"/>
                  </a:lnTo>
                  <a:lnTo>
                    <a:pt x="625472" y="411775"/>
                  </a:lnTo>
                  <a:lnTo>
                    <a:pt x="609304" y="454193"/>
                  </a:lnTo>
                  <a:lnTo>
                    <a:pt x="587526" y="493471"/>
                  </a:lnTo>
                  <a:lnTo>
                    <a:pt x="560631" y="529115"/>
                  </a:lnTo>
                  <a:lnTo>
                    <a:pt x="529115" y="560632"/>
                  </a:lnTo>
                  <a:lnTo>
                    <a:pt x="493471" y="587526"/>
                  </a:lnTo>
                  <a:lnTo>
                    <a:pt x="454193" y="609304"/>
                  </a:lnTo>
                  <a:lnTo>
                    <a:pt x="411775" y="625472"/>
                  </a:lnTo>
                  <a:lnTo>
                    <a:pt x="366713" y="635535"/>
                  </a:lnTo>
                  <a:lnTo>
                    <a:pt x="319499" y="638999"/>
                  </a:lnTo>
                  <a:lnTo>
                    <a:pt x="272286" y="635535"/>
                  </a:lnTo>
                  <a:lnTo>
                    <a:pt x="227224" y="625472"/>
                  </a:lnTo>
                  <a:lnTo>
                    <a:pt x="184806" y="609304"/>
                  </a:lnTo>
                  <a:lnTo>
                    <a:pt x="145528" y="587526"/>
                  </a:lnTo>
                  <a:lnTo>
                    <a:pt x="109884" y="560632"/>
                  </a:lnTo>
                  <a:lnTo>
                    <a:pt x="78367" y="529115"/>
                  </a:lnTo>
                  <a:lnTo>
                    <a:pt x="51473" y="493471"/>
                  </a:lnTo>
                  <a:lnTo>
                    <a:pt x="29695" y="454193"/>
                  </a:lnTo>
                  <a:lnTo>
                    <a:pt x="13527" y="411775"/>
                  </a:lnTo>
                  <a:lnTo>
                    <a:pt x="3464" y="366713"/>
                  </a:lnTo>
                  <a:lnTo>
                    <a:pt x="0" y="319499"/>
                  </a:lnTo>
                  <a:close/>
                </a:path>
              </a:pathLst>
            </a:custGeom>
            <a:ln w="19049">
              <a:solidFill>
                <a:srgbClr val="70AD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39417" y="1259476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4" h="639444">
                  <a:moveTo>
                    <a:pt x="319499" y="639000"/>
                  </a:moveTo>
                  <a:lnTo>
                    <a:pt x="272286" y="635535"/>
                  </a:lnTo>
                  <a:lnTo>
                    <a:pt x="227224" y="625472"/>
                  </a:lnTo>
                  <a:lnTo>
                    <a:pt x="184806" y="609304"/>
                  </a:lnTo>
                  <a:lnTo>
                    <a:pt x="145528" y="587526"/>
                  </a:lnTo>
                  <a:lnTo>
                    <a:pt x="109884" y="560632"/>
                  </a:lnTo>
                  <a:lnTo>
                    <a:pt x="78367" y="529115"/>
                  </a:lnTo>
                  <a:lnTo>
                    <a:pt x="51473" y="493471"/>
                  </a:lnTo>
                  <a:lnTo>
                    <a:pt x="29695" y="454193"/>
                  </a:lnTo>
                  <a:lnTo>
                    <a:pt x="13527" y="411775"/>
                  </a:lnTo>
                  <a:lnTo>
                    <a:pt x="3464" y="366713"/>
                  </a:lnTo>
                  <a:lnTo>
                    <a:pt x="0" y="319499"/>
                  </a:lnTo>
                  <a:lnTo>
                    <a:pt x="3464" y="272286"/>
                  </a:lnTo>
                  <a:lnTo>
                    <a:pt x="13527" y="227224"/>
                  </a:lnTo>
                  <a:lnTo>
                    <a:pt x="29695" y="184806"/>
                  </a:lnTo>
                  <a:lnTo>
                    <a:pt x="51473" y="145528"/>
                  </a:lnTo>
                  <a:lnTo>
                    <a:pt x="78367" y="109884"/>
                  </a:lnTo>
                  <a:lnTo>
                    <a:pt x="109884" y="78367"/>
                  </a:lnTo>
                  <a:lnTo>
                    <a:pt x="145528" y="51473"/>
                  </a:lnTo>
                  <a:lnTo>
                    <a:pt x="184806" y="29695"/>
                  </a:lnTo>
                  <a:lnTo>
                    <a:pt x="227224" y="13527"/>
                  </a:lnTo>
                  <a:lnTo>
                    <a:pt x="272286" y="3464"/>
                  </a:lnTo>
                  <a:lnTo>
                    <a:pt x="319499" y="0"/>
                  </a:lnTo>
                  <a:lnTo>
                    <a:pt x="369782" y="3980"/>
                  </a:lnTo>
                  <a:lnTo>
                    <a:pt x="418373" y="15683"/>
                  </a:lnTo>
                  <a:lnTo>
                    <a:pt x="464416" y="34754"/>
                  </a:lnTo>
                  <a:lnTo>
                    <a:pt x="507051" y="60838"/>
                  </a:lnTo>
                  <a:lnTo>
                    <a:pt x="545420" y="93579"/>
                  </a:lnTo>
                  <a:lnTo>
                    <a:pt x="578161" y="131948"/>
                  </a:lnTo>
                  <a:lnTo>
                    <a:pt x="604245" y="174583"/>
                  </a:lnTo>
                  <a:lnTo>
                    <a:pt x="623316" y="220626"/>
                  </a:lnTo>
                  <a:lnTo>
                    <a:pt x="635019" y="269217"/>
                  </a:lnTo>
                  <a:lnTo>
                    <a:pt x="638999" y="319499"/>
                  </a:lnTo>
                  <a:lnTo>
                    <a:pt x="635535" y="366713"/>
                  </a:lnTo>
                  <a:lnTo>
                    <a:pt x="625472" y="411775"/>
                  </a:lnTo>
                  <a:lnTo>
                    <a:pt x="609304" y="454193"/>
                  </a:lnTo>
                  <a:lnTo>
                    <a:pt x="587526" y="493471"/>
                  </a:lnTo>
                  <a:lnTo>
                    <a:pt x="560631" y="529115"/>
                  </a:lnTo>
                  <a:lnTo>
                    <a:pt x="529115" y="560632"/>
                  </a:lnTo>
                  <a:lnTo>
                    <a:pt x="493471" y="587526"/>
                  </a:lnTo>
                  <a:lnTo>
                    <a:pt x="454193" y="609304"/>
                  </a:lnTo>
                  <a:lnTo>
                    <a:pt x="411775" y="625472"/>
                  </a:lnTo>
                  <a:lnTo>
                    <a:pt x="366713" y="635535"/>
                  </a:lnTo>
                  <a:lnTo>
                    <a:pt x="319499" y="639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39417" y="1259476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4" h="639444">
                  <a:moveTo>
                    <a:pt x="0" y="319499"/>
                  </a:moveTo>
                  <a:lnTo>
                    <a:pt x="3464" y="272286"/>
                  </a:lnTo>
                  <a:lnTo>
                    <a:pt x="13527" y="227224"/>
                  </a:lnTo>
                  <a:lnTo>
                    <a:pt x="29695" y="184806"/>
                  </a:lnTo>
                  <a:lnTo>
                    <a:pt x="51473" y="145528"/>
                  </a:lnTo>
                  <a:lnTo>
                    <a:pt x="78367" y="109884"/>
                  </a:lnTo>
                  <a:lnTo>
                    <a:pt x="109884" y="78367"/>
                  </a:lnTo>
                  <a:lnTo>
                    <a:pt x="145528" y="51473"/>
                  </a:lnTo>
                  <a:lnTo>
                    <a:pt x="184806" y="29695"/>
                  </a:lnTo>
                  <a:lnTo>
                    <a:pt x="227224" y="13527"/>
                  </a:lnTo>
                  <a:lnTo>
                    <a:pt x="272286" y="3464"/>
                  </a:lnTo>
                  <a:lnTo>
                    <a:pt x="319499" y="0"/>
                  </a:lnTo>
                  <a:lnTo>
                    <a:pt x="369782" y="3980"/>
                  </a:lnTo>
                  <a:lnTo>
                    <a:pt x="418373" y="15683"/>
                  </a:lnTo>
                  <a:lnTo>
                    <a:pt x="464416" y="34754"/>
                  </a:lnTo>
                  <a:lnTo>
                    <a:pt x="507051" y="60838"/>
                  </a:lnTo>
                  <a:lnTo>
                    <a:pt x="545420" y="93579"/>
                  </a:lnTo>
                  <a:lnTo>
                    <a:pt x="578161" y="131948"/>
                  </a:lnTo>
                  <a:lnTo>
                    <a:pt x="604245" y="174583"/>
                  </a:lnTo>
                  <a:lnTo>
                    <a:pt x="623316" y="220626"/>
                  </a:lnTo>
                  <a:lnTo>
                    <a:pt x="635019" y="269217"/>
                  </a:lnTo>
                  <a:lnTo>
                    <a:pt x="638999" y="319499"/>
                  </a:lnTo>
                  <a:lnTo>
                    <a:pt x="635535" y="366713"/>
                  </a:lnTo>
                  <a:lnTo>
                    <a:pt x="625472" y="411775"/>
                  </a:lnTo>
                  <a:lnTo>
                    <a:pt x="609304" y="454193"/>
                  </a:lnTo>
                  <a:lnTo>
                    <a:pt x="587526" y="493471"/>
                  </a:lnTo>
                  <a:lnTo>
                    <a:pt x="560631" y="529115"/>
                  </a:lnTo>
                  <a:lnTo>
                    <a:pt x="529115" y="560632"/>
                  </a:lnTo>
                  <a:lnTo>
                    <a:pt x="493471" y="587526"/>
                  </a:lnTo>
                  <a:lnTo>
                    <a:pt x="454193" y="609304"/>
                  </a:lnTo>
                  <a:lnTo>
                    <a:pt x="411775" y="625472"/>
                  </a:lnTo>
                  <a:lnTo>
                    <a:pt x="366713" y="635535"/>
                  </a:lnTo>
                  <a:lnTo>
                    <a:pt x="319499" y="639000"/>
                  </a:lnTo>
                  <a:lnTo>
                    <a:pt x="272286" y="635535"/>
                  </a:lnTo>
                  <a:lnTo>
                    <a:pt x="227224" y="625472"/>
                  </a:lnTo>
                  <a:lnTo>
                    <a:pt x="184806" y="609304"/>
                  </a:lnTo>
                  <a:lnTo>
                    <a:pt x="145528" y="587526"/>
                  </a:lnTo>
                  <a:lnTo>
                    <a:pt x="109884" y="560632"/>
                  </a:lnTo>
                  <a:lnTo>
                    <a:pt x="78367" y="529115"/>
                  </a:lnTo>
                  <a:lnTo>
                    <a:pt x="51473" y="493471"/>
                  </a:lnTo>
                  <a:lnTo>
                    <a:pt x="29695" y="454193"/>
                  </a:lnTo>
                  <a:lnTo>
                    <a:pt x="13527" y="411775"/>
                  </a:lnTo>
                  <a:lnTo>
                    <a:pt x="3464" y="366713"/>
                  </a:lnTo>
                  <a:lnTo>
                    <a:pt x="0" y="319499"/>
                  </a:lnTo>
                  <a:close/>
                </a:path>
              </a:pathLst>
            </a:custGeom>
            <a:ln w="19049">
              <a:solidFill>
                <a:srgbClr val="70AD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51375" y="1371425"/>
              <a:ext cx="415100" cy="4151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16075" y="4388033"/>
              <a:ext cx="639000" cy="41473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991400" y="3849501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5" h="639445">
                  <a:moveTo>
                    <a:pt x="319499" y="638999"/>
                  </a:moveTo>
                  <a:lnTo>
                    <a:pt x="272286" y="635535"/>
                  </a:lnTo>
                  <a:lnTo>
                    <a:pt x="227224" y="625472"/>
                  </a:lnTo>
                  <a:lnTo>
                    <a:pt x="184806" y="609304"/>
                  </a:lnTo>
                  <a:lnTo>
                    <a:pt x="145528" y="587526"/>
                  </a:lnTo>
                  <a:lnTo>
                    <a:pt x="109884" y="560632"/>
                  </a:lnTo>
                  <a:lnTo>
                    <a:pt x="78367" y="529115"/>
                  </a:lnTo>
                  <a:lnTo>
                    <a:pt x="51473" y="493471"/>
                  </a:lnTo>
                  <a:lnTo>
                    <a:pt x="29695" y="454193"/>
                  </a:lnTo>
                  <a:lnTo>
                    <a:pt x="13527" y="411775"/>
                  </a:lnTo>
                  <a:lnTo>
                    <a:pt x="3464" y="366713"/>
                  </a:lnTo>
                  <a:lnTo>
                    <a:pt x="0" y="319499"/>
                  </a:lnTo>
                  <a:lnTo>
                    <a:pt x="3980" y="269217"/>
                  </a:lnTo>
                  <a:lnTo>
                    <a:pt x="15683" y="220626"/>
                  </a:lnTo>
                  <a:lnTo>
                    <a:pt x="34754" y="174583"/>
                  </a:lnTo>
                  <a:lnTo>
                    <a:pt x="60838" y="131948"/>
                  </a:lnTo>
                  <a:lnTo>
                    <a:pt x="93579" y="93579"/>
                  </a:lnTo>
                  <a:lnTo>
                    <a:pt x="131948" y="60838"/>
                  </a:lnTo>
                  <a:lnTo>
                    <a:pt x="174583" y="34754"/>
                  </a:lnTo>
                  <a:lnTo>
                    <a:pt x="220626" y="15683"/>
                  </a:lnTo>
                  <a:lnTo>
                    <a:pt x="269217" y="3980"/>
                  </a:lnTo>
                  <a:lnTo>
                    <a:pt x="319499" y="0"/>
                  </a:lnTo>
                  <a:lnTo>
                    <a:pt x="366713" y="3464"/>
                  </a:lnTo>
                  <a:lnTo>
                    <a:pt x="411775" y="13527"/>
                  </a:lnTo>
                  <a:lnTo>
                    <a:pt x="454193" y="29695"/>
                  </a:lnTo>
                  <a:lnTo>
                    <a:pt x="493471" y="51473"/>
                  </a:lnTo>
                  <a:lnTo>
                    <a:pt x="529115" y="78367"/>
                  </a:lnTo>
                  <a:lnTo>
                    <a:pt x="560632" y="109884"/>
                  </a:lnTo>
                  <a:lnTo>
                    <a:pt x="587526" y="145528"/>
                  </a:lnTo>
                  <a:lnTo>
                    <a:pt x="609304" y="184806"/>
                  </a:lnTo>
                  <a:lnTo>
                    <a:pt x="625472" y="227224"/>
                  </a:lnTo>
                  <a:lnTo>
                    <a:pt x="635535" y="272286"/>
                  </a:lnTo>
                  <a:lnTo>
                    <a:pt x="638999" y="319499"/>
                  </a:lnTo>
                  <a:lnTo>
                    <a:pt x="635535" y="366713"/>
                  </a:lnTo>
                  <a:lnTo>
                    <a:pt x="625472" y="411775"/>
                  </a:lnTo>
                  <a:lnTo>
                    <a:pt x="609304" y="454193"/>
                  </a:lnTo>
                  <a:lnTo>
                    <a:pt x="587526" y="493471"/>
                  </a:lnTo>
                  <a:lnTo>
                    <a:pt x="560632" y="529115"/>
                  </a:lnTo>
                  <a:lnTo>
                    <a:pt x="529115" y="560632"/>
                  </a:lnTo>
                  <a:lnTo>
                    <a:pt x="493471" y="587526"/>
                  </a:lnTo>
                  <a:lnTo>
                    <a:pt x="454193" y="609304"/>
                  </a:lnTo>
                  <a:lnTo>
                    <a:pt x="411775" y="625472"/>
                  </a:lnTo>
                  <a:lnTo>
                    <a:pt x="366713" y="635535"/>
                  </a:lnTo>
                  <a:lnTo>
                    <a:pt x="319499" y="638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91400" y="3849501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5" h="639445">
                  <a:moveTo>
                    <a:pt x="638999" y="319499"/>
                  </a:moveTo>
                  <a:lnTo>
                    <a:pt x="635535" y="272286"/>
                  </a:lnTo>
                  <a:lnTo>
                    <a:pt x="625472" y="227224"/>
                  </a:lnTo>
                  <a:lnTo>
                    <a:pt x="609304" y="184806"/>
                  </a:lnTo>
                  <a:lnTo>
                    <a:pt x="587526" y="145528"/>
                  </a:lnTo>
                  <a:lnTo>
                    <a:pt x="560632" y="109884"/>
                  </a:lnTo>
                  <a:lnTo>
                    <a:pt x="529115" y="78367"/>
                  </a:lnTo>
                  <a:lnTo>
                    <a:pt x="493471" y="51473"/>
                  </a:lnTo>
                  <a:lnTo>
                    <a:pt x="454193" y="29695"/>
                  </a:lnTo>
                  <a:lnTo>
                    <a:pt x="411775" y="13527"/>
                  </a:lnTo>
                  <a:lnTo>
                    <a:pt x="366713" y="3464"/>
                  </a:lnTo>
                  <a:lnTo>
                    <a:pt x="319499" y="0"/>
                  </a:lnTo>
                  <a:lnTo>
                    <a:pt x="269217" y="3980"/>
                  </a:lnTo>
                  <a:lnTo>
                    <a:pt x="220626" y="15683"/>
                  </a:lnTo>
                  <a:lnTo>
                    <a:pt x="174583" y="34754"/>
                  </a:lnTo>
                  <a:lnTo>
                    <a:pt x="131948" y="60838"/>
                  </a:lnTo>
                  <a:lnTo>
                    <a:pt x="93579" y="93579"/>
                  </a:lnTo>
                  <a:lnTo>
                    <a:pt x="60838" y="131948"/>
                  </a:lnTo>
                  <a:lnTo>
                    <a:pt x="34754" y="174583"/>
                  </a:lnTo>
                  <a:lnTo>
                    <a:pt x="15683" y="220626"/>
                  </a:lnTo>
                  <a:lnTo>
                    <a:pt x="3980" y="269217"/>
                  </a:lnTo>
                  <a:lnTo>
                    <a:pt x="0" y="319499"/>
                  </a:lnTo>
                  <a:lnTo>
                    <a:pt x="3464" y="366713"/>
                  </a:lnTo>
                  <a:lnTo>
                    <a:pt x="13527" y="411775"/>
                  </a:lnTo>
                  <a:lnTo>
                    <a:pt x="29695" y="454193"/>
                  </a:lnTo>
                  <a:lnTo>
                    <a:pt x="51473" y="493471"/>
                  </a:lnTo>
                  <a:lnTo>
                    <a:pt x="78367" y="529115"/>
                  </a:lnTo>
                  <a:lnTo>
                    <a:pt x="109884" y="560632"/>
                  </a:lnTo>
                  <a:lnTo>
                    <a:pt x="145528" y="587526"/>
                  </a:lnTo>
                  <a:lnTo>
                    <a:pt x="184806" y="609304"/>
                  </a:lnTo>
                  <a:lnTo>
                    <a:pt x="227224" y="625472"/>
                  </a:lnTo>
                  <a:lnTo>
                    <a:pt x="272286" y="635535"/>
                  </a:lnTo>
                  <a:lnTo>
                    <a:pt x="319499" y="638999"/>
                  </a:lnTo>
                  <a:lnTo>
                    <a:pt x="366713" y="635535"/>
                  </a:lnTo>
                  <a:lnTo>
                    <a:pt x="411775" y="625472"/>
                  </a:lnTo>
                  <a:lnTo>
                    <a:pt x="454193" y="609304"/>
                  </a:lnTo>
                  <a:lnTo>
                    <a:pt x="493471" y="587526"/>
                  </a:lnTo>
                  <a:lnTo>
                    <a:pt x="529115" y="560632"/>
                  </a:lnTo>
                  <a:lnTo>
                    <a:pt x="560632" y="529115"/>
                  </a:lnTo>
                  <a:lnTo>
                    <a:pt x="587526" y="493471"/>
                  </a:lnTo>
                  <a:lnTo>
                    <a:pt x="609304" y="454193"/>
                  </a:lnTo>
                  <a:lnTo>
                    <a:pt x="625472" y="411775"/>
                  </a:lnTo>
                  <a:lnTo>
                    <a:pt x="635535" y="366713"/>
                  </a:lnTo>
                  <a:lnTo>
                    <a:pt x="638999" y="319499"/>
                  </a:lnTo>
                  <a:close/>
                </a:path>
              </a:pathLst>
            </a:custGeom>
            <a:ln w="19049">
              <a:solidFill>
                <a:srgbClr val="016C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473017" y="2881538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5" h="639445">
                  <a:moveTo>
                    <a:pt x="319499" y="638999"/>
                  </a:moveTo>
                  <a:lnTo>
                    <a:pt x="272286" y="635535"/>
                  </a:lnTo>
                  <a:lnTo>
                    <a:pt x="227224" y="625472"/>
                  </a:lnTo>
                  <a:lnTo>
                    <a:pt x="184806" y="609304"/>
                  </a:lnTo>
                  <a:lnTo>
                    <a:pt x="145529" y="587526"/>
                  </a:lnTo>
                  <a:lnTo>
                    <a:pt x="109884" y="560632"/>
                  </a:lnTo>
                  <a:lnTo>
                    <a:pt x="78368" y="529115"/>
                  </a:lnTo>
                  <a:lnTo>
                    <a:pt x="51473" y="493471"/>
                  </a:lnTo>
                  <a:lnTo>
                    <a:pt x="29695" y="454193"/>
                  </a:lnTo>
                  <a:lnTo>
                    <a:pt x="13527" y="411775"/>
                  </a:lnTo>
                  <a:lnTo>
                    <a:pt x="3464" y="366713"/>
                  </a:lnTo>
                  <a:lnTo>
                    <a:pt x="0" y="319499"/>
                  </a:lnTo>
                  <a:lnTo>
                    <a:pt x="3980" y="269217"/>
                  </a:lnTo>
                  <a:lnTo>
                    <a:pt x="15683" y="220626"/>
                  </a:lnTo>
                  <a:lnTo>
                    <a:pt x="34755" y="174583"/>
                  </a:lnTo>
                  <a:lnTo>
                    <a:pt x="60838" y="131948"/>
                  </a:lnTo>
                  <a:lnTo>
                    <a:pt x="93579" y="93579"/>
                  </a:lnTo>
                  <a:lnTo>
                    <a:pt x="131949" y="60838"/>
                  </a:lnTo>
                  <a:lnTo>
                    <a:pt x="174583" y="34754"/>
                  </a:lnTo>
                  <a:lnTo>
                    <a:pt x="220626" y="15683"/>
                  </a:lnTo>
                  <a:lnTo>
                    <a:pt x="269217" y="3980"/>
                  </a:lnTo>
                  <a:lnTo>
                    <a:pt x="319499" y="0"/>
                  </a:lnTo>
                  <a:lnTo>
                    <a:pt x="366713" y="3464"/>
                  </a:lnTo>
                  <a:lnTo>
                    <a:pt x="411775" y="13527"/>
                  </a:lnTo>
                  <a:lnTo>
                    <a:pt x="454193" y="29695"/>
                  </a:lnTo>
                  <a:lnTo>
                    <a:pt x="493471" y="51473"/>
                  </a:lnTo>
                  <a:lnTo>
                    <a:pt x="529115" y="78367"/>
                  </a:lnTo>
                  <a:lnTo>
                    <a:pt x="560632" y="109884"/>
                  </a:lnTo>
                  <a:lnTo>
                    <a:pt x="587526" y="145528"/>
                  </a:lnTo>
                  <a:lnTo>
                    <a:pt x="609304" y="184806"/>
                  </a:lnTo>
                  <a:lnTo>
                    <a:pt x="625472" y="227224"/>
                  </a:lnTo>
                  <a:lnTo>
                    <a:pt x="635535" y="272286"/>
                  </a:lnTo>
                  <a:lnTo>
                    <a:pt x="638999" y="319499"/>
                  </a:lnTo>
                  <a:lnTo>
                    <a:pt x="635535" y="366713"/>
                  </a:lnTo>
                  <a:lnTo>
                    <a:pt x="625472" y="411775"/>
                  </a:lnTo>
                  <a:lnTo>
                    <a:pt x="609304" y="454193"/>
                  </a:lnTo>
                  <a:lnTo>
                    <a:pt x="587526" y="493471"/>
                  </a:lnTo>
                  <a:lnTo>
                    <a:pt x="560632" y="529115"/>
                  </a:lnTo>
                  <a:lnTo>
                    <a:pt x="529115" y="560632"/>
                  </a:lnTo>
                  <a:lnTo>
                    <a:pt x="493471" y="587526"/>
                  </a:lnTo>
                  <a:lnTo>
                    <a:pt x="454193" y="609304"/>
                  </a:lnTo>
                  <a:lnTo>
                    <a:pt x="411775" y="625472"/>
                  </a:lnTo>
                  <a:lnTo>
                    <a:pt x="366713" y="635535"/>
                  </a:lnTo>
                  <a:lnTo>
                    <a:pt x="319499" y="638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473017" y="2881538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5" h="639445">
                  <a:moveTo>
                    <a:pt x="638999" y="319499"/>
                  </a:moveTo>
                  <a:lnTo>
                    <a:pt x="635535" y="272286"/>
                  </a:lnTo>
                  <a:lnTo>
                    <a:pt x="625472" y="227224"/>
                  </a:lnTo>
                  <a:lnTo>
                    <a:pt x="609304" y="184806"/>
                  </a:lnTo>
                  <a:lnTo>
                    <a:pt x="587526" y="145528"/>
                  </a:lnTo>
                  <a:lnTo>
                    <a:pt x="560632" y="109884"/>
                  </a:lnTo>
                  <a:lnTo>
                    <a:pt x="529115" y="78367"/>
                  </a:lnTo>
                  <a:lnTo>
                    <a:pt x="493471" y="51473"/>
                  </a:lnTo>
                  <a:lnTo>
                    <a:pt x="454193" y="29695"/>
                  </a:lnTo>
                  <a:lnTo>
                    <a:pt x="411775" y="13527"/>
                  </a:lnTo>
                  <a:lnTo>
                    <a:pt x="366713" y="3464"/>
                  </a:lnTo>
                  <a:lnTo>
                    <a:pt x="319499" y="0"/>
                  </a:lnTo>
                  <a:lnTo>
                    <a:pt x="269217" y="3980"/>
                  </a:lnTo>
                  <a:lnTo>
                    <a:pt x="220626" y="15683"/>
                  </a:lnTo>
                  <a:lnTo>
                    <a:pt x="174583" y="34754"/>
                  </a:lnTo>
                  <a:lnTo>
                    <a:pt x="131949" y="60838"/>
                  </a:lnTo>
                  <a:lnTo>
                    <a:pt x="93579" y="93579"/>
                  </a:lnTo>
                  <a:lnTo>
                    <a:pt x="60838" y="131948"/>
                  </a:lnTo>
                  <a:lnTo>
                    <a:pt x="34755" y="174583"/>
                  </a:lnTo>
                  <a:lnTo>
                    <a:pt x="15683" y="220626"/>
                  </a:lnTo>
                  <a:lnTo>
                    <a:pt x="3980" y="269217"/>
                  </a:lnTo>
                  <a:lnTo>
                    <a:pt x="0" y="319499"/>
                  </a:lnTo>
                  <a:lnTo>
                    <a:pt x="3464" y="366713"/>
                  </a:lnTo>
                  <a:lnTo>
                    <a:pt x="13527" y="411775"/>
                  </a:lnTo>
                  <a:lnTo>
                    <a:pt x="29695" y="454193"/>
                  </a:lnTo>
                  <a:lnTo>
                    <a:pt x="51473" y="493471"/>
                  </a:lnTo>
                  <a:lnTo>
                    <a:pt x="78368" y="529115"/>
                  </a:lnTo>
                  <a:lnTo>
                    <a:pt x="109884" y="560632"/>
                  </a:lnTo>
                  <a:lnTo>
                    <a:pt x="145529" y="587526"/>
                  </a:lnTo>
                  <a:lnTo>
                    <a:pt x="184806" y="609304"/>
                  </a:lnTo>
                  <a:lnTo>
                    <a:pt x="227224" y="625472"/>
                  </a:lnTo>
                  <a:lnTo>
                    <a:pt x="272286" y="635535"/>
                  </a:lnTo>
                  <a:lnTo>
                    <a:pt x="319499" y="638999"/>
                  </a:lnTo>
                  <a:lnTo>
                    <a:pt x="366713" y="635535"/>
                  </a:lnTo>
                  <a:lnTo>
                    <a:pt x="411775" y="625472"/>
                  </a:lnTo>
                  <a:lnTo>
                    <a:pt x="454193" y="609304"/>
                  </a:lnTo>
                  <a:lnTo>
                    <a:pt x="493471" y="587526"/>
                  </a:lnTo>
                  <a:lnTo>
                    <a:pt x="529115" y="560632"/>
                  </a:lnTo>
                  <a:lnTo>
                    <a:pt x="560632" y="529115"/>
                  </a:lnTo>
                  <a:lnTo>
                    <a:pt x="587526" y="493471"/>
                  </a:lnTo>
                  <a:lnTo>
                    <a:pt x="609304" y="454193"/>
                  </a:lnTo>
                  <a:lnTo>
                    <a:pt x="625472" y="411775"/>
                  </a:lnTo>
                  <a:lnTo>
                    <a:pt x="635535" y="366713"/>
                  </a:lnTo>
                  <a:lnTo>
                    <a:pt x="638999" y="319499"/>
                  </a:lnTo>
                  <a:close/>
                </a:path>
              </a:pathLst>
            </a:custGeom>
            <a:ln w="19049">
              <a:solidFill>
                <a:srgbClr val="016C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256062" y="1890949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5" h="639444">
                  <a:moveTo>
                    <a:pt x="319499" y="638999"/>
                  </a:moveTo>
                  <a:lnTo>
                    <a:pt x="272286" y="635535"/>
                  </a:lnTo>
                  <a:lnTo>
                    <a:pt x="227224" y="625472"/>
                  </a:lnTo>
                  <a:lnTo>
                    <a:pt x="184806" y="609304"/>
                  </a:lnTo>
                  <a:lnTo>
                    <a:pt x="145528" y="587526"/>
                  </a:lnTo>
                  <a:lnTo>
                    <a:pt x="109884" y="560632"/>
                  </a:lnTo>
                  <a:lnTo>
                    <a:pt x="78367" y="529115"/>
                  </a:lnTo>
                  <a:lnTo>
                    <a:pt x="51473" y="493471"/>
                  </a:lnTo>
                  <a:lnTo>
                    <a:pt x="29695" y="454193"/>
                  </a:lnTo>
                  <a:lnTo>
                    <a:pt x="13527" y="411775"/>
                  </a:lnTo>
                  <a:lnTo>
                    <a:pt x="3464" y="366713"/>
                  </a:lnTo>
                  <a:lnTo>
                    <a:pt x="0" y="319499"/>
                  </a:lnTo>
                  <a:lnTo>
                    <a:pt x="3980" y="269217"/>
                  </a:lnTo>
                  <a:lnTo>
                    <a:pt x="15683" y="220626"/>
                  </a:lnTo>
                  <a:lnTo>
                    <a:pt x="34754" y="174583"/>
                  </a:lnTo>
                  <a:lnTo>
                    <a:pt x="60838" y="131948"/>
                  </a:lnTo>
                  <a:lnTo>
                    <a:pt x="93579" y="93579"/>
                  </a:lnTo>
                  <a:lnTo>
                    <a:pt x="131949" y="60838"/>
                  </a:lnTo>
                  <a:lnTo>
                    <a:pt x="174583" y="34754"/>
                  </a:lnTo>
                  <a:lnTo>
                    <a:pt x="220626" y="15683"/>
                  </a:lnTo>
                  <a:lnTo>
                    <a:pt x="269217" y="3980"/>
                  </a:lnTo>
                  <a:lnTo>
                    <a:pt x="319499" y="0"/>
                  </a:lnTo>
                  <a:lnTo>
                    <a:pt x="366713" y="3464"/>
                  </a:lnTo>
                  <a:lnTo>
                    <a:pt x="411775" y="13527"/>
                  </a:lnTo>
                  <a:lnTo>
                    <a:pt x="454193" y="29695"/>
                  </a:lnTo>
                  <a:lnTo>
                    <a:pt x="493470" y="51473"/>
                  </a:lnTo>
                  <a:lnTo>
                    <a:pt x="529115" y="78367"/>
                  </a:lnTo>
                  <a:lnTo>
                    <a:pt x="560631" y="109884"/>
                  </a:lnTo>
                  <a:lnTo>
                    <a:pt x="587526" y="145528"/>
                  </a:lnTo>
                  <a:lnTo>
                    <a:pt x="609304" y="184806"/>
                  </a:lnTo>
                  <a:lnTo>
                    <a:pt x="625472" y="227224"/>
                  </a:lnTo>
                  <a:lnTo>
                    <a:pt x="635535" y="272286"/>
                  </a:lnTo>
                  <a:lnTo>
                    <a:pt x="638999" y="319499"/>
                  </a:lnTo>
                  <a:lnTo>
                    <a:pt x="635535" y="366713"/>
                  </a:lnTo>
                  <a:lnTo>
                    <a:pt x="625472" y="411775"/>
                  </a:lnTo>
                  <a:lnTo>
                    <a:pt x="609304" y="454193"/>
                  </a:lnTo>
                  <a:lnTo>
                    <a:pt x="587526" y="493471"/>
                  </a:lnTo>
                  <a:lnTo>
                    <a:pt x="560631" y="529115"/>
                  </a:lnTo>
                  <a:lnTo>
                    <a:pt x="529115" y="560632"/>
                  </a:lnTo>
                  <a:lnTo>
                    <a:pt x="493470" y="587526"/>
                  </a:lnTo>
                  <a:lnTo>
                    <a:pt x="454193" y="609304"/>
                  </a:lnTo>
                  <a:lnTo>
                    <a:pt x="411775" y="625472"/>
                  </a:lnTo>
                  <a:lnTo>
                    <a:pt x="366713" y="635535"/>
                  </a:lnTo>
                  <a:lnTo>
                    <a:pt x="319499" y="638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256062" y="1890949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5" h="639444">
                  <a:moveTo>
                    <a:pt x="638999" y="319499"/>
                  </a:moveTo>
                  <a:lnTo>
                    <a:pt x="635535" y="272286"/>
                  </a:lnTo>
                  <a:lnTo>
                    <a:pt x="625472" y="227224"/>
                  </a:lnTo>
                  <a:lnTo>
                    <a:pt x="609304" y="184806"/>
                  </a:lnTo>
                  <a:lnTo>
                    <a:pt x="587526" y="145528"/>
                  </a:lnTo>
                  <a:lnTo>
                    <a:pt x="560631" y="109884"/>
                  </a:lnTo>
                  <a:lnTo>
                    <a:pt x="529115" y="78367"/>
                  </a:lnTo>
                  <a:lnTo>
                    <a:pt x="493470" y="51473"/>
                  </a:lnTo>
                  <a:lnTo>
                    <a:pt x="454193" y="29695"/>
                  </a:lnTo>
                  <a:lnTo>
                    <a:pt x="411775" y="13527"/>
                  </a:lnTo>
                  <a:lnTo>
                    <a:pt x="366713" y="3464"/>
                  </a:lnTo>
                  <a:lnTo>
                    <a:pt x="319499" y="0"/>
                  </a:lnTo>
                  <a:lnTo>
                    <a:pt x="269217" y="3980"/>
                  </a:lnTo>
                  <a:lnTo>
                    <a:pt x="220626" y="15683"/>
                  </a:lnTo>
                  <a:lnTo>
                    <a:pt x="174583" y="34754"/>
                  </a:lnTo>
                  <a:lnTo>
                    <a:pt x="131949" y="60838"/>
                  </a:lnTo>
                  <a:lnTo>
                    <a:pt x="93579" y="93579"/>
                  </a:lnTo>
                  <a:lnTo>
                    <a:pt x="60838" y="131948"/>
                  </a:lnTo>
                  <a:lnTo>
                    <a:pt x="34754" y="174583"/>
                  </a:lnTo>
                  <a:lnTo>
                    <a:pt x="15683" y="220626"/>
                  </a:lnTo>
                  <a:lnTo>
                    <a:pt x="3980" y="269217"/>
                  </a:lnTo>
                  <a:lnTo>
                    <a:pt x="0" y="319499"/>
                  </a:lnTo>
                  <a:lnTo>
                    <a:pt x="3464" y="366713"/>
                  </a:lnTo>
                  <a:lnTo>
                    <a:pt x="13527" y="411775"/>
                  </a:lnTo>
                  <a:lnTo>
                    <a:pt x="29695" y="454193"/>
                  </a:lnTo>
                  <a:lnTo>
                    <a:pt x="51473" y="493471"/>
                  </a:lnTo>
                  <a:lnTo>
                    <a:pt x="78367" y="529115"/>
                  </a:lnTo>
                  <a:lnTo>
                    <a:pt x="109884" y="560632"/>
                  </a:lnTo>
                  <a:lnTo>
                    <a:pt x="145528" y="587526"/>
                  </a:lnTo>
                  <a:lnTo>
                    <a:pt x="184806" y="609304"/>
                  </a:lnTo>
                  <a:lnTo>
                    <a:pt x="227224" y="625472"/>
                  </a:lnTo>
                  <a:lnTo>
                    <a:pt x="272286" y="635535"/>
                  </a:lnTo>
                  <a:lnTo>
                    <a:pt x="319499" y="638999"/>
                  </a:lnTo>
                  <a:lnTo>
                    <a:pt x="366713" y="635535"/>
                  </a:lnTo>
                  <a:lnTo>
                    <a:pt x="411775" y="625472"/>
                  </a:lnTo>
                  <a:lnTo>
                    <a:pt x="454193" y="609304"/>
                  </a:lnTo>
                  <a:lnTo>
                    <a:pt x="493470" y="587526"/>
                  </a:lnTo>
                  <a:lnTo>
                    <a:pt x="529115" y="560632"/>
                  </a:lnTo>
                  <a:lnTo>
                    <a:pt x="560631" y="529115"/>
                  </a:lnTo>
                  <a:lnTo>
                    <a:pt x="587526" y="493471"/>
                  </a:lnTo>
                  <a:lnTo>
                    <a:pt x="609304" y="454193"/>
                  </a:lnTo>
                  <a:lnTo>
                    <a:pt x="625472" y="411775"/>
                  </a:lnTo>
                  <a:lnTo>
                    <a:pt x="635535" y="366713"/>
                  </a:lnTo>
                  <a:lnTo>
                    <a:pt x="638999" y="319499"/>
                  </a:lnTo>
                  <a:close/>
                </a:path>
              </a:pathLst>
            </a:custGeom>
            <a:ln w="19049">
              <a:solidFill>
                <a:srgbClr val="016C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426700" y="1259476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5" h="639444">
                  <a:moveTo>
                    <a:pt x="319499" y="639000"/>
                  </a:moveTo>
                  <a:lnTo>
                    <a:pt x="272286" y="635535"/>
                  </a:lnTo>
                  <a:lnTo>
                    <a:pt x="227224" y="625472"/>
                  </a:lnTo>
                  <a:lnTo>
                    <a:pt x="184806" y="609304"/>
                  </a:lnTo>
                  <a:lnTo>
                    <a:pt x="145528" y="587526"/>
                  </a:lnTo>
                  <a:lnTo>
                    <a:pt x="109884" y="560632"/>
                  </a:lnTo>
                  <a:lnTo>
                    <a:pt x="78367" y="529115"/>
                  </a:lnTo>
                  <a:lnTo>
                    <a:pt x="51473" y="493471"/>
                  </a:lnTo>
                  <a:lnTo>
                    <a:pt x="29695" y="454193"/>
                  </a:lnTo>
                  <a:lnTo>
                    <a:pt x="13527" y="411775"/>
                  </a:lnTo>
                  <a:lnTo>
                    <a:pt x="3464" y="366713"/>
                  </a:lnTo>
                  <a:lnTo>
                    <a:pt x="0" y="319499"/>
                  </a:lnTo>
                  <a:lnTo>
                    <a:pt x="3980" y="269217"/>
                  </a:lnTo>
                  <a:lnTo>
                    <a:pt x="15683" y="220626"/>
                  </a:lnTo>
                  <a:lnTo>
                    <a:pt x="34754" y="174583"/>
                  </a:lnTo>
                  <a:lnTo>
                    <a:pt x="60838" y="131948"/>
                  </a:lnTo>
                  <a:lnTo>
                    <a:pt x="93579" y="93579"/>
                  </a:lnTo>
                  <a:lnTo>
                    <a:pt x="131948" y="60838"/>
                  </a:lnTo>
                  <a:lnTo>
                    <a:pt x="174583" y="34754"/>
                  </a:lnTo>
                  <a:lnTo>
                    <a:pt x="220626" y="15683"/>
                  </a:lnTo>
                  <a:lnTo>
                    <a:pt x="269217" y="3980"/>
                  </a:lnTo>
                  <a:lnTo>
                    <a:pt x="319499" y="0"/>
                  </a:lnTo>
                  <a:lnTo>
                    <a:pt x="366713" y="3464"/>
                  </a:lnTo>
                  <a:lnTo>
                    <a:pt x="411775" y="13527"/>
                  </a:lnTo>
                  <a:lnTo>
                    <a:pt x="454193" y="29695"/>
                  </a:lnTo>
                  <a:lnTo>
                    <a:pt x="493471" y="51473"/>
                  </a:lnTo>
                  <a:lnTo>
                    <a:pt x="529115" y="78367"/>
                  </a:lnTo>
                  <a:lnTo>
                    <a:pt x="560632" y="109884"/>
                  </a:lnTo>
                  <a:lnTo>
                    <a:pt x="587526" y="145528"/>
                  </a:lnTo>
                  <a:lnTo>
                    <a:pt x="609304" y="184806"/>
                  </a:lnTo>
                  <a:lnTo>
                    <a:pt x="625472" y="227224"/>
                  </a:lnTo>
                  <a:lnTo>
                    <a:pt x="635535" y="272286"/>
                  </a:lnTo>
                  <a:lnTo>
                    <a:pt x="638999" y="319499"/>
                  </a:lnTo>
                  <a:lnTo>
                    <a:pt x="635535" y="366713"/>
                  </a:lnTo>
                  <a:lnTo>
                    <a:pt x="625472" y="411775"/>
                  </a:lnTo>
                  <a:lnTo>
                    <a:pt x="609304" y="454193"/>
                  </a:lnTo>
                  <a:lnTo>
                    <a:pt x="587526" y="493471"/>
                  </a:lnTo>
                  <a:lnTo>
                    <a:pt x="560632" y="529115"/>
                  </a:lnTo>
                  <a:lnTo>
                    <a:pt x="529115" y="560632"/>
                  </a:lnTo>
                  <a:lnTo>
                    <a:pt x="493471" y="587526"/>
                  </a:lnTo>
                  <a:lnTo>
                    <a:pt x="454193" y="609304"/>
                  </a:lnTo>
                  <a:lnTo>
                    <a:pt x="411775" y="625472"/>
                  </a:lnTo>
                  <a:lnTo>
                    <a:pt x="366713" y="635535"/>
                  </a:lnTo>
                  <a:lnTo>
                    <a:pt x="319499" y="639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426700" y="1259476"/>
              <a:ext cx="639445" cy="639445"/>
            </a:xfrm>
            <a:custGeom>
              <a:avLst/>
              <a:gdLst/>
              <a:ahLst/>
              <a:cxnLst/>
              <a:rect l="l" t="t" r="r" b="b"/>
              <a:pathLst>
                <a:path w="639445" h="639444">
                  <a:moveTo>
                    <a:pt x="638999" y="319499"/>
                  </a:moveTo>
                  <a:lnTo>
                    <a:pt x="635535" y="272286"/>
                  </a:lnTo>
                  <a:lnTo>
                    <a:pt x="625472" y="227224"/>
                  </a:lnTo>
                  <a:lnTo>
                    <a:pt x="609304" y="184806"/>
                  </a:lnTo>
                  <a:lnTo>
                    <a:pt x="587526" y="145528"/>
                  </a:lnTo>
                  <a:lnTo>
                    <a:pt x="560632" y="109884"/>
                  </a:lnTo>
                  <a:lnTo>
                    <a:pt x="529115" y="78367"/>
                  </a:lnTo>
                  <a:lnTo>
                    <a:pt x="493471" y="51473"/>
                  </a:lnTo>
                  <a:lnTo>
                    <a:pt x="454193" y="29695"/>
                  </a:lnTo>
                  <a:lnTo>
                    <a:pt x="411775" y="13527"/>
                  </a:lnTo>
                  <a:lnTo>
                    <a:pt x="366713" y="3464"/>
                  </a:lnTo>
                  <a:lnTo>
                    <a:pt x="319499" y="0"/>
                  </a:lnTo>
                  <a:lnTo>
                    <a:pt x="269217" y="3980"/>
                  </a:lnTo>
                  <a:lnTo>
                    <a:pt x="220626" y="15683"/>
                  </a:lnTo>
                  <a:lnTo>
                    <a:pt x="174583" y="34754"/>
                  </a:lnTo>
                  <a:lnTo>
                    <a:pt x="131948" y="60838"/>
                  </a:lnTo>
                  <a:lnTo>
                    <a:pt x="93579" y="93579"/>
                  </a:lnTo>
                  <a:lnTo>
                    <a:pt x="60838" y="131948"/>
                  </a:lnTo>
                  <a:lnTo>
                    <a:pt x="34754" y="174583"/>
                  </a:lnTo>
                  <a:lnTo>
                    <a:pt x="15683" y="220626"/>
                  </a:lnTo>
                  <a:lnTo>
                    <a:pt x="3980" y="269217"/>
                  </a:lnTo>
                  <a:lnTo>
                    <a:pt x="0" y="319499"/>
                  </a:lnTo>
                  <a:lnTo>
                    <a:pt x="3464" y="366713"/>
                  </a:lnTo>
                  <a:lnTo>
                    <a:pt x="13527" y="411775"/>
                  </a:lnTo>
                  <a:lnTo>
                    <a:pt x="29695" y="454193"/>
                  </a:lnTo>
                  <a:lnTo>
                    <a:pt x="51473" y="493471"/>
                  </a:lnTo>
                  <a:lnTo>
                    <a:pt x="78367" y="529115"/>
                  </a:lnTo>
                  <a:lnTo>
                    <a:pt x="109884" y="560632"/>
                  </a:lnTo>
                  <a:lnTo>
                    <a:pt x="145528" y="587526"/>
                  </a:lnTo>
                  <a:lnTo>
                    <a:pt x="184806" y="609304"/>
                  </a:lnTo>
                  <a:lnTo>
                    <a:pt x="227224" y="625472"/>
                  </a:lnTo>
                  <a:lnTo>
                    <a:pt x="272286" y="635535"/>
                  </a:lnTo>
                  <a:lnTo>
                    <a:pt x="319499" y="639000"/>
                  </a:lnTo>
                  <a:lnTo>
                    <a:pt x="366713" y="635535"/>
                  </a:lnTo>
                  <a:lnTo>
                    <a:pt x="411775" y="625472"/>
                  </a:lnTo>
                  <a:lnTo>
                    <a:pt x="454193" y="609304"/>
                  </a:lnTo>
                  <a:lnTo>
                    <a:pt x="493471" y="587526"/>
                  </a:lnTo>
                  <a:lnTo>
                    <a:pt x="529115" y="560632"/>
                  </a:lnTo>
                  <a:lnTo>
                    <a:pt x="560632" y="529115"/>
                  </a:lnTo>
                  <a:lnTo>
                    <a:pt x="587526" y="493471"/>
                  </a:lnTo>
                  <a:lnTo>
                    <a:pt x="609304" y="454193"/>
                  </a:lnTo>
                  <a:lnTo>
                    <a:pt x="625472" y="411775"/>
                  </a:lnTo>
                  <a:lnTo>
                    <a:pt x="635535" y="366713"/>
                  </a:lnTo>
                  <a:lnTo>
                    <a:pt x="638999" y="319499"/>
                  </a:lnTo>
                  <a:close/>
                </a:path>
              </a:pathLst>
            </a:custGeom>
            <a:ln w="19049">
              <a:solidFill>
                <a:srgbClr val="016C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97712" y="1333125"/>
              <a:ext cx="496974" cy="49697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63700" y="2065624"/>
              <a:ext cx="415099" cy="28964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39725" y="2941249"/>
              <a:ext cx="496949" cy="49694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41575" y="3957349"/>
              <a:ext cx="338639" cy="423299"/>
            </a:xfrm>
            <a:prstGeom prst="rect">
              <a:avLst/>
            </a:prstGeom>
          </p:spPr>
        </p:pic>
      </p:grp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206375" y="69261"/>
            <a:ext cx="7586345" cy="668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2520"/>
              </a:lnSpc>
              <a:spcBef>
                <a:spcPts val="120"/>
              </a:spcBef>
            </a:pPr>
            <a:r>
              <a:rPr sz="2200" b="0" spc="-10" dirty="0">
                <a:solidFill>
                  <a:srgbClr val="000000"/>
                </a:solidFill>
                <a:latin typeface="Lucida Sans Unicode"/>
                <a:cs typeface="Lucida Sans Unicode"/>
              </a:rPr>
              <a:t>Disney+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30" dirty="0">
                <a:solidFill>
                  <a:srgbClr val="000000"/>
                </a:solidFill>
                <a:latin typeface="Lucida Sans Unicode"/>
                <a:cs typeface="Lucida Sans Unicode"/>
              </a:rPr>
              <a:t>Hotstar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75" dirty="0">
                <a:solidFill>
                  <a:srgbClr val="000000"/>
                </a:solidFill>
                <a:latin typeface="Lucida Sans Unicode"/>
                <a:cs typeface="Lucida Sans Unicode"/>
              </a:rPr>
              <a:t>Audience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114" dirty="0">
                <a:solidFill>
                  <a:srgbClr val="000000"/>
                </a:solidFill>
                <a:latin typeface="Lucida Sans Unicode"/>
                <a:cs typeface="Lucida Sans Unicode"/>
              </a:rPr>
              <a:t>Data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50" dirty="0">
                <a:solidFill>
                  <a:srgbClr val="000000"/>
                </a:solidFill>
                <a:latin typeface="Lucida Sans Unicode"/>
                <a:cs typeface="Lucida Sans Unicode"/>
              </a:rPr>
              <a:t>Enrichment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75" dirty="0">
                <a:solidFill>
                  <a:srgbClr val="000000"/>
                </a:solidFill>
                <a:latin typeface="Lucida Sans Unicode"/>
                <a:cs typeface="Lucida Sans Unicode"/>
              </a:rPr>
              <a:t>stack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80" dirty="0">
                <a:solidFill>
                  <a:srgbClr val="000000"/>
                </a:solidFill>
                <a:latin typeface="Lucida Sans Unicode"/>
                <a:cs typeface="Lucida Sans Unicode"/>
              </a:rPr>
              <a:t>now</a:t>
            </a:r>
            <a:endParaRPr sz="2200">
              <a:latin typeface="Lucida Sans Unicode"/>
              <a:cs typeface="Lucida Sans Unicode"/>
            </a:endParaRPr>
          </a:p>
          <a:p>
            <a:pPr marL="12700">
              <a:lnSpc>
                <a:spcPts val="2520"/>
              </a:lnSpc>
            </a:pPr>
            <a:r>
              <a:rPr sz="2200" spc="75" dirty="0">
                <a:solidFill>
                  <a:srgbClr val="000000"/>
                </a:solidFill>
              </a:rPr>
              <a:t>offers</a:t>
            </a:r>
            <a:r>
              <a:rPr sz="2200" spc="-150" dirty="0">
                <a:solidFill>
                  <a:srgbClr val="000000"/>
                </a:solidFill>
              </a:rPr>
              <a:t> </a:t>
            </a:r>
            <a:r>
              <a:rPr sz="2200" spc="165" dirty="0">
                <a:solidFill>
                  <a:srgbClr val="000000"/>
                </a:solidFill>
              </a:rPr>
              <a:t>new</a:t>
            </a:r>
            <a:r>
              <a:rPr sz="2200" spc="-150" dirty="0">
                <a:solidFill>
                  <a:srgbClr val="000000"/>
                </a:solidFill>
              </a:rPr>
              <a:t> </a:t>
            </a:r>
            <a:r>
              <a:rPr sz="2200" spc="155" dirty="0">
                <a:solidFill>
                  <a:srgbClr val="000000"/>
                </a:solidFill>
              </a:rPr>
              <a:t>signals-</a:t>
            </a:r>
            <a:r>
              <a:rPr sz="2200" spc="-150" dirty="0">
                <a:solidFill>
                  <a:srgbClr val="000000"/>
                </a:solidFill>
              </a:rPr>
              <a:t> </a:t>
            </a:r>
            <a:r>
              <a:rPr sz="2200" spc="100" dirty="0">
                <a:solidFill>
                  <a:srgbClr val="000000"/>
                </a:solidFill>
              </a:rPr>
              <a:t>online</a:t>
            </a:r>
            <a:r>
              <a:rPr sz="2200" spc="-145" dirty="0">
                <a:solidFill>
                  <a:srgbClr val="000000"/>
                </a:solidFill>
              </a:rPr>
              <a:t> </a:t>
            </a:r>
            <a:r>
              <a:rPr sz="2200" spc="185" dirty="0">
                <a:solidFill>
                  <a:srgbClr val="000000"/>
                </a:solidFill>
              </a:rPr>
              <a:t>payments</a:t>
            </a:r>
            <a:endParaRPr sz="2200"/>
          </a:p>
        </p:txBody>
      </p:sp>
      <p:sp>
        <p:nvSpPr>
          <p:cNvPr id="35" name="object 35"/>
          <p:cNvSpPr txBox="1"/>
          <p:nvPr/>
        </p:nvSpPr>
        <p:spPr>
          <a:xfrm>
            <a:off x="687618" y="1276053"/>
            <a:ext cx="15817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0" dirty="0">
                <a:latin typeface="Lucida Sans Unicode"/>
                <a:cs typeface="Lucida Sans Unicode"/>
              </a:rPr>
              <a:t>Content</a:t>
            </a:r>
            <a:r>
              <a:rPr sz="1200" spc="-60" dirty="0">
                <a:latin typeface="Lucida Sans Unicode"/>
                <a:cs typeface="Lucida Sans Unicode"/>
              </a:rPr>
              <a:t> </a:t>
            </a:r>
            <a:r>
              <a:rPr sz="1200" spc="30" dirty="0">
                <a:latin typeface="Lucida Sans Unicode"/>
                <a:cs typeface="Lucida Sans Unicode"/>
              </a:rPr>
              <a:t>Preferences</a:t>
            </a:r>
            <a:endParaRPr sz="1200">
              <a:latin typeface="Lucida Sans Unicode"/>
              <a:cs typeface="Lucida Sans Unicode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43323" y="4093466"/>
            <a:ext cx="1524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latin typeface="Lucida Sans Unicode"/>
                <a:cs typeface="Lucida Sans Unicode"/>
              </a:rPr>
              <a:t>NCCS</a:t>
            </a:r>
            <a:r>
              <a:rPr sz="1200" spc="-60" dirty="0">
                <a:latin typeface="Lucida Sans Unicode"/>
                <a:cs typeface="Lucida Sans Unicode"/>
              </a:rPr>
              <a:t> </a:t>
            </a:r>
            <a:r>
              <a:rPr sz="1200" spc="20" dirty="0">
                <a:latin typeface="Lucida Sans Unicode"/>
                <a:cs typeface="Lucida Sans Unicode"/>
              </a:rPr>
              <a:t>Classification</a:t>
            </a:r>
            <a:endParaRPr sz="1200">
              <a:latin typeface="Lucida Sans Unicode"/>
              <a:cs typeface="Lucida Sans Unicode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47735" y="3026666"/>
            <a:ext cx="672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Lucida Sans Unicode"/>
                <a:cs typeface="Lucida Sans Unicode"/>
              </a:rPr>
              <a:t>Location</a:t>
            </a:r>
            <a:endParaRPr sz="1200">
              <a:latin typeface="Lucida Sans Unicode"/>
              <a:cs typeface="Lucida Sans Unicode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17331" y="2112266"/>
            <a:ext cx="1155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0" dirty="0">
                <a:latin typeface="Lucida Sans Unicode"/>
                <a:cs typeface="Lucida Sans Unicode"/>
              </a:rPr>
              <a:t>Demographics</a:t>
            </a:r>
            <a:endParaRPr sz="1200">
              <a:latin typeface="Lucida Sans Unicode"/>
              <a:cs typeface="Lucida Sans Unicode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1565874" y="1907562"/>
            <a:ext cx="2425700" cy="573405"/>
            <a:chOff x="1565874" y="1907562"/>
            <a:chExt cx="2425700" cy="573405"/>
          </a:xfrm>
        </p:grpSpPr>
        <p:pic>
          <p:nvPicPr>
            <p:cNvPr id="40" name="object 4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65874" y="1907562"/>
              <a:ext cx="496975" cy="49244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15249" y="2065625"/>
              <a:ext cx="1276146" cy="414750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1379896" y="4672204"/>
            <a:ext cx="1430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5" dirty="0">
                <a:latin typeface="Lucida Sans Unicode"/>
                <a:cs typeface="Lucida Sans Unicode"/>
              </a:rPr>
              <a:t>Appographic</a:t>
            </a:r>
            <a:r>
              <a:rPr sz="1200" spc="-60" dirty="0">
                <a:latin typeface="Lucida Sans Unicode"/>
                <a:cs typeface="Lucida Sans Unicode"/>
              </a:rPr>
              <a:t> </a:t>
            </a:r>
            <a:r>
              <a:rPr sz="1200" spc="85" dirty="0">
                <a:latin typeface="Lucida Sans Unicode"/>
                <a:cs typeface="Lucida Sans Unicode"/>
              </a:rPr>
              <a:t>data</a:t>
            </a:r>
            <a:endParaRPr sz="1200">
              <a:latin typeface="Lucida Sans Unicode"/>
              <a:cs typeface="Lucida Sans Unicode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179975" y="1276053"/>
            <a:ext cx="196151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45" dirty="0">
                <a:solidFill>
                  <a:srgbClr val="016CF9"/>
                </a:solidFill>
                <a:latin typeface="Arial"/>
                <a:cs typeface="Arial"/>
              </a:rPr>
              <a:t>Online</a:t>
            </a:r>
            <a:r>
              <a:rPr sz="1200" b="1" spc="-80" dirty="0">
                <a:solidFill>
                  <a:srgbClr val="016CF9"/>
                </a:solidFill>
                <a:latin typeface="Arial"/>
                <a:cs typeface="Arial"/>
              </a:rPr>
              <a:t> </a:t>
            </a:r>
            <a:r>
              <a:rPr sz="1200" b="1" spc="45" dirty="0">
                <a:solidFill>
                  <a:srgbClr val="016CF9"/>
                </a:solidFill>
                <a:latin typeface="Arial"/>
                <a:cs typeface="Arial"/>
              </a:rPr>
              <a:t>Spend</a:t>
            </a:r>
            <a:r>
              <a:rPr sz="1200" b="1" spc="-80" dirty="0">
                <a:solidFill>
                  <a:srgbClr val="016CF9"/>
                </a:solidFill>
                <a:latin typeface="Arial"/>
                <a:cs typeface="Arial"/>
              </a:rPr>
              <a:t> </a:t>
            </a:r>
            <a:r>
              <a:rPr sz="1200" b="1" spc="60" dirty="0">
                <a:solidFill>
                  <a:srgbClr val="016CF9"/>
                </a:solidFill>
                <a:latin typeface="Arial"/>
                <a:cs typeface="Arial"/>
              </a:rPr>
              <a:t>Categories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047974" y="2112266"/>
            <a:ext cx="137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85" dirty="0">
                <a:solidFill>
                  <a:srgbClr val="016CF9"/>
                </a:solidFill>
                <a:latin typeface="Arial"/>
                <a:cs typeface="Arial"/>
              </a:rPr>
              <a:t>Payment</a:t>
            </a:r>
            <a:r>
              <a:rPr sz="1200" b="1" spc="-80" dirty="0">
                <a:solidFill>
                  <a:srgbClr val="016CF9"/>
                </a:solidFill>
                <a:latin typeface="Arial"/>
                <a:cs typeface="Arial"/>
              </a:rPr>
              <a:t> </a:t>
            </a:r>
            <a:r>
              <a:rPr sz="1200" b="1" spc="75" dirty="0">
                <a:solidFill>
                  <a:srgbClr val="016CF9"/>
                </a:solidFill>
                <a:latin typeface="Arial"/>
                <a:cs typeface="Arial"/>
              </a:rPr>
              <a:t>Method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264625" y="3026666"/>
            <a:ext cx="84264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5" dirty="0">
                <a:solidFill>
                  <a:srgbClr val="016CF9"/>
                </a:solidFill>
                <a:latin typeface="Arial"/>
                <a:cs typeface="Arial"/>
              </a:rPr>
              <a:t>Bank</a:t>
            </a:r>
            <a:r>
              <a:rPr sz="1200" b="1" spc="-80" dirty="0">
                <a:solidFill>
                  <a:srgbClr val="016CF9"/>
                </a:solidFill>
                <a:latin typeface="Arial"/>
                <a:cs typeface="Arial"/>
              </a:rPr>
              <a:t> </a:t>
            </a:r>
            <a:r>
              <a:rPr sz="1200" b="1" spc="55" dirty="0">
                <a:solidFill>
                  <a:srgbClr val="016CF9"/>
                </a:solidFill>
                <a:latin typeface="Arial"/>
                <a:cs typeface="Arial"/>
              </a:rPr>
              <a:t>Type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731225" y="4093478"/>
            <a:ext cx="21882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50" dirty="0">
                <a:solidFill>
                  <a:srgbClr val="016CF9"/>
                </a:solidFill>
                <a:latin typeface="Arial"/>
                <a:cs typeface="Arial"/>
              </a:rPr>
              <a:t>Digital</a:t>
            </a:r>
            <a:r>
              <a:rPr sz="1200" b="1" spc="-80" dirty="0">
                <a:solidFill>
                  <a:srgbClr val="016CF9"/>
                </a:solidFill>
                <a:latin typeface="Arial"/>
                <a:cs typeface="Arial"/>
              </a:rPr>
              <a:t> </a:t>
            </a:r>
            <a:r>
              <a:rPr sz="1200" b="1" spc="85" dirty="0">
                <a:solidFill>
                  <a:srgbClr val="016CF9"/>
                </a:solidFill>
                <a:latin typeface="Arial"/>
                <a:cs typeface="Arial"/>
              </a:rPr>
              <a:t>Payment</a:t>
            </a:r>
            <a:r>
              <a:rPr sz="1200" b="1" spc="-80" dirty="0">
                <a:solidFill>
                  <a:srgbClr val="016CF9"/>
                </a:solidFill>
                <a:latin typeface="Arial"/>
                <a:cs typeface="Arial"/>
              </a:rPr>
              <a:t> </a:t>
            </a:r>
            <a:r>
              <a:rPr sz="1200" b="1" spc="60" dirty="0">
                <a:solidFill>
                  <a:srgbClr val="016CF9"/>
                </a:solidFill>
                <a:latin typeface="Arial"/>
                <a:cs typeface="Arial"/>
              </a:rPr>
              <a:t>Savviness/ </a:t>
            </a:r>
            <a:r>
              <a:rPr sz="1200" b="1" spc="-325" dirty="0">
                <a:solidFill>
                  <a:srgbClr val="016CF9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16CF9"/>
                </a:solidFill>
                <a:latin typeface="Arial"/>
                <a:cs typeface="Arial"/>
              </a:rPr>
              <a:t>Affluence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7051224" y="1333125"/>
            <a:ext cx="1975485" cy="3249930"/>
          </a:xfrm>
          <a:custGeom>
            <a:avLst/>
            <a:gdLst/>
            <a:ahLst/>
            <a:cxnLst/>
            <a:rect l="l" t="t" r="r" b="b"/>
            <a:pathLst>
              <a:path w="1975484" h="3249929">
                <a:moveTo>
                  <a:pt x="0" y="132239"/>
                </a:moveTo>
                <a:lnTo>
                  <a:pt x="6741" y="90441"/>
                </a:lnTo>
                <a:lnTo>
                  <a:pt x="25514" y="54140"/>
                </a:lnTo>
                <a:lnTo>
                  <a:pt x="54140" y="25514"/>
                </a:lnTo>
                <a:lnTo>
                  <a:pt x="90441" y="6741"/>
                </a:lnTo>
                <a:lnTo>
                  <a:pt x="132239" y="0"/>
                </a:lnTo>
                <a:lnTo>
                  <a:pt x="1842959" y="0"/>
                </a:lnTo>
                <a:lnTo>
                  <a:pt x="1893566" y="10066"/>
                </a:lnTo>
                <a:lnTo>
                  <a:pt x="1936467" y="38732"/>
                </a:lnTo>
                <a:lnTo>
                  <a:pt x="1965133" y="81633"/>
                </a:lnTo>
                <a:lnTo>
                  <a:pt x="1975199" y="132239"/>
                </a:lnTo>
                <a:lnTo>
                  <a:pt x="1975199" y="3117660"/>
                </a:lnTo>
                <a:lnTo>
                  <a:pt x="1968458" y="3159458"/>
                </a:lnTo>
                <a:lnTo>
                  <a:pt x="1949685" y="3195759"/>
                </a:lnTo>
                <a:lnTo>
                  <a:pt x="1921059" y="3224385"/>
                </a:lnTo>
                <a:lnTo>
                  <a:pt x="1884758" y="3243158"/>
                </a:lnTo>
                <a:lnTo>
                  <a:pt x="1842959" y="3249899"/>
                </a:lnTo>
                <a:lnTo>
                  <a:pt x="132239" y="3249899"/>
                </a:lnTo>
                <a:lnTo>
                  <a:pt x="90441" y="3243158"/>
                </a:lnTo>
                <a:lnTo>
                  <a:pt x="54140" y="3224385"/>
                </a:lnTo>
                <a:lnTo>
                  <a:pt x="25514" y="3195759"/>
                </a:lnTo>
                <a:lnTo>
                  <a:pt x="6741" y="3159458"/>
                </a:lnTo>
                <a:lnTo>
                  <a:pt x="0" y="3117660"/>
                </a:lnTo>
                <a:lnTo>
                  <a:pt x="0" y="132239"/>
                </a:lnTo>
                <a:close/>
              </a:path>
            </a:pathLst>
          </a:custGeom>
          <a:ln w="19049">
            <a:solidFill>
              <a:srgbClr val="016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7294886" y="2161022"/>
            <a:ext cx="148907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6100"/>
              </a:lnSpc>
              <a:spcBef>
                <a:spcPts val="100"/>
              </a:spcBef>
            </a:pPr>
            <a:r>
              <a:rPr sz="1400" b="1" spc="-40" dirty="0">
                <a:solidFill>
                  <a:srgbClr val="016CF9"/>
                </a:solidFill>
                <a:latin typeface="Arial"/>
                <a:cs typeface="Arial"/>
              </a:rPr>
              <a:t>REACH </a:t>
            </a:r>
            <a:r>
              <a:rPr sz="1400" b="1" spc="-35" dirty="0">
                <a:solidFill>
                  <a:srgbClr val="016CF9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16CF9"/>
                </a:solidFill>
                <a:latin typeface="Arial"/>
                <a:cs typeface="Arial"/>
              </a:rPr>
              <a:t>TRANSACTING </a:t>
            </a:r>
            <a:r>
              <a:rPr sz="1400" b="1" dirty="0">
                <a:solidFill>
                  <a:srgbClr val="016CF9"/>
                </a:solidFill>
                <a:latin typeface="Arial"/>
                <a:cs typeface="Arial"/>
              </a:rPr>
              <a:t> </a:t>
            </a:r>
            <a:r>
              <a:rPr sz="1400" b="1" spc="-35" dirty="0">
                <a:solidFill>
                  <a:srgbClr val="016CF9"/>
                </a:solidFill>
                <a:latin typeface="Arial"/>
                <a:cs typeface="Arial"/>
              </a:rPr>
              <a:t>AUDIENCES </a:t>
            </a:r>
            <a:r>
              <a:rPr sz="1400" b="1" spc="-30" dirty="0">
                <a:solidFill>
                  <a:srgbClr val="016CF9"/>
                </a:solidFill>
                <a:latin typeface="Arial"/>
                <a:cs typeface="Arial"/>
              </a:rPr>
              <a:t> </a:t>
            </a:r>
            <a:r>
              <a:rPr sz="1400" b="1" spc="65" dirty="0">
                <a:solidFill>
                  <a:srgbClr val="016CF9"/>
                </a:solidFill>
                <a:latin typeface="Arial"/>
                <a:cs typeface="Arial"/>
              </a:rPr>
              <a:t>NOW</a:t>
            </a:r>
            <a:r>
              <a:rPr sz="1400" b="1" spc="-95" dirty="0">
                <a:solidFill>
                  <a:srgbClr val="016CF9"/>
                </a:solidFill>
                <a:latin typeface="Arial"/>
                <a:cs typeface="Arial"/>
              </a:rPr>
              <a:t> </a:t>
            </a:r>
            <a:r>
              <a:rPr sz="1400" b="1" spc="25" dirty="0">
                <a:solidFill>
                  <a:srgbClr val="016CF9"/>
                </a:solidFill>
                <a:latin typeface="Arial"/>
                <a:cs typeface="Arial"/>
              </a:rPr>
              <a:t>ON</a:t>
            </a:r>
            <a:r>
              <a:rPr sz="1400" b="1" spc="-95" dirty="0">
                <a:solidFill>
                  <a:srgbClr val="016CF9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016CF9"/>
                </a:solidFill>
                <a:latin typeface="Arial"/>
                <a:cs typeface="Arial"/>
              </a:rPr>
              <a:t>INDIA’s  </a:t>
            </a:r>
            <a:r>
              <a:rPr sz="1400" b="1" spc="-60" dirty="0">
                <a:solidFill>
                  <a:srgbClr val="016CF9"/>
                </a:solidFill>
                <a:latin typeface="Arial"/>
                <a:cs typeface="Arial"/>
              </a:rPr>
              <a:t>BIGGEST</a:t>
            </a:r>
            <a:r>
              <a:rPr sz="1400" b="1" spc="-95" dirty="0">
                <a:solidFill>
                  <a:srgbClr val="016CF9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16CF9"/>
                </a:solidFill>
                <a:latin typeface="Arial"/>
                <a:cs typeface="Arial"/>
              </a:rPr>
              <a:t>OTT  </a:t>
            </a:r>
            <a:r>
              <a:rPr sz="1400" b="1" spc="-40" dirty="0">
                <a:solidFill>
                  <a:srgbClr val="016CF9"/>
                </a:solidFill>
                <a:latin typeface="Arial"/>
                <a:cs typeface="Arial"/>
              </a:rPr>
              <a:t>PLATFORM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4437" y="1450750"/>
            <a:ext cx="3558540" cy="2204085"/>
            <a:chOff x="684437" y="1450750"/>
            <a:chExt cx="3558540" cy="2204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437" y="1806912"/>
              <a:ext cx="3557925" cy="146542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41600" y="1945025"/>
              <a:ext cx="3244215" cy="1151255"/>
            </a:xfrm>
            <a:custGeom>
              <a:avLst/>
              <a:gdLst/>
              <a:ahLst/>
              <a:cxnLst/>
              <a:rect l="l" t="t" r="r" b="b"/>
              <a:pathLst>
                <a:path w="3244215" h="1151255">
                  <a:moveTo>
                    <a:pt x="3051745" y="1151099"/>
                  </a:moveTo>
                  <a:lnTo>
                    <a:pt x="191853" y="1151099"/>
                  </a:lnTo>
                  <a:lnTo>
                    <a:pt x="147863" y="1146032"/>
                  </a:lnTo>
                  <a:lnTo>
                    <a:pt x="107481" y="1131599"/>
                  </a:lnTo>
                  <a:lnTo>
                    <a:pt x="71859" y="1108951"/>
                  </a:lnTo>
                  <a:lnTo>
                    <a:pt x="42148" y="1079240"/>
                  </a:lnTo>
                  <a:lnTo>
                    <a:pt x="19500" y="1043618"/>
                  </a:lnTo>
                  <a:lnTo>
                    <a:pt x="5066" y="1003236"/>
                  </a:lnTo>
                  <a:lnTo>
                    <a:pt x="0" y="959245"/>
                  </a:lnTo>
                  <a:lnTo>
                    <a:pt x="0" y="191853"/>
                  </a:lnTo>
                  <a:lnTo>
                    <a:pt x="5066" y="147863"/>
                  </a:lnTo>
                  <a:lnTo>
                    <a:pt x="19500" y="107481"/>
                  </a:lnTo>
                  <a:lnTo>
                    <a:pt x="42148" y="71859"/>
                  </a:lnTo>
                  <a:lnTo>
                    <a:pt x="71859" y="42148"/>
                  </a:lnTo>
                  <a:lnTo>
                    <a:pt x="107481" y="19500"/>
                  </a:lnTo>
                  <a:lnTo>
                    <a:pt x="147863" y="5066"/>
                  </a:lnTo>
                  <a:lnTo>
                    <a:pt x="191853" y="0"/>
                  </a:lnTo>
                  <a:lnTo>
                    <a:pt x="3051745" y="0"/>
                  </a:lnTo>
                  <a:lnTo>
                    <a:pt x="3125165" y="14603"/>
                  </a:lnTo>
                  <a:lnTo>
                    <a:pt x="3187407" y="56192"/>
                  </a:lnTo>
                  <a:lnTo>
                    <a:pt x="3228995" y="118434"/>
                  </a:lnTo>
                  <a:lnTo>
                    <a:pt x="3243599" y="191853"/>
                  </a:lnTo>
                  <a:lnTo>
                    <a:pt x="3243599" y="959245"/>
                  </a:lnTo>
                  <a:lnTo>
                    <a:pt x="3238532" y="1003236"/>
                  </a:lnTo>
                  <a:lnTo>
                    <a:pt x="3224099" y="1043618"/>
                  </a:lnTo>
                  <a:lnTo>
                    <a:pt x="3201451" y="1079240"/>
                  </a:lnTo>
                  <a:lnTo>
                    <a:pt x="3171740" y="1108951"/>
                  </a:lnTo>
                  <a:lnTo>
                    <a:pt x="3136118" y="1131599"/>
                  </a:lnTo>
                  <a:lnTo>
                    <a:pt x="3095736" y="1146032"/>
                  </a:lnTo>
                  <a:lnTo>
                    <a:pt x="3051745" y="1151099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20772" y="1450758"/>
              <a:ext cx="182245" cy="2204085"/>
            </a:xfrm>
            <a:custGeom>
              <a:avLst/>
              <a:gdLst/>
              <a:ahLst/>
              <a:cxnLst/>
              <a:rect l="l" t="t" r="r" b="b"/>
              <a:pathLst>
                <a:path w="182244" h="2204085">
                  <a:moveTo>
                    <a:pt x="182092" y="1821802"/>
                  </a:moveTo>
                  <a:lnTo>
                    <a:pt x="91046" y="1730743"/>
                  </a:lnTo>
                  <a:lnTo>
                    <a:pt x="0" y="1821802"/>
                  </a:lnTo>
                  <a:lnTo>
                    <a:pt x="45516" y="1821802"/>
                  </a:lnTo>
                  <a:lnTo>
                    <a:pt x="45516" y="2203843"/>
                  </a:lnTo>
                  <a:lnTo>
                    <a:pt x="136575" y="2203843"/>
                  </a:lnTo>
                  <a:lnTo>
                    <a:pt x="136575" y="1821802"/>
                  </a:lnTo>
                  <a:lnTo>
                    <a:pt x="182092" y="1821802"/>
                  </a:lnTo>
                  <a:close/>
                </a:path>
                <a:path w="182244" h="2204085">
                  <a:moveTo>
                    <a:pt x="182092" y="382041"/>
                  </a:moveTo>
                  <a:lnTo>
                    <a:pt x="136575" y="382041"/>
                  </a:lnTo>
                  <a:lnTo>
                    <a:pt x="136575" y="0"/>
                  </a:lnTo>
                  <a:lnTo>
                    <a:pt x="45516" y="0"/>
                  </a:lnTo>
                  <a:lnTo>
                    <a:pt x="45516" y="382041"/>
                  </a:lnTo>
                  <a:lnTo>
                    <a:pt x="0" y="382041"/>
                  </a:lnTo>
                  <a:lnTo>
                    <a:pt x="91046" y="473100"/>
                  </a:lnTo>
                  <a:lnTo>
                    <a:pt x="182092" y="382041"/>
                  </a:lnTo>
                  <a:close/>
                </a:path>
              </a:pathLst>
            </a:custGeom>
            <a:solidFill>
              <a:srgbClr val="016B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4400" y="2172775"/>
              <a:ext cx="1395900" cy="5145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11550" y="2210875"/>
              <a:ext cx="1282065" cy="400685"/>
            </a:xfrm>
            <a:custGeom>
              <a:avLst/>
              <a:gdLst/>
              <a:ahLst/>
              <a:cxnLst/>
              <a:rect l="l" t="t" r="r" b="b"/>
              <a:pathLst>
                <a:path w="1282064" h="400685">
                  <a:moveTo>
                    <a:pt x="1214898" y="400199"/>
                  </a:moveTo>
                  <a:lnTo>
                    <a:pt x="66701" y="400199"/>
                  </a:lnTo>
                  <a:lnTo>
                    <a:pt x="40738" y="394958"/>
                  </a:lnTo>
                  <a:lnTo>
                    <a:pt x="19536" y="380663"/>
                  </a:lnTo>
                  <a:lnTo>
                    <a:pt x="5241" y="359461"/>
                  </a:lnTo>
                  <a:lnTo>
                    <a:pt x="0" y="333498"/>
                  </a:lnTo>
                  <a:lnTo>
                    <a:pt x="0" y="66701"/>
                  </a:lnTo>
                  <a:lnTo>
                    <a:pt x="5241" y="40738"/>
                  </a:lnTo>
                  <a:lnTo>
                    <a:pt x="19536" y="19536"/>
                  </a:lnTo>
                  <a:lnTo>
                    <a:pt x="40738" y="5241"/>
                  </a:lnTo>
                  <a:lnTo>
                    <a:pt x="66701" y="0"/>
                  </a:lnTo>
                  <a:lnTo>
                    <a:pt x="1214898" y="0"/>
                  </a:lnTo>
                  <a:lnTo>
                    <a:pt x="1251904" y="11206"/>
                  </a:lnTo>
                  <a:lnTo>
                    <a:pt x="1276522" y="41175"/>
                  </a:lnTo>
                  <a:lnTo>
                    <a:pt x="1281599" y="66701"/>
                  </a:lnTo>
                  <a:lnTo>
                    <a:pt x="1281599" y="333498"/>
                  </a:lnTo>
                  <a:lnTo>
                    <a:pt x="1276358" y="359461"/>
                  </a:lnTo>
                  <a:lnTo>
                    <a:pt x="1262063" y="380663"/>
                  </a:lnTo>
                  <a:lnTo>
                    <a:pt x="1240861" y="394958"/>
                  </a:lnTo>
                  <a:lnTo>
                    <a:pt x="1214898" y="400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90429" y="2172775"/>
              <a:ext cx="1395900" cy="5145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447579" y="2210875"/>
              <a:ext cx="1282065" cy="400685"/>
            </a:xfrm>
            <a:custGeom>
              <a:avLst/>
              <a:gdLst/>
              <a:ahLst/>
              <a:cxnLst/>
              <a:rect l="l" t="t" r="r" b="b"/>
              <a:pathLst>
                <a:path w="1282064" h="400685">
                  <a:moveTo>
                    <a:pt x="1214898" y="400199"/>
                  </a:moveTo>
                  <a:lnTo>
                    <a:pt x="66701" y="400199"/>
                  </a:lnTo>
                  <a:lnTo>
                    <a:pt x="40738" y="394958"/>
                  </a:lnTo>
                  <a:lnTo>
                    <a:pt x="19536" y="380663"/>
                  </a:lnTo>
                  <a:lnTo>
                    <a:pt x="5241" y="359461"/>
                  </a:lnTo>
                  <a:lnTo>
                    <a:pt x="0" y="333498"/>
                  </a:lnTo>
                  <a:lnTo>
                    <a:pt x="0" y="66701"/>
                  </a:lnTo>
                  <a:lnTo>
                    <a:pt x="5241" y="40738"/>
                  </a:lnTo>
                  <a:lnTo>
                    <a:pt x="19536" y="19536"/>
                  </a:lnTo>
                  <a:lnTo>
                    <a:pt x="40738" y="5241"/>
                  </a:lnTo>
                  <a:lnTo>
                    <a:pt x="66701" y="0"/>
                  </a:lnTo>
                  <a:lnTo>
                    <a:pt x="1214898" y="0"/>
                  </a:lnTo>
                  <a:lnTo>
                    <a:pt x="1251904" y="11206"/>
                  </a:lnTo>
                  <a:lnTo>
                    <a:pt x="1276522" y="41175"/>
                  </a:lnTo>
                  <a:lnTo>
                    <a:pt x="1281600" y="66701"/>
                  </a:lnTo>
                  <a:lnTo>
                    <a:pt x="1281600" y="333498"/>
                  </a:lnTo>
                  <a:lnTo>
                    <a:pt x="1276358" y="359461"/>
                  </a:lnTo>
                  <a:lnTo>
                    <a:pt x="1262063" y="380663"/>
                  </a:lnTo>
                  <a:lnTo>
                    <a:pt x="1240861" y="394958"/>
                  </a:lnTo>
                  <a:lnTo>
                    <a:pt x="1214898" y="400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28875" y="164697"/>
            <a:ext cx="6676390" cy="3638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200" b="0" spc="114" dirty="0">
                <a:solidFill>
                  <a:srgbClr val="000000"/>
                </a:solidFill>
                <a:latin typeface="Lucida Sans Unicode"/>
                <a:cs typeface="Lucida Sans Unicode"/>
              </a:rPr>
              <a:t>Data</a:t>
            </a:r>
            <a:r>
              <a:rPr sz="2200" b="0" spc="-10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70" dirty="0">
                <a:solidFill>
                  <a:srgbClr val="000000"/>
                </a:solidFill>
                <a:latin typeface="Lucida Sans Unicode"/>
                <a:cs typeface="Lucida Sans Unicode"/>
              </a:rPr>
              <a:t>enrichment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-20" dirty="0">
                <a:solidFill>
                  <a:srgbClr val="000000"/>
                </a:solidFill>
                <a:latin typeface="Lucida Sans Unicode"/>
                <a:cs typeface="Lucida Sans Unicode"/>
              </a:rPr>
              <a:t>in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285" dirty="0">
                <a:solidFill>
                  <a:srgbClr val="000000"/>
                </a:solidFill>
                <a:latin typeface="Lucida Sans Unicode"/>
                <a:cs typeface="Lucida Sans Unicode"/>
              </a:rPr>
              <a:t>a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95" dirty="0">
                <a:solidFill>
                  <a:srgbClr val="000000"/>
                </a:solidFill>
                <a:latin typeface="Lucida Sans Unicode"/>
                <a:cs typeface="Lucida Sans Unicode"/>
              </a:rPr>
              <a:t>privacy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95" dirty="0">
                <a:solidFill>
                  <a:srgbClr val="000000"/>
                </a:solidFill>
                <a:latin typeface="Lucida Sans Unicode"/>
                <a:cs typeface="Lucida Sans Unicode"/>
              </a:rPr>
              <a:t>safe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60" dirty="0">
                <a:solidFill>
                  <a:srgbClr val="000000"/>
                </a:solidFill>
                <a:latin typeface="Lucida Sans Unicode"/>
                <a:cs typeface="Lucida Sans Unicode"/>
              </a:rPr>
              <a:t>environment</a:t>
            </a:r>
            <a:endParaRPr sz="2200">
              <a:latin typeface="Lucida Sans Unicode"/>
              <a:cs typeface="Lucida Sans Unicode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881449" y="1873525"/>
            <a:ext cx="2731770" cy="1151255"/>
            <a:chOff x="4881449" y="1873525"/>
            <a:chExt cx="2731770" cy="1151255"/>
          </a:xfrm>
        </p:grpSpPr>
        <p:sp>
          <p:nvSpPr>
            <p:cNvPr id="12" name="object 12"/>
            <p:cNvSpPr/>
            <p:nvPr/>
          </p:nvSpPr>
          <p:spPr>
            <a:xfrm>
              <a:off x="5591350" y="2449075"/>
              <a:ext cx="1198880" cy="0"/>
            </a:xfrm>
            <a:custGeom>
              <a:avLst/>
              <a:gdLst/>
              <a:ahLst/>
              <a:cxnLst/>
              <a:rect l="l" t="t" r="r" b="b"/>
              <a:pathLst>
                <a:path w="1198879">
                  <a:moveTo>
                    <a:pt x="0" y="0"/>
                  </a:moveTo>
                  <a:lnTo>
                    <a:pt x="1198649" y="0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790000" y="2433342"/>
              <a:ext cx="43815" cy="31750"/>
            </a:xfrm>
            <a:custGeom>
              <a:avLst/>
              <a:gdLst/>
              <a:ahLst/>
              <a:cxnLst/>
              <a:rect l="l" t="t" r="r" b="b"/>
              <a:pathLst>
                <a:path w="43815" h="31750">
                  <a:moveTo>
                    <a:pt x="0" y="31465"/>
                  </a:moveTo>
                  <a:lnTo>
                    <a:pt x="0" y="0"/>
                  </a:lnTo>
                  <a:lnTo>
                    <a:pt x="43224" y="15732"/>
                  </a:lnTo>
                  <a:lnTo>
                    <a:pt x="0" y="314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790000" y="2433342"/>
              <a:ext cx="43815" cy="31750"/>
            </a:xfrm>
            <a:custGeom>
              <a:avLst/>
              <a:gdLst/>
              <a:ahLst/>
              <a:cxnLst/>
              <a:rect l="l" t="t" r="r" b="b"/>
              <a:pathLst>
                <a:path w="43815" h="31750">
                  <a:moveTo>
                    <a:pt x="0" y="31465"/>
                  </a:moveTo>
                  <a:lnTo>
                    <a:pt x="43224" y="15732"/>
                  </a:lnTo>
                  <a:lnTo>
                    <a:pt x="0" y="0"/>
                  </a:lnTo>
                  <a:lnTo>
                    <a:pt x="0" y="31465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81449" y="1873525"/>
              <a:ext cx="1151077" cy="11511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05412" y="2041525"/>
              <a:ext cx="807317" cy="738900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4530537" y="2428579"/>
            <a:ext cx="53340" cy="41275"/>
            <a:chOff x="4530537" y="2428579"/>
            <a:chExt cx="53340" cy="41275"/>
          </a:xfrm>
        </p:grpSpPr>
        <p:sp>
          <p:nvSpPr>
            <p:cNvPr id="18" name="object 18"/>
            <p:cNvSpPr/>
            <p:nvPr/>
          </p:nvSpPr>
          <p:spPr>
            <a:xfrm>
              <a:off x="4535299" y="2433342"/>
              <a:ext cx="43815" cy="31750"/>
            </a:xfrm>
            <a:custGeom>
              <a:avLst/>
              <a:gdLst/>
              <a:ahLst/>
              <a:cxnLst/>
              <a:rect l="l" t="t" r="r" b="b"/>
              <a:pathLst>
                <a:path w="43814" h="31750">
                  <a:moveTo>
                    <a:pt x="0" y="31465"/>
                  </a:moveTo>
                  <a:lnTo>
                    <a:pt x="0" y="0"/>
                  </a:lnTo>
                  <a:lnTo>
                    <a:pt x="43225" y="15732"/>
                  </a:lnTo>
                  <a:lnTo>
                    <a:pt x="0" y="314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35299" y="2433342"/>
              <a:ext cx="43815" cy="31750"/>
            </a:xfrm>
            <a:custGeom>
              <a:avLst/>
              <a:gdLst/>
              <a:ahLst/>
              <a:cxnLst/>
              <a:rect l="l" t="t" r="r" b="b"/>
              <a:pathLst>
                <a:path w="43814" h="31750">
                  <a:moveTo>
                    <a:pt x="0" y="31465"/>
                  </a:moveTo>
                  <a:lnTo>
                    <a:pt x="43225" y="15732"/>
                  </a:lnTo>
                  <a:lnTo>
                    <a:pt x="0" y="0"/>
                  </a:lnTo>
                  <a:lnTo>
                    <a:pt x="0" y="31465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280747" y="2301691"/>
            <a:ext cx="2403475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74775" algn="l"/>
              </a:tabLst>
            </a:pPr>
            <a:r>
              <a:rPr sz="1200" spc="35" dirty="0">
                <a:latin typeface="Lucida Sans Unicode"/>
                <a:cs typeface="Lucida Sans Unicode"/>
              </a:rPr>
              <a:t>Matching	</a:t>
            </a:r>
            <a:r>
              <a:rPr sz="1200" spc="20" dirty="0">
                <a:latin typeface="Lucida Sans Unicode"/>
                <a:cs typeface="Lucida Sans Unicode"/>
              </a:rPr>
              <a:t>Enrichment</a:t>
            </a:r>
            <a:endParaRPr sz="12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00">
              <a:latin typeface="Lucida Sans Unicode"/>
              <a:cs typeface="Lucida Sans Unicode"/>
            </a:endParaRPr>
          </a:p>
          <a:p>
            <a:pPr marL="112395">
              <a:lnSpc>
                <a:spcPct val="100000"/>
              </a:lnSpc>
            </a:pPr>
            <a:r>
              <a:rPr sz="1100" spc="40" dirty="0">
                <a:latin typeface="Lucida Sans Unicode"/>
                <a:cs typeface="Lucida Sans Unicode"/>
              </a:rPr>
              <a:t>Custom</a:t>
            </a:r>
            <a:r>
              <a:rPr sz="1100" spc="-65" dirty="0">
                <a:latin typeface="Lucida Sans Unicode"/>
                <a:cs typeface="Lucida Sans Unicode"/>
              </a:rPr>
              <a:t> </a:t>
            </a:r>
            <a:r>
              <a:rPr sz="1100" spc="25" dirty="0">
                <a:latin typeface="Lucida Sans Unicode"/>
                <a:cs typeface="Lucida Sans Unicode"/>
              </a:rPr>
              <a:t>Cloud</a:t>
            </a:r>
            <a:r>
              <a:rPr sz="1100" spc="-60" dirty="0">
                <a:latin typeface="Lucida Sans Unicode"/>
                <a:cs typeface="Lucida Sans Unicode"/>
              </a:rPr>
              <a:t> </a:t>
            </a:r>
            <a:r>
              <a:rPr sz="1100" spc="50" dirty="0">
                <a:latin typeface="Lucida Sans Unicode"/>
                <a:cs typeface="Lucida Sans Unicode"/>
              </a:rPr>
              <a:t>Data</a:t>
            </a:r>
            <a:r>
              <a:rPr sz="1100" spc="-60" dirty="0">
                <a:latin typeface="Lucida Sans Unicode"/>
                <a:cs typeface="Lucida Sans Unicode"/>
              </a:rPr>
              <a:t> </a:t>
            </a:r>
            <a:r>
              <a:rPr sz="1100" spc="50" dirty="0">
                <a:latin typeface="Lucida Sans Unicode"/>
                <a:cs typeface="Lucida Sans Unicode"/>
              </a:rPr>
              <a:t>Clean</a:t>
            </a:r>
            <a:r>
              <a:rPr sz="1100" spc="-65" dirty="0">
                <a:latin typeface="Lucida Sans Unicode"/>
                <a:cs typeface="Lucida Sans Unicode"/>
              </a:rPr>
              <a:t> </a:t>
            </a:r>
            <a:r>
              <a:rPr sz="1100" spc="30" dirty="0">
                <a:latin typeface="Lucida Sans Unicode"/>
                <a:cs typeface="Lucida Sans Unicode"/>
              </a:rPr>
              <a:t>Room</a:t>
            </a:r>
            <a:endParaRPr sz="11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729100" y="700324"/>
            <a:ext cx="1256030" cy="636905"/>
          </a:xfrm>
          <a:custGeom>
            <a:avLst/>
            <a:gdLst/>
            <a:ahLst/>
            <a:cxnLst/>
            <a:rect l="l" t="t" r="r" b="b"/>
            <a:pathLst>
              <a:path w="1256030" h="636905">
                <a:moveTo>
                  <a:pt x="0" y="106052"/>
                </a:moveTo>
                <a:lnTo>
                  <a:pt x="8334" y="64771"/>
                </a:lnTo>
                <a:lnTo>
                  <a:pt x="31061" y="31061"/>
                </a:lnTo>
                <a:lnTo>
                  <a:pt x="64771" y="8334"/>
                </a:lnTo>
                <a:lnTo>
                  <a:pt x="106052" y="0"/>
                </a:lnTo>
                <a:lnTo>
                  <a:pt x="1149747" y="0"/>
                </a:lnTo>
                <a:lnTo>
                  <a:pt x="1190332" y="8072"/>
                </a:lnTo>
                <a:lnTo>
                  <a:pt x="1224737" y="31061"/>
                </a:lnTo>
                <a:lnTo>
                  <a:pt x="1247727" y="65467"/>
                </a:lnTo>
                <a:lnTo>
                  <a:pt x="1255799" y="106052"/>
                </a:lnTo>
                <a:lnTo>
                  <a:pt x="1255799" y="530247"/>
                </a:lnTo>
                <a:lnTo>
                  <a:pt x="1247465" y="571528"/>
                </a:lnTo>
                <a:lnTo>
                  <a:pt x="1224738" y="605238"/>
                </a:lnTo>
                <a:lnTo>
                  <a:pt x="1191028" y="627965"/>
                </a:lnTo>
                <a:lnTo>
                  <a:pt x="1149747" y="636299"/>
                </a:lnTo>
                <a:lnTo>
                  <a:pt x="106052" y="636299"/>
                </a:lnTo>
                <a:lnTo>
                  <a:pt x="64771" y="627965"/>
                </a:lnTo>
                <a:lnTo>
                  <a:pt x="31061" y="605238"/>
                </a:lnTo>
                <a:lnTo>
                  <a:pt x="8334" y="571528"/>
                </a:lnTo>
                <a:lnTo>
                  <a:pt x="0" y="530247"/>
                </a:lnTo>
                <a:lnTo>
                  <a:pt x="0" y="106052"/>
                </a:lnTo>
                <a:close/>
              </a:path>
            </a:pathLst>
          </a:custGeom>
          <a:ln w="19049">
            <a:solidFill>
              <a:srgbClr val="016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001781" y="797299"/>
            <a:ext cx="711200" cy="448309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33350" marR="5080" indent="-121285">
              <a:lnSpc>
                <a:spcPts val="1650"/>
              </a:lnSpc>
              <a:spcBef>
                <a:spcPts val="180"/>
              </a:spcBef>
            </a:pPr>
            <a:r>
              <a:rPr sz="1400" b="1" spc="60" dirty="0">
                <a:latin typeface="Arial"/>
                <a:cs typeface="Arial"/>
              </a:rPr>
              <a:t>Partner  </a:t>
            </a:r>
            <a:r>
              <a:rPr sz="1400" b="1" spc="110" dirty="0">
                <a:latin typeface="Arial"/>
                <a:cs typeface="Arial"/>
              </a:rPr>
              <a:t>Data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64850" y="2301691"/>
            <a:ext cx="4191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5765" algn="l"/>
              </a:tabLst>
            </a:pP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066504" y="3036388"/>
            <a:ext cx="12382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Lucida Sans Unicode"/>
                <a:cs typeface="Lucida Sans Unicode"/>
              </a:rPr>
              <a:t>HS</a:t>
            </a:r>
            <a:r>
              <a:rPr sz="1400" spc="-105" dirty="0">
                <a:latin typeface="Lucida Sans Unicode"/>
                <a:cs typeface="Lucida Sans Unicode"/>
              </a:rPr>
              <a:t> </a:t>
            </a:r>
            <a:r>
              <a:rPr sz="1400" spc="20" dirty="0">
                <a:latin typeface="Lucida Sans Unicode"/>
                <a:cs typeface="Lucida Sans Unicode"/>
              </a:rPr>
              <a:t>Ads</a:t>
            </a:r>
            <a:r>
              <a:rPr sz="1400" spc="-100" dirty="0">
                <a:latin typeface="Lucida Sans Unicode"/>
                <a:cs typeface="Lucida Sans Unicode"/>
              </a:rPr>
              <a:t> </a:t>
            </a:r>
            <a:r>
              <a:rPr sz="1400" spc="30" dirty="0">
                <a:latin typeface="Lucida Sans Unicode"/>
                <a:cs typeface="Lucida Sans Unicode"/>
              </a:rPr>
              <a:t>Server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678465" y="3036388"/>
            <a:ext cx="10623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240" marR="5080" indent="-257175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latin typeface="Lucida Sans Unicode"/>
                <a:cs typeface="Lucida Sans Unicode"/>
              </a:rPr>
              <a:t>User</a:t>
            </a:r>
            <a:r>
              <a:rPr sz="1400" spc="-70" dirty="0">
                <a:latin typeface="Lucida Sans Unicode"/>
                <a:cs typeface="Lucida Sans Unicode"/>
              </a:rPr>
              <a:t> </a:t>
            </a:r>
            <a:r>
              <a:rPr sz="1400" spc="40" dirty="0">
                <a:latin typeface="Lucida Sans Unicode"/>
                <a:cs typeface="Lucida Sans Unicode"/>
              </a:rPr>
              <a:t>served  </a:t>
            </a:r>
            <a:r>
              <a:rPr sz="1400" spc="100" dirty="0">
                <a:latin typeface="Lucida Sans Unicode"/>
                <a:cs typeface="Lucida Sans Unicode"/>
              </a:rPr>
              <a:t>an</a:t>
            </a:r>
            <a:r>
              <a:rPr sz="1400" spc="-85" dirty="0">
                <a:latin typeface="Lucida Sans Unicode"/>
                <a:cs typeface="Lucida Sans Unicode"/>
              </a:rPr>
              <a:t> </a:t>
            </a:r>
            <a:r>
              <a:rPr sz="1400" spc="114" dirty="0">
                <a:latin typeface="Lucida Sans Unicode"/>
                <a:cs typeface="Lucida Sans Unicode"/>
              </a:rPr>
              <a:t>ad</a:t>
            </a:r>
            <a:endParaRPr sz="1400">
              <a:latin typeface="Lucida Sans Unicode"/>
              <a:cs typeface="Lucida Sans Unicode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674050" y="1885750"/>
            <a:ext cx="468630" cy="468630"/>
            <a:chOff x="3674050" y="1885750"/>
            <a:chExt cx="468630" cy="468630"/>
          </a:xfrm>
        </p:grpSpPr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74050" y="1885750"/>
              <a:ext cx="468299" cy="46829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31200" y="1923850"/>
              <a:ext cx="353999" cy="353999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3286525" y="1650162"/>
            <a:ext cx="12890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i="1" spc="-25" dirty="0">
                <a:latin typeface="Verdana"/>
                <a:cs typeface="Verdana"/>
              </a:rPr>
              <a:t>Refreshed</a:t>
            </a:r>
            <a:r>
              <a:rPr sz="1100" i="1" spc="-70" dirty="0">
                <a:latin typeface="Verdana"/>
                <a:cs typeface="Verdana"/>
              </a:rPr>
              <a:t> </a:t>
            </a:r>
            <a:r>
              <a:rPr sz="1100" i="1" spc="-35" dirty="0">
                <a:latin typeface="Verdana"/>
                <a:cs typeface="Verdana"/>
              </a:rPr>
              <a:t>monthly</a:t>
            </a:r>
            <a:endParaRPr sz="1100">
              <a:latin typeface="Verdana"/>
              <a:cs typeface="Verdana"/>
            </a:endParaRPr>
          </a:p>
        </p:txBody>
      </p:sp>
      <p:pic>
        <p:nvPicPr>
          <p:cNvPr id="30" name="object 3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96674" y="3739974"/>
            <a:ext cx="630299" cy="636299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391499" y="3923938"/>
            <a:ext cx="5852795" cy="1168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7955" algn="ctr">
              <a:lnSpc>
                <a:spcPct val="100000"/>
              </a:lnSpc>
              <a:spcBef>
                <a:spcPts val="100"/>
              </a:spcBef>
            </a:pPr>
            <a:r>
              <a:rPr sz="1400" spc="10" dirty="0">
                <a:latin typeface="Lucida Sans Unicode"/>
                <a:cs typeface="Lucida Sans Unicode"/>
              </a:rPr>
              <a:t>Hotstar</a:t>
            </a:r>
            <a:r>
              <a:rPr sz="1400" spc="-105" dirty="0">
                <a:latin typeface="Lucida Sans Unicode"/>
                <a:cs typeface="Lucida Sans Unicode"/>
              </a:rPr>
              <a:t> </a:t>
            </a:r>
            <a:r>
              <a:rPr sz="1400" spc="65" dirty="0">
                <a:latin typeface="Lucida Sans Unicode"/>
                <a:cs typeface="Lucida Sans Unicode"/>
              </a:rPr>
              <a:t>Data</a:t>
            </a: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950">
              <a:latin typeface="Lucida Sans Unicode"/>
              <a:cs typeface="Lucida Sans Unicode"/>
            </a:endParaRPr>
          </a:p>
          <a:p>
            <a:pPr marL="332740" indent="-320675">
              <a:lnSpc>
                <a:spcPct val="100000"/>
              </a:lnSpc>
              <a:buFont typeface="Arial MT"/>
              <a:buChar char="●"/>
              <a:tabLst>
                <a:tab pos="332740" algn="l"/>
                <a:tab pos="333375" algn="l"/>
              </a:tabLst>
            </a:pPr>
            <a:r>
              <a:rPr sz="1200" spc="55" dirty="0">
                <a:latin typeface="Lucida Sans Unicode"/>
                <a:cs typeface="Lucida Sans Unicode"/>
              </a:rPr>
              <a:t>Data</a:t>
            </a:r>
            <a:r>
              <a:rPr sz="1200" spc="-65" dirty="0">
                <a:latin typeface="Lucida Sans Unicode"/>
                <a:cs typeface="Lucida Sans Unicode"/>
              </a:rPr>
              <a:t> </a:t>
            </a:r>
            <a:r>
              <a:rPr sz="1200" spc="50" dirty="0">
                <a:latin typeface="Lucida Sans Unicode"/>
                <a:cs typeface="Lucida Sans Unicode"/>
              </a:rPr>
              <a:t>captured</a:t>
            </a:r>
            <a:r>
              <a:rPr sz="1200" spc="-65" dirty="0"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with</a:t>
            </a:r>
            <a:r>
              <a:rPr sz="1200" spc="-60" dirty="0">
                <a:latin typeface="Lucida Sans Unicode"/>
                <a:cs typeface="Lucida Sans Unicode"/>
              </a:rPr>
              <a:t> </a:t>
            </a:r>
            <a:r>
              <a:rPr sz="1200" spc="15" dirty="0">
                <a:latin typeface="Lucida Sans Unicode"/>
                <a:cs typeface="Lucida Sans Unicode"/>
              </a:rPr>
              <a:t>user</a:t>
            </a:r>
            <a:r>
              <a:rPr sz="1200" spc="-65" dirty="0">
                <a:latin typeface="Lucida Sans Unicode"/>
                <a:cs typeface="Lucida Sans Unicode"/>
              </a:rPr>
              <a:t> </a:t>
            </a:r>
            <a:r>
              <a:rPr sz="1200" spc="15" dirty="0">
                <a:latin typeface="Lucida Sans Unicode"/>
                <a:cs typeface="Lucida Sans Unicode"/>
              </a:rPr>
              <a:t>consent.</a:t>
            </a:r>
            <a:endParaRPr sz="1200">
              <a:latin typeface="Lucida Sans Unicode"/>
              <a:cs typeface="Lucida Sans Unicode"/>
            </a:endParaRPr>
          </a:p>
          <a:p>
            <a:pPr marL="332740" indent="-320675">
              <a:lnSpc>
                <a:spcPct val="100000"/>
              </a:lnSpc>
              <a:buFont typeface="Arial MT"/>
              <a:buChar char="●"/>
              <a:tabLst>
                <a:tab pos="332740" algn="l"/>
                <a:tab pos="333375" algn="l"/>
              </a:tabLst>
            </a:pPr>
            <a:r>
              <a:rPr sz="1200" spc="55" dirty="0">
                <a:latin typeface="Lucida Sans Unicode"/>
                <a:cs typeface="Lucida Sans Unicode"/>
              </a:rPr>
              <a:t>Data</a:t>
            </a:r>
            <a:r>
              <a:rPr sz="1200" spc="-60" dirty="0">
                <a:latin typeface="Lucida Sans Unicode"/>
                <a:cs typeface="Lucida Sans Unicode"/>
              </a:rPr>
              <a:t> </a:t>
            </a:r>
            <a:r>
              <a:rPr sz="1200" spc="40" dirty="0">
                <a:latin typeface="Lucida Sans Unicode"/>
                <a:cs typeface="Lucida Sans Unicode"/>
              </a:rPr>
              <a:t>encrypted</a:t>
            </a:r>
            <a:r>
              <a:rPr sz="1200" spc="-55" dirty="0"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with</a:t>
            </a:r>
            <a:r>
              <a:rPr sz="1200" spc="-55" dirty="0">
                <a:latin typeface="Lucida Sans Unicode"/>
                <a:cs typeface="Lucida Sans Unicode"/>
              </a:rPr>
              <a:t> </a:t>
            </a:r>
            <a:r>
              <a:rPr sz="1200" spc="-5" dirty="0">
                <a:latin typeface="Lucida Sans Unicode"/>
                <a:cs typeface="Lucida Sans Unicode"/>
              </a:rPr>
              <a:t>SHA</a:t>
            </a:r>
            <a:r>
              <a:rPr sz="1200" spc="-55" dirty="0">
                <a:latin typeface="Lucida Sans Unicode"/>
                <a:cs typeface="Lucida Sans Unicode"/>
              </a:rPr>
              <a:t> </a:t>
            </a:r>
            <a:r>
              <a:rPr sz="1200" spc="-25" dirty="0">
                <a:latin typeface="Lucida Sans Unicode"/>
                <a:cs typeface="Lucida Sans Unicode"/>
              </a:rPr>
              <a:t>256</a:t>
            </a:r>
            <a:r>
              <a:rPr sz="1200" spc="-55" dirty="0">
                <a:latin typeface="Lucida Sans Unicode"/>
                <a:cs typeface="Lucida Sans Unicode"/>
              </a:rPr>
              <a:t> </a:t>
            </a:r>
            <a:r>
              <a:rPr sz="1200" spc="25" dirty="0">
                <a:latin typeface="Lucida Sans Unicode"/>
                <a:cs typeface="Lucida Sans Unicode"/>
              </a:rPr>
              <a:t>encryption</a:t>
            </a:r>
            <a:r>
              <a:rPr sz="1200" spc="-60" dirty="0">
                <a:latin typeface="Lucida Sans Unicode"/>
                <a:cs typeface="Lucida Sans Unicode"/>
              </a:rPr>
              <a:t> </a:t>
            </a:r>
            <a:r>
              <a:rPr sz="1200" spc="75" dirty="0">
                <a:latin typeface="Lucida Sans Unicode"/>
                <a:cs typeface="Lucida Sans Unicode"/>
              </a:rPr>
              <a:t>and</a:t>
            </a:r>
            <a:r>
              <a:rPr sz="1200" spc="-55" dirty="0">
                <a:latin typeface="Lucida Sans Unicode"/>
                <a:cs typeface="Lucida Sans Unicode"/>
              </a:rPr>
              <a:t> </a:t>
            </a:r>
            <a:r>
              <a:rPr sz="1200" spc="15" dirty="0">
                <a:latin typeface="Lucida Sans Unicode"/>
                <a:cs typeface="Lucida Sans Unicode"/>
              </a:rPr>
              <a:t>rotating</a:t>
            </a:r>
            <a:r>
              <a:rPr sz="1200" spc="-55" dirty="0">
                <a:latin typeface="Lucida Sans Unicode"/>
                <a:cs typeface="Lucida Sans Unicode"/>
              </a:rPr>
              <a:t> </a:t>
            </a:r>
            <a:r>
              <a:rPr sz="1200" spc="-10" dirty="0">
                <a:latin typeface="Lucida Sans Unicode"/>
                <a:cs typeface="Lucida Sans Unicode"/>
              </a:rPr>
              <a:t>salt.</a:t>
            </a:r>
            <a:endParaRPr sz="1200">
              <a:latin typeface="Lucida Sans Unicode"/>
              <a:cs typeface="Lucida Sans Unicode"/>
            </a:endParaRPr>
          </a:p>
          <a:p>
            <a:pPr marL="332740" indent="-320675">
              <a:lnSpc>
                <a:spcPct val="100000"/>
              </a:lnSpc>
              <a:buFont typeface="Arial MT"/>
              <a:buChar char="●"/>
              <a:tabLst>
                <a:tab pos="332740" algn="l"/>
                <a:tab pos="333375" algn="l"/>
              </a:tabLst>
            </a:pPr>
            <a:r>
              <a:rPr sz="1200" spc="55" dirty="0">
                <a:latin typeface="Lucida Sans Unicode"/>
                <a:cs typeface="Lucida Sans Unicode"/>
              </a:rPr>
              <a:t>Data</a:t>
            </a:r>
            <a:r>
              <a:rPr sz="1200" spc="-55" dirty="0">
                <a:latin typeface="Lucida Sans Unicode"/>
                <a:cs typeface="Lucida Sans Unicode"/>
              </a:rPr>
              <a:t> </a:t>
            </a:r>
            <a:r>
              <a:rPr sz="1200" spc="90" dirty="0">
                <a:latin typeface="Lucida Sans Unicode"/>
                <a:cs typeface="Lucida Sans Unicode"/>
              </a:rPr>
              <a:t>managed</a:t>
            </a:r>
            <a:r>
              <a:rPr sz="1200" spc="-55" dirty="0">
                <a:latin typeface="Lucida Sans Unicode"/>
                <a:cs typeface="Lucida Sans Unicode"/>
              </a:rPr>
              <a:t> </a:t>
            </a:r>
            <a:r>
              <a:rPr sz="1200" spc="25" dirty="0">
                <a:latin typeface="Lucida Sans Unicode"/>
                <a:cs typeface="Lucida Sans Unicode"/>
              </a:rPr>
              <a:t>on</a:t>
            </a:r>
            <a:r>
              <a:rPr sz="1200" spc="-50" dirty="0">
                <a:latin typeface="Lucida Sans Unicode"/>
                <a:cs typeface="Lucida Sans Unicode"/>
              </a:rPr>
              <a:t> </a:t>
            </a:r>
            <a:r>
              <a:rPr sz="1200" spc="40" dirty="0">
                <a:latin typeface="Lucida Sans Unicode"/>
                <a:cs typeface="Lucida Sans Unicode"/>
              </a:rPr>
              <a:t>secure</a:t>
            </a:r>
            <a:r>
              <a:rPr sz="1200" spc="-55" dirty="0">
                <a:latin typeface="Lucida Sans Unicode"/>
                <a:cs typeface="Lucida Sans Unicode"/>
              </a:rPr>
              <a:t> </a:t>
            </a:r>
            <a:r>
              <a:rPr sz="1200" spc="30" dirty="0">
                <a:latin typeface="Lucida Sans Unicode"/>
                <a:cs typeface="Lucida Sans Unicode"/>
              </a:rPr>
              <a:t>cloud</a:t>
            </a:r>
            <a:r>
              <a:rPr sz="1200" spc="-50" dirty="0"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with</a:t>
            </a:r>
            <a:r>
              <a:rPr sz="1200" spc="-55" dirty="0">
                <a:latin typeface="Lucida Sans Unicode"/>
                <a:cs typeface="Lucida Sans Unicode"/>
              </a:rPr>
              <a:t> </a:t>
            </a:r>
            <a:r>
              <a:rPr sz="1200" spc="20" dirty="0">
                <a:latin typeface="Lucida Sans Unicode"/>
                <a:cs typeface="Lucida Sans Unicode"/>
              </a:rPr>
              <a:t>server</a:t>
            </a:r>
            <a:r>
              <a:rPr sz="1200" spc="-50" dirty="0">
                <a:latin typeface="Lucida Sans Unicode"/>
                <a:cs typeface="Lucida Sans Unicode"/>
              </a:rPr>
              <a:t> </a:t>
            </a:r>
            <a:r>
              <a:rPr sz="1200" spc="15" dirty="0">
                <a:latin typeface="Lucida Sans Unicode"/>
                <a:cs typeface="Lucida Sans Unicode"/>
              </a:rPr>
              <a:t>level</a:t>
            </a:r>
            <a:r>
              <a:rPr sz="1200" spc="-55" dirty="0">
                <a:latin typeface="Lucida Sans Unicode"/>
                <a:cs typeface="Lucida Sans Unicode"/>
              </a:rPr>
              <a:t> </a:t>
            </a:r>
            <a:r>
              <a:rPr sz="1200" spc="10" dirty="0">
                <a:latin typeface="Lucida Sans Unicode"/>
                <a:cs typeface="Lucida Sans Unicode"/>
              </a:rPr>
              <a:t>logs</a:t>
            </a:r>
            <a:r>
              <a:rPr sz="1200" spc="-50" dirty="0">
                <a:latin typeface="Lucida Sans Unicode"/>
                <a:cs typeface="Lucida Sans Unicode"/>
              </a:rPr>
              <a:t> </a:t>
            </a:r>
            <a:r>
              <a:rPr sz="1200" spc="75" dirty="0">
                <a:latin typeface="Lucida Sans Unicode"/>
                <a:cs typeface="Lucida Sans Unicode"/>
              </a:rPr>
              <a:t>and</a:t>
            </a:r>
            <a:r>
              <a:rPr sz="1200" spc="-55" dirty="0">
                <a:latin typeface="Lucida Sans Unicode"/>
                <a:cs typeface="Lucida Sans Unicode"/>
              </a:rPr>
              <a:t> </a:t>
            </a:r>
            <a:r>
              <a:rPr sz="1200" spc="20" dirty="0">
                <a:latin typeface="Lucida Sans Unicode"/>
                <a:cs typeface="Lucida Sans Unicode"/>
              </a:rPr>
              <a:t>regular</a:t>
            </a:r>
            <a:r>
              <a:rPr sz="1200" spc="-50" dirty="0">
                <a:latin typeface="Lucida Sans Unicode"/>
                <a:cs typeface="Lucida Sans Unicode"/>
              </a:rPr>
              <a:t> </a:t>
            </a:r>
            <a:r>
              <a:rPr sz="1200" spc="5" dirty="0">
                <a:latin typeface="Lucida Sans Unicode"/>
                <a:cs typeface="Lucida Sans Unicode"/>
              </a:rPr>
              <a:t>purge.</a:t>
            </a:r>
            <a:endParaRPr sz="12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250" y="237997"/>
            <a:ext cx="7024370" cy="7023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95"/>
              </a:spcBef>
            </a:pPr>
            <a:r>
              <a:rPr sz="2200" b="0" spc="90" dirty="0">
                <a:solidFill>
                  <a:srgbClr val="000000"/>
                </a:solidFill>
                <a:latin typeface="Lucida Sans Unicode"/>
                <a:cs typeface="Lucida Sans Unicode"/>
              </a:rPr>
              <a:t>Get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155" dirty="0">
                <a:solidFill>
                  <a:srgbClr val="000000"/>
                </a:solidFill>
                <a:latin typeface="Lucida Sans Unicode"/>
                <a:cs typeface="Lucida Sans Unicode"/>
              </a:rPr>
              <a:t>access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25" dirty="0">
                <a:solidFill>
                  <a:srgbClr val="000000"/>
                </a:solidFill>
                <a:latin typeface="Lucida Sans Unicode"/>
                <a:cs typeface="Lucida Sans Unicode"/>
              </a:rPr>
              <a:t>to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114" dirty="0">
                <a:solidFill>
                  <a:srgbClr val="000000"/>
                </a:solidFill>
                <a:latin typeface="Lucida Sans Unicode"/>
                <a:cs typeface="Lucida Sans Unicode"/>
              </a:rPr>
              <a:t>audience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50" dirty="0">
                <a:solidFill>
                  <a:srgbClr val="000000"/>
                </a:solidFill>
                <a:latin typeface="Lucida Sans Unicode"/>
                <a:cs typeface="Lucida Sans Unicode"/>
              </a:rPr>
              <a:t>cohorts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75" dirty="0">
                <a:solidFill>
                  <a:srgbClr val="000000"/>
                </a:solidFill>
                <a:latin typeface="Lucida Sans Unicode"/>
                <a:cs typeface="Lucida Sans Unicode"/>
              </a:rPr>
              <a:t>basis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70" dirty="0">
                <a:solidFill>
                  <a:srgbClr val="000000"/>
                </a:solidFill>
                <a:latin typeface="Lucida Sans Unicode"/>
                <a:cs typeface="Lucida Sans Unicode"/>
              </a:rPr>
              <a:t>transaction </a:t>
            </a:r>
            <a:r>
              <a:rPr sz="2200" b="0" spc="-68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Lucida Sans Unicode"/>
                <a:cs typeface="Lucida Sans Unicode"/>
              </a:rPr>
              <a:t>data</a:t>
            </a:r>
            <a:r>
              <a:rPr sz="2200" b="0" spc="-11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150" dirty="0">
                <a:solidFill>
                  <a:srgbClr val="000000"/>
                </a:solidFill>
                <a:latin typeface="Lucida Sans Unicode"/>
                <a:cs typeface="Lucida Sans Unicode"/>
              </a:rPr>
              <a:t>and</a:t>
            </a:r>
            <a:r>
              <a:rPr sz="2200" b="0" spc="-10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35" dirty="0">
                <a:solidFill>
                  <a:srgbClr val="000000"/>
                </a:solidFill>
                <a:latin typeface="Lucida Sans Unicode"/>
                <a:cs typeface="Lucida Sans Unicode"/>
              </a:rPr>
              <a:t>persistent</a:t>
            </a:r>
            <a:r>
              <a:rPr sz="2200" b="0" spc="-10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5" dirty="0">
                <a:solidFill>
                  <a:srgbClr val="000000"/>
                </a:solidFill>
                <a:latin typeface="Lucida Sans Unicode"/>
                <a:cs typeface="Lucida Sans Unicode"/>
              </a:rPr>
              <a:t>identifiers</a:t>
            </a:r>
            <a:endParaRPr sz="2200">
              <a:latin typeface="Lucida Sans Unicode"/>
              <a:cs typeface="Lucida Sans Unicode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51965" y="1409224"/>
            <a:ext cx="982344" cy="1118870"/>
            <a:chOff x="951965" y="1409224"/>
            <a:chExt cx="982344" cy="1118870"/>
          </a:xfrm>
        </p:grpSpPr>
        <p:sp>
          <p:nvSpPr>
            <p:cNvPr id="4" name="object 4"/>
            <p:cNvSpPr/>
            <p:nvPr/>
          </p:nvSpPr>
          <p:spPr>
            <a:xfrm>
              <a:off x="956728" y="1413986"/>
              <a:ext cx="972819" cy="1109345"/>
            </a:xfrm>
            <a:custGeom>
              <a:avLst/>
              <a:gdLst/>
              <a:ahLst/>
              <a:cxnLst/>
              <a:rect l="l" t="t" r="r" b="b"/>
              <a:pathLst>
                <a:path w="972819" h="1109345">
                  <a:moveTo>
                    <a:pt x="409530" y="959758"/>
                  </a:moveTo>
                  <a:lnTo>
                    <a:pt x="389639" y="959758"/>
                  </a:lnTo>
                  <a:lnTo>
                    <a:pt x="389490" y="959608"/>
                  </a:lnTo>
                  <a:lnTo>
                    <a:pt x="377378" y="959571"/>
                  </a:lnTo>
                  <a:lnTo>
                    <a:pt x="372032" y="958225"/>
                  </a:lnTo>
                  <a:lnTo>
                    <a:pt x="366238" y="956917"/>
                  </a:lnTo>
                  <a:lnTo>
                    <a:pt x="316483" y="941288"/>
                  </a:lnTo>
                  <a:lnTo>
                    <a:pt x="273433" y="922937"/>
                  </a:lnTo>
                  <a:lnTo>
                    <a:pt x="219545" y="892417"/>
                  </a:lnTo>
                  <a:lnTo>
                    <a:pt x="155293" y="841923"/>
                  </a:lnTo>
                  <a:lnTo>
                    <a:pt x="120438" y="805702"/>
                  </a:lnTo>
                  <a:lnTo>
                    <a:pt x="89633" y="766293"/>
                  </a:lnTo>
                  <a:lnTo>
                    <a:pt x="63059" y="724093"/>
                  </a:lnTo>
                  <a:lnTo>
                    <a:pt x="40898" y="679496"/>
                  </a:lnTo>
                  <a:lnTo>
                    <a:pt x="23330" y="632898"/>
                  </a:lnTo>
                  <a:lnTo>
                    <a:pt x="10537" y="584692"/>
                  </a:lnTo>
                  <a:lnTo>
                    <a:pt x="2699" y="535275"/>
                  </a:lnTo>
                  <a:lnTo>
                    <a:pt x="0" y="485040"/>
                  </a:lnTo>
                  <a:lnTo>
                    <a:pt x="2618" y="434384"/>
                  </a:lnTo>
                  <a:lnTo>
                    <a:pt x="10295" y="386037"/>
                  </a:lnTo>
                  <a:lnTo>
                    <a:pt x="22766" y="338977"/>
                  </a:lnTo>
                  <a:lnTo>
                    <a:pt x="39805" y="293557"/>
                  </a:lnTo>
                  <a:lnTo>
                    <a:pt x="61185" y="250130"/>
                  </a:lnTo>
                  <a:lnTo>
                    <a:pt x="86677" y="209047"/>
                  </a:lnTo>
                  <a:lnTo>
                    <a:pt x="116056" y="170662"/>
                  </a:lnTo>
                  <a:lnTo>
                    <a:pt x="149093" y="135326"/>
                  </a:lnTo>
                  <a:lnTo>
                    <a:pt x="185561" y="103392"/>
                  </a:lnTo>
                  <a:lnTo>
                    <a:pt x="225234" y="75212"/>
                  </a:lnTo>
                  <a:lnTo>
                    <a:pt x="267884" y="51139"/>
                  </a:lnTo>
                  <a:lnTo>
                    <a:pt x="320193" y="28718"/>
                  </a:lnTo>
                  <a:lnTo>
                    <a:pt x="374359" y="12742"/>
                  </a:lnTo>
                  <a:lnTo>
                    <a:pt x="429745" y="3180"/>
                  </a:lnTo>
                  <a:lnTo>
                    <a:pt x="485712" y="0"/>
                  </a:lnTo>
                  <a:lnTo>
                    <a:pt x="539909" y="2977"/>
                  </a:lnTo>
                  <a:lnTo>
                    <a:pt x="593469" y="11887"/>
                  </a:lnTo>
                  <a:lnTo>
                    <a:pt x="609066" y="16298"/>
                  </a:lnTo>
                  <a:lnTo>
                    <a:pt x="488217" y="16298"/>
                  </a:lnTo>
                  <a:lnTo>
                    <a:pt x="440098" y="18710"/>
                  </a:lnTo>
                  <a:lnTo>
                    <a:pt x="392447" y="25907"/>
                  </a:lnTo>
                  <a:lnTo>
                    <a:pt x="345705" y="37835"/>
                  </a:lnTo>
                  <a:lnTo>
                    <a:pt x="300316" y="54439"/>
                  </a:lnTo>
                  <a:lnTo>
                    <a:pt x="256720" y="75665"/>
                  </a:lnTo>
                  <a:lnTo>
                    <a:pt x="215362" y="101455"/>
                  </a:lnTo>
                  <a:lnTo>
                    <a:pt x="176947" y="131591"/>
                  </a:lnTo>
                  <a:lnTo>
                    <a:pt x="142204" y="165387"/>
                  </a:lnTo>
                  <a:lnTo>
                    <a:pt x="111308" y="202448"/>
                  </a:lnTo>
                  <a:lnTo>
                    <a:pt x="84431" y="242375"/>
                  </a:lnTo>
                  <a:lnTo>
                    <a:pt x="61748" y="284770"/>
                  </a:lnTo>
                  <a:lnTo>
                    <a:pt x="43432" y="329235"/>
                  </a:lnTo>
                  <a:lnTo>
                    <a:pt x="29656" y="375373"/>
                  </a:lnTo>
                  <a:lnTo>
                    <a:pt x="20595" y="422785"/>
                  </a:lnTo>
                  <a:lnTo>
                    <a:pt x="16421" y="471073"/>
                  </a:lnTo>
                  <a:lnTo>
                    <a:pt x="17309" y="519840"/>
                  </a:lnTo>
                  <a:lnTo>
                    <a:pt x="23552" y="568860"/>
                  </a:lnTo>
                  <a:lnTo>
                    <a:pt x="34910" y="616604"/>
                  </a:lnTo>
                  <a:lnTo>
                    <a:pt x="51130" y="662702"/>
                  </a:lnTo>
                  <a:lnTo>
                    <a:pt x="71958" y="706787"/>
                  </a:lnTo>
                  <a:lnTo>
                    <a:pt x="97140" y="748491"/>
                  </a:lnTo>
                  <a:lnTo>
                    <a:pt x="126422" y="787444"/>
                  </a:lnTo>
                  <a:lnTo>
                    <a:pt x="159550" y="823280"/>
                  </a:lnTo>
                  <a:lnTo>
                    <a:pt x="196270" y="855629"/>
                  </a:lnTo>
                  <a:lnTo>
                    <a:pt x="236329" y="884123"/>
                  </a:lnTo>
                  <a:lnTo>
                    <a:pt x="279473" y="908394"/>
                  </a:lnTo>
                  <a:lnTo>
                    <a:pt x="336327" y="930926"/>
                  </a:lnTo>
                  <a:lnTo>
                    <a:pt x="395172" y="947122"/>
                  </a:lnTo>
                  <a:lnTo>
                    <a:pt x="404317" y="952888"/>
                  </a:lnTo>
                  <a:lnTo>
                    <a:pt x="409530" y="959758"/>
                  </a:lnTo>
                  <a:close/>
                </a:path>
                <a:path w="972819" h="1109345">
                  <a:moveTo>
                    <a:pt x="505295" y="1085774"/>
                  </a:moveTo>
                  <a:lnTo>
                    <a:pt x="486908" y="1085774"/>
                  </a:lnTo>
                  <a:lnTo>
                    <a:pt x="500679" y="1063776"/>
                  </a:lnTo>
                  <a:lnTo>
                    <a:pt x="514366" y="1041700"/>
                  </a:lnTo>
                  <a:lnTo>
                    <a:pt x="541599" y="997402"/>
                  </a:lnTo>
                  <a:lnTo>
                    <a:pt x="548207" y="986538"/>
                  </a:lnTo>
                  <a:lnTo>
                    <a:pt x="554739" y="975926"/>
                  </a:lnTo>
                  <a:lnTo>
                    <a:pt x="561270" y="965482"/>
                  </a:lnTo>
                  <a:lnTo>
                    <a:pt x="567879" y="955122"/>
                  </a:lnTo>
                  <a:lnTo>
                    <a:pt x="570982" y="949328"/>
                  </a:lnTo>
                  <a:lnTo>
                    <a:pt x="573225" y="947982"/>
                  </a:lnTo>
                  <a:lnTo>
                    <a:pt x="579879" y="946674"/>
                  </a:lnTo>
                  <a:lnTo>
                    <a:pt x="591710" y="944157"/>
                  </a:lnTo>
                  <a:lnTo>
                    <a:pt x="673751" y="917149"/>
                  </a:lnTo>
                  <a:lnTo>
                    <a:pt x="718035" y="894908"/>
                  </a:lnTo>
                  <a:lnTo>
                    <a:pt x="759894" y="868168"/>
                  </a:lnTo>
                  <a:lnTo>
                    <a:pt x="798865" y="837180"/>
                  </a:lnTo>
                  <a:lnTo>
                    <a:pt x="834123" y="802277"/>
                  </a:lnTo>
                  <a:lnTo>
                    <a:pt x="865247" y="764108"/>
                  </a:lnTo>
                  <a:lnTo>
                    <a:pt x="892089" y="723065"/>
                  </a:lnTo>
                  <a:lnTo>
                    <a:pt x="914517" y="679496"/>
                  </a:lnTo>
                  <a:lnTo>
                    <a:pt x="932328" y="633934"/>
                  </a:lnTo>
                  <a:lnTo>
                    <a:pt x="945428" y="586631"/>
                  </a:lnTo>
                  <a:lnTo>
                    <a:pt x="953650" y="538026"/>
                  </a:lnTo>
                  <a:lnTo>
                    <a:pt x="956844" y="488514"/>
                  </a:lnTo>
                  <a:lnTo>
                    <a:pt x="956619" y="487878"/>
                  </a:lnTo>
                  <a:lnTo>
                    <a:pt x="956470" y="487205"/>
                  </a:lnTo>
                  <a:lnTo>
                    <a:pt x="956416" y="485040"/>
                  </a:lnTo>
                  <a:lnTo>
                    <a:pt x="956251" y="470765"/>
                  </a:lnTo>
                  <a:lnTo>
                    <a:pt x="955652" y="455117"/>
                  </a:lnTo>
                  <a:lnTo>
                    <a:pt x="944120" y="376950"/>
                  </a:lnTo>
                  <a:lnTo>
                    <a:pt x="930569" y="331213"/>
                  </a:lnTo>
                  <a:lnTo>
                    <a:pt x="912484" y="287261"/>
                  </a:lnTo>
                  <a:lnTo>
                    <a:pt x="890122" y="245426"/>
                  </a:lnTo>
                  <a:lnTo>
                    <a:pt x="863738" y="206038"/>
                  </a:lnTo>
                  <a:lnTo>
                    <a:pt x="833589" y="169427"/>
                  </a:lnTo>
                  <a:lnTo>
                    <a:pt x="799933" y="135926"/>
                  </a:lnTo>
                  <a:lnTo>
                    <a:pt x="763024" y="105864"/>
                  </a:lnTo>
                  <a:lnTo>
                    <a:pt x="723119" y="79572"/>
                  </a:lnTo>
                  <a:lnTo>
                    <a:pt x="680475" y="57382"/>
                  </a:lnTo>
                  <a:lnTo>
                    <a:pt x="634033" y="39324"/>
                  </a:lnTo>
                  <a:lnTo>
                    <a:pt x="586196" y="26494"/>
                  </a:lnTo>
                  <a:lnTo>
                    <a:pt x="537434" y="18838"/>
                  </a:lnTo>
                  <a:lnTo>
                    <a:pt x="488217" y="16298"/>
                  </a:lnTo>
                  <a:lnTo>
                    <a:pt x="609066" y="16298"/>
                  </a:lnTo>
                  <a:lnTo>
                    <a:pt x="645818" y="26694"/>
                  </a:lnTo>
                  <a:lnTo>
                    <a:pt x="696382" y="47366"/>
                  </a:lnTo>
                  <a:lnTo>
                    <a:pt x="744586" y="73867"/>
                  </a:lnTo>
                  <a:lnTo>
                    <a:pt x="785215" y="102409"/>
                  </a:lnTo>
                  <a:lnTo>
                    <a:pt x="822357" y="134687"/>
                  </a:lnTo>
                  <a:lnTo>
                    <a:pt x="855833" y="170352"/>
                  </a:lnTo>
                  <a:lnTo>
                    <a:pt x="885463" y="209054"/>
                  </a:lnTo>
                  <a:lnTo>
                    <a:pt x="911069" y="250444"/>
                  </a:lnTo>
                  <a:lnTo>
                    <a:pt x="932471" y="294170"/>
                  </a:lnTo>
                  <a:lnTo>
                    <a:pt x="949492" y="339883"/>
                  </a:lnTo>
                  <a:lnTo>
                    <a:pt x="961951" y="387234"/>
                  </a:lnTo>
                  <a:lnTo>
                    <a:pt x="969670" y="435873"/>
                  </a:lnTo>
                  <a:lnTo>
                    <a:pt x="972447" y="485040"/>
                  </a:lnTo>
                  <a:lnTo>
                    <a:pt x="972283" y="488514"/>
                  </a:lnTo>
                  <a:lnTo>
                    <a:pt x="969963" y="531044"/>
                  </a:lnTo>
                  <a:lnTo>
                    <a:pt x="963605" y="575961"/>
                  </a:lnTo>
                  <a:lnTo>
                    <a:pt x="953320" y="620300"/>
                  </a:lnTo>
                  <a:lnTo>
                    <a:pt x="939067" y="663826"/>
                  </a:lnTo>
                  <a:lnTo>
                    <a:pt x="920807" y="706304"/>
                  </a:lnTo>
                  <a:lnTo>
                    <a:pt x="896458" y="748888"/>
                  </a:lnTo>
                  <a:lnTo>
                    <a:pt x="868018" y="788638"/>
                  </a:lnTo>
                  <a:lnTo>
                    <a:pt x="835821" y="825267"/>
                  </a:lnTo>
                  <a:lnTo>
                    <a:pt x="800202" y="858489"/>
                  </a:lnTo>
                  <a:lnTo>
                    <a:pt x="761495" y="888016"/>
                  </a:lnTo>
                  <a:lnTo>
                    <a:pt x="720035" y="913563"/>
                  </a:lnTo>
                  <a:lnTo>
                    <a:pt x="676157" y="934844"/>
                  </a:lnTo>
                  <a:lnTo>
                    <a:pt x="630195" y="951571"/>
                  </a:lnTo>
                  <a:lnTo>
                    <a:pt x="621710" y="953777"/>
                  </a:lnTo>
                  <a:lnTo>
                    <a:pt x="605710" y="958225"/>
                  </a:lnTo>
                  <a:lnTo>
                    <a:pt x="601710" y="959571"/>
                  </a:lnTo>
                  <a:lnTo>
                    <a:pt x="597261" y="960019"/>
                  </a:lnTo>
                  <a:lnTo>
                    <a:pt x="593224" y="961365"/>
                  </a:lnTo>
                  <a:lnTo>
                    <a:pt x="593041" y="961402"/>
                  </a:lnTo>
                  <a:lnTo>
                    <a:pt x="582981" y="961402"/>
                  </a:lnTo>
                  <a:lnTo>
                    <a:pt x="582720" y="961515"/>
                  </a:lnTo>
                  <a:lnTo>
                    <a:pt x="582308" y="961926"/>
                  </a:lnTo>
                  <a:lnTo>
                    <a:pt x="588867" y="961926"/>
                  </a:lnTo>
                  <a:lnTo>
                    <a:pt x="587916" y="962225"/>
                  </a:lnTo>
                  <a:lnTo>
                    <a:pt x="587093" y="962225"/>
                  </a:lnTo>
                  <a:lnTo>
                    <a:pt x="585323" y="962524"/>
                  </a:lnTo>
                  <a:lnTo>
                    <a:pt x="581785" y="962524"/>
                  </a:lnTo>
                  <a:lnTo>
                    <a:pt x="581636" y="962711"/>
                  </a:lnTo>
                  <a:lnTo>
                    <a:pt x="579879" y="964468"/>
                  </a:lnTo>
                  <a:lnTo>
                    <a:pt x="578981" y="966673"/>
                  </a:lnTo>
                  <a:lnTo>
                    <a:pt x="577673" y="968916"/>
                  </a:lnTo>
                  <a:lnTo>
                    <a:pt x="547842" y="1017439"/>
                  </a:lnTo>
                  <a:lnTo>
                    <a:pt x="534223" y="1039216"/>
                  </a:lnTo>
                  <a:lnTo>
                    <a:pt x="506985" y="1083093"/>
                  </a:lnTo>
                  <a:lnTo>
                    <a:pt x="505295" y="1085774"/>
                  </a:lnTo>
                  <a:close/>
                </a:path>
                <a:path w="972819" h="1109345">
                  <a:moveTo>
                    <a:pt x="389676" y="961365"/>
                  </a:moveTo>
                  <a:lnTo>
                    <a:pt x="385676" y="961365"/>
                  </a:lnTo>
                  <a:lnTo>
                    <a:pt x="378275" y="959571"/>
                  </a:lnTo>
                  <a:lnTo>
                    <a:pt x="389377" y="959571"/>
                  </a:lnTo>
                  <a:lnTo>
                    <a:pt x="389564" y="959720"/>
                  </a:lnTo>
                  <a:lnTo>
                    <a:pt x="409530" y="959758"/>
                  </a:lnTo>
                  <a:lnTo>
                    <a:pt x="410523" y="961066"/>
                  </a:lnTo>
                  <a:lnTo>
                    <a:pt x="390387" y="961066"/>
                  </a:lnTo>
                  <a:lnTo>
                    <a:pt x="390162" y="961253"/>
                  </a:lnTo>
                  <a:lnTo>
                    <a:pt x="389676" y="961365"/>
                  </a:lnTo>
                  <a:close/>
                </a:path>
                <a:path w="972819" h="1109345">
                  <a:moveTo>
                    <a:pt x="488964" y="1109101"/>
                  </a:moveTo>
                  <a:lnTo>
                    <a:pt x="483768" y="1109101"/>
                  </a:lnTo>
                  <a:lnTo>
                    <a:pt x="481077" y="1107792"/>
                  </a:lnTo>
                  <a:lnTo>
                    <a:pt x="479282" y="1105101"/>
                  </a:lnTo>
                  <a:lnTo>
                    <a:pt x="476628" y="1101550"/>
                  </a:lnTo>
                  <a:lnTo>
                    <a:pt x="474385" y="1097101"/>
                  </a:lnTo>
                  <a:lnTo>
                    <a:pt x="471731" y="1093101"/>
                  </a:lnTo>
                  <a:lnTo>
                    <a:pt x="432405" y="1028224"/>
                  </a:lnTo>
                  <a:lnTo>
                    <a:pt x="412465" y="995827"/>
                  </a:lnTo>
                  <a:lnTo>
                    <a:pt x="392069" y="964019"/>
                  </a:lnTo>
                  <a:lnTo>
                    <a:pt x="391284" y="963234"/>
                  </a:lnTo>
                  <a:lnTo>
                    <a:pt x="390387" y="961066"/>
                  </a:lnTo>
                  <a:lnTo>
                    <a:pt x="410523" y="961066"/>
                  </a:lnTo>
                  <a:lnTo>
                    <a:pt x="411924" y="962912"/>
                  </a:lnTo>
                  <a:lnTo>
                    <a:pt x="418276" y="974274"/>
                  </a:lnTo>
                  <a:lnTo>
                    <a:pt x="423657" y="984056"/>
                  </a:lnTo>
                  <a:lnTo>
                    <a:pt x="486908" y="1085774"/>
                  </a:lnTo>
                  <a:lnTo>
                    <a:pt x="505295" y="1085774"/>
                  </a:lnTo>
                  <a:lnTo>
                    <a:pt x="493114" y="1105101"/>
                  </a:lnTo>
                  <a:lnTo>
                    <a:pt x="491544" y="1107792"/>
                  </a:lnTo>
                  <a:lnTo>
                    <a:pt x="488964" y="1109101"/>
                  </a:lnTo>
                  <a:close/>
                </a:path>
                <a:path w="972819" h="1109345">
                  <a:moveTo>
                    <a:pt x="591019" y="961814"/>
                  </a:moveTo>
                  <a:lnTo>
                    <a:pt x="583056" y="961814"/>
                  </a:lnTo>
                  <a:lnTo>
                    <a:pt x="583280" y="961402"/>
                  </a:lnTo>
                  <a:lnTo>
                    <a:pt x="593041" y="961402"/>
                  </a:lnTo>
                  <a:lnTo>
                    <a:pt x="591019" y="961814"/>
                  </a:lnTo>
                  <a:close/>
                </a:path>
                <a:path w="972819" h="1109345">
                  <a:moveTo>
                    <a:pt x="588867" y="961926"/>
                  </a:moveTo>
                  <a:lnTo>
                    <a:pt x="582308" y="961926"/>
                  </a:lnTo>
                  <a:lnTo>
                    <a:pt x="582570" y="961814"/>
                  </a:lnTo>
                  <a:lnTo>
                    <a:pt x="589224" y="961814"/>
                  </a:lnTo>
                  <a:lnTo>
                    <a:pt x="588867" y="961926"/>
                  </a:lnTo>
                  <a:close/>
                </a:path>
                <a:path w="972819" h="1109345">
                  <a:moveTo>
                    <a:pt x="584215" y="962711"/>
                  </a:moveTo>
                  <a:lnTo>
                    <a:pt x="582196" y="962711"/>
                  </a:lnTo>
                  <a:lnTo>
                    <a:pt x="581860" y="962674"/>
                  </a:lnTo>
                  <a:lnTo>
                    <a:pt x="581785" y="962524"/>
                  </a:lnTo>
                  <a:lnTo>
                    <a:pt x="585323" y="962524"/>
                  </a:lnTo>
                  <a:lnTo>
                    <a:pt x="584215" y="962711"/>
                  </a:lnTo>
                  <a:close/>
                </a:path>
              </a:pathLst>
            </a:custGeom>
            <a:solidFill>
              <a:srgbClr val="C9DA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56728" y="1413986"/>
              <a:ext cx="972819" cy="1109345"/>
            </a:xfrm>
            <a:custGeom>
              <a:avLst/>
              <a:gdLst/>
              <a:ahLst/>
              <a:cxnLst/>
              <a:rect l="l" t="t" r="r" b="b"/>
              <a:pathLst>
                <a:path w="972819" h="1109345">
                  <a:moveTo>
                    <a:pt x="389377" y="959571"/>
                  </a:moveTo>
                  <a:lnTo>
                    <a:pt x="389564" y="959683"/>
                  </a:lnTo>
                  <a:lnTo>
                    <a:pt x="389377" y="959571"/>
                  </a:lnTo>
                  <a:close/>
                </a:path>
                <a:path w="972819" h="1109345">
                  <a:moveTo>
                    <a:pt x="583093" y="961402"/>
                  </a:moveTo>
                  <a:lnTo>
                    <a:pt x="583280" y="961402"/>
                  </a:lnTo>
                  <a:lnTo>
                    <a:pt x="583056" y="961814"/>
                  </a:lnTo>
                  <a:lnTo>
                    <a:pt x="582570" y="961814"/>
                  </a:lnTo>
                  <a:lnTo>
                    <a:pt x="582383" y="961888"/>
                  </a:lnTo>
                  <a:lnTo>
                    <a:pt x="582720" y="961515"/>
                  </a:lnTo>
                  <a:lnTo>
                    <a:pt x="582981" y="961402"/>
                  </a:lnTo>
                  <a:close/>
                </a:path>
                <a:path w="972819" h="1109345">
                  <a:moveTo>
                    <a:pt x="488217" y="16298"/>
                  </a:moveTo>
                  <a:lnTo>
                    <a:pt x="537434" y="18838"/>
                  </a:lnTo>
                  <a:lnTo>
                    <a:pt x="586196" y="26494"/>
                  </a:lnTo>
                  <a:lnTo>
                    <a:pt x="634033" y="39324"/>
                  </a:lnTo>
                  <a:lnTo>
                    <a:pt x="680475" y="57382"/>
                  </a:lnTo>
                  <a:lnTo>
                    <a:pt x="723119" y="79572"/>
                  </a:lnTo>
                  <a:lnTo>
                    <a:pt x="763024" y="105864"/>
                  </a:lnTo>
                  <a:lnTo>
                    <a:pt x="799933" y="135926"/>
                  </a:lnTo>
                  <a:lnTo>
                    <a:pt x="833589" y="169427"/>
                  </a:lnTo>
                  <a:lnTo>
                    <a:pt x="863738" y="206038"/>
                  </a:lnTo>
                  <a:lnTo>
                    <a:pt x="890122" y="245426"/>
                  </a:lnTo>
                  <a:lnTo>
                    <a:pt x="912484" y="287261"/>
                  </a:lnTo>
                  <a:lnTo>
                    <a:pt x="930569" y="331213"/>
                  </a:lnTo>
                  <a:lnTo>
                    <a:pt x="944120" y="376950"/>
                  </a:lnTo>
                  <a:lnTo>
                    <a:pt x="952881" y="424141"/>
                  </a:lnTo>
                  <a:lnTo>
                    <a:pt x="956251" y="470765"/>
                  </a:lnTo>
                  <a:lnTo>
                    <a:pt x="956432" y="486458"/>
                  </a:lnTo>
                  <a:lnTo>
                    <a:pt x="956470" y="487205"/>
                  </a:lnTo>
                  <a:lnTo>
                    <a:pt x="956619" y="487878"/>
                  </a:lnTo>
                  <a:lnTo>
                    <a:pt x="956844" y="488514"/>
                  </a:lnTo>
                  <a:lnTo>
                    <a:pt x="953650" y="538026"/>
                  </a:lnTo>
                  <a:lnTo>
                    <a:pt x="945428" y="586631"/>
                  </a:lnTo>
                  <a:lnTo>
                    <a:pt x="932328" y="633934"/>
                  </a:lnTo>
                  <a:lnTo>
                    <a:pt x="914499" y="679543"/>
                  </a:lnTo>
                  <a:lnTo>
                    <a:pt x="892089" y="723065"/>
                  </a:lnTo>
                  <a:lnTo>
                    <a:pt x="865247" y="764108"/>
                  </a:lnTo>
                  <a:lnTo>
                    <a:pt x="834123" y="802277"/>
                  </a:lnTo>
                  <a:lnTo>
                    <a:pt x="798865" y="837180"/>
                  </a:lnTo>
                  <a:lnTo>
                    <a:pt x="759894" y="868168"/>
                  </a:lnTo>
                  <a:lnTo>
                    <a:pt x="718035" y="894908"/>
                  </a:lnTo>
                  <a:lnTo>
                    <a:pt x="673751" y="917149"/>
                  </a:lnTo>
                  <a:lnTo>
                    <a:pt x="627504" y="934637"/>
                  </a:lnTo>
                  <a:lnTo>
                    <a:pt x="579879" y="946674"/>
                  </a:lnTo>
                  <a:lnTo>
                    <a:pt x="573225" y="947982"/>
                  </a:lnTo>
                  <a:lnTo>
                    <a:pt x="570982" y="949328"/>
                  </a:lnTo>
                  <a:lnTo>
                    <a:pt x="567879" y="955122"/>
                  </a:lnTo>
                  <a:lnTo>
                    <a:pt x="561270" y="965482"/>
                  </a:lnTo>
                  <a:lnTo>
                    <a:pt x="554739" y="975926"/>
                  </a:lnTo>
                  <a:lnTo>
                    <a:pt x="548207" y="986538"/>
                  </a:lnTo>
                  <a:lnTo>
                    <a:pt x="541599" y="997402"/>
                  </a:lnTo>
                  <a:lnTo>
                    <a:pt x="527996" y="1019569"/>
                  </a:lnTo>
                  <a:lnTo>
                    <a:pt x="514366" y="1041700"/>
                  </a:lnTo>
                  <a:lnTo>
                    <a:pt x="500679" y="1063776"/>
                  </a:lnTo>
                  <a:lnTo>
                    <a:pt x="486908" y="1085774"/>
                  </a:lnTo>
                  <a:lnTo>
                    <a:pt x="471085" y="1060334"/>
                  </a:lnTo>
                  <a:lnTo>
                    <a:pt x="455311" y="1034943"/>
                  </a:lnTo>
                  <a:lnTo>
                    <a:pt x="439522" y="1009538"/>
                  </a:lnTo>
                  <a:lnTo>
                    <a:pt x="423657" y="984056"/>
                  </a:lnTo>
                  <a:lnTo>
                    <a:pt x="418276" y="974274"/>
                  </a:lnTo>
                  <a:lnTo>
                    <a:pt x="411924" y="962912"/>
                  </a:lnTo>
                  <a:lnTo>
                    <a:pt x="404317" y="952888"/>
                  </a:lnTo>
                  <a:lnTo>
                    <a:pt x="395172" y="947122"/>
                  </a:lnTo>
                  <a:lnTo>
                    <a:pt x="365460" y="939505"/>
                  </a:lnTo>
                  <a:lnTo>
                    <a:pt x="336327" y="930926"/>
                  </a:lnTo>
                  <a:lnTo>
                    <a:pt x="279473" y="908394"/>
                  </a:lnTo>
                  <a:lnTo>
                    <a:pt x="236329" y="884123"/>
                  </a:lnTo>
                  <a:lnTo>
                    <a:pt x="196270" y="855629"/>
                  </a:lnTo>
                  <a:lnTo>
                    <a:pt x="159550" y="823280"/>
                  </a:lnTo>
                  <a:lnTo>
                    <a:pt x="126422" y="787444"/>
                  </a:lnTo>
                  <a:lnTo>
                    <a:pt x="97140" y="748491"/>
                  </a:lnTo>
                  <a:lnTo>
                    <a:pt x="71958" y="706787"/>
                  </a:lnTo>
                  <a:lnTo>
                    <a:pt x="51130" y="662702"/>
                  </a:lnTo>
                  <a:lnTo>
                    <a:pt x="34910" y="616604"/>
                  </a:lnTo>
                  <a:lnTo>
                    <a:pt x="23552" y="568860"/>
                  </a:lnTo>
                  <a:lnTo>
                    <a:pt x="17309" y="519840"/>
                  </a:lnTo>
                  <a:lnTo>
                    <a:pt x="16421" y="471073"/>
                  </a:lnTo>
                  <a:lnTo>
                    <a:pt x="20595" y="422785"/>
                  </a:lnTo>
                  <a:lnTo>
                    <a:pt x="29656" y="375373"/>
                  </a:lnTo>
                  <a:lnTo>
                    <a:pt x="43432" y="329235"/>
                  </a:lnTo>
                  <a:lnTo>
                    <a:pt x="61748" y="284770"/>
                  </a:lnTo>
                  <a:lnTo>
                    <a:pt x="84431" y="242375"/>
                  </a:lnTo>
                  <a:lnTo>
                    <a:pt x="111308" y="202448"/>
                  </a:lnTo>
                  <a:lnTo>
                    <a:pt x="142204" y="165387"/>
                  </a:lnTo>
                  <a:lnTo>
                    <a:pt x="176947" y="131591"/>
                  </a:lnTo>
                  <a:lnTo>
                    <a:pt x="215362" y="101455"/>
                  </a:lnTo>
                  <a:lnTo>
                    <a:pt x="256720" y="75665"/>
                  </a:lnTo>
                  <a:lnTo>
                    <a:pt x="300316" y="54439"/>
                  </a:lnTo>
                  <a:lnTo>
                    <a:pt x="345705" y="37835"/>
                  </a:lnTo>
                  <a:lnTo>
                    <a:pt x="392447" y="25907"/>
                  </a:lnTo>
                  <a:lnTo>
                    <a:pt x="440098" y="18710"/>
                  </a:lnTo>
                  <a:lnTo>
                    <a:pt x="488217" y="16298"/>
                  </a:lnTo>
                  <a:close/>
                </a:path>
                <a:path w="972819" h="1109345">
                  <a:moveTo>
                    <a:pt x="485712" y="0"/>
                  </a:moveTo>
                  <a:lnTo>
                    <a:pt x="429745" y="3180"/>
                  </a:lnTo>
                  <a:lnTo>
                    <a:pt x="374359" y="12742"/>
                  </a:lnTo>
                  <a:lnTo>
                    <a:pt x="320193" y="28718"/>
                  </a:lnTo>
                  <a:lnTo>
                    <a:pt x="267884" y="51139"/>
                  </a:lnTo>
                  <a:lnTo>
                    <a:pt x="225234" y="75212"/>
                  </a:lnTo>
                  <a:lnTo>
                    <a:pt x="185561" y="103392"/>
                  </a:lnTo>
                  <a:lnTo>
                    <a:pt x="149093" y="135326"/>
                  </a:lnTo>
                  <a:lnTo>
                    <a:pt x="116056" y="170662"/>
                  </a:lnTo>
                  <a:lnTo>
                    <a:pt x="86677" y="209047"/>
                  </a:lnTo>
                  <a:lnTo>
                    <a:pt x="61185" y="250130"/>
                  </a:lnTo>
                  <a:lnTo>
                    <a:pt x="39805" y="293557"/>
                  </a:lnTo>
                  <a:lnTo>
                    <a:pt x="22766" y="338977"/>
                  </a:lnTo>
                  <a:lnTo>
                    <a:pt x="10295" y="386037"/>
                  </a:lnTo>
                  <a:lnTo>
                    <a:pt x="2618" y="434384"/>
                  </a:lnTo>
                  <a:lnTo>
                    <a:pt x="0" y="485040"/>
                  </a:lnTo>
                  <a:lnTo>
                    <a:pt x="2699" y="535275"/>
                  </a:lnTo>
                  <a:lnTo>
                    <a:pt x="10537" y="584692"/>
                  </a:lnTo>
                  <a:lnTo>
                    <a:pt x="23330" y="632898"/>
                  </a:lnTo>
                  <a:lnTo>
                    <a:pt x="40898" y="679496"/>
                  </a:lnTo>
                  <a:lnTo>
                    <a:pt x="63059" y="724093"/>
                  </a:lnTo>
                  <a:lnTo>
                    <a:pt x="89633" y="766293"/>
                  </a:lnTo>
                  <a:lnTo>
                    <a:pt x="120438" y="805702"/>
                  </a:lnTo>
                  <a:lnTo>
                    <a:pt x="155293" y="841923"/>
                  </a:lnTo>
                  <a:lnTo>
                    <a:pt x="194016" y="874563"/>
                  </a:lnTo>
                  <a:lnTo>
                    <a:pt x="246030" y="908553"/>
                  </a:lnTo>
                  <a:lnTo>
                    <a:pt x="301715" y="935534"/>
                  </a:lnTo>
                  <a:lnTo>
                    <a:pt x="346341" y="951310"/>
                  </a:lnTo>
                  <a:lnTo>
                    <a:pt x="372032" y="958225"/>
                  </a:lnTo>
                  <a:lnTo>
                    <a:pt x="377378" y="959571"/>
                  </a:lnTo>
                  <a:lnTo>
                    <a:pt x="378275" y="959571"/>
                  </a:lnTo>
                  <a:lnTo>
                    <a:pt x="385676" y="961365"/>
                  </a:lnTo>
                  <a:lnTo>
                    <a:pt x="388929" y="961365"/>
                  </a:lnTo>
                  <a:lnTo>
                    <a:pt x="389676" y="961365"/>
                  </a:lnTo>
                  <a:lnTo>
                    <a:pt x="390162" y="961253"/>
                  </a:lnTo>
                  <a:lnTo>
                    <a:pt x="390387" y="961066"/>
                  </a:lnTo>
                  <a:lnTo>
                    <a:pt x="390798" y="962038"/>
                  </a:lnTo>
                  <a:lnTo>
                    <a:pt x="391284" y="963234"/>
                  </a:lnTo>
                  <a:lnTo>
                    <a:pt x="392069" y="964019"/>
                  </a:lnTo>
                  <a:lnTo>
                    <a:pt x="412465" y="995827"/>
                  </a:lnTo>
                  <a:lnTo>
                    <a:pt x="432405" y="1028224"/>
                  </a:lnTo>
                  <a:lnTo>
                    <a:pt x="452092" y="1060789"/>
                  </a:lnTo>
                  <a:lnTo>
                    <a:pt x="471731" y="1093101"/>
                  </a:lnTo>
                  <a:lnTo>
                    <a:pt x="474385" y="1097101"/>
                  </a:lnTo>
                  <a:lnTo>
                    <a:pt x="476628" y="1101550"/>
                  </a:lnTo>
                  <a:lnTo>
                    <a:pt x="479282" y="1105101"/>
                  </a:lnTo>
                  <a:lnTo>
                    <a:pt x="481077" y="1107792"/>
                  </a:lnTo>
                  <a:lnTo>
                    <a:pt x="483768" y="1109101"/>
                  </a:lnTo>
                  <a:lnTo>
                    <a:pt x="486348" y="1109101"/>
                  </a:lnTo>
                  <a:lnTo>
                    <a:pt x="488964" y="1109101"/>
                  </a:lnTo>
                  <a:lnTo>
                    <a:pt x="491544" y="1107792"/>
                  </a:lnTo>
                  <a:lnTo>
                    <a:pt x="493114" y="1105101"/>
                  </a:lnTo>
                  <a:lnTo>
                    <a:pt x="506985" y="1083093"/>
                  </a:lnTo>
                  <a:lnTo>
                    <a:pt x="520646" y="1061116"/>
                  </a:lnTo>
                  <a:lnTo>
                    <a:pt x="534223" y="1039216"/>
                  </a:lnTo>
                  <a:lnTo>
                    <a:pt x="547842" y="1017439"/>
                  </a:lnTo>
                  <a:lnTo>
                    <a:pt x="577673" y="968916"/>
                  </a:lnTo>
                  <a:lnTo>
                    <a:pt x="578981" y="966673"/>
                  </a:lnTo>
                  <a:lnTo>
                    <a:pt x="579879" y="964468"/>
                  </a:lnTo>
                  <a:lnTo>
                    <a:pt x="581673" y="962674"/>
                  </a:lnTo>
                  <a:lnTo>
                    <a:pt x="581785" y="962524"/>
                  </a:lnTo>
                  <a:lnTo>
                    <a:pt x="581860" y="962674"/>
                  </a:lnTo>
                  <a:lnTo>
                    <a:pt x="582196" y="962711"/>
                  </a:lnTo>
                  <a:lnTo>
                    <a:pt x="582720" y="962711"/>
                  </a:lnTo>
                  <a:lnTo>
                    <a:pt x="584215" y="962711"/>
                  </a:lnTo>
                  <a:lnTo>
                    <a:pt x="587093" y="962225"/>
                  </a:lnTo>
                  <a:lnTo>
                    <a:pt x="587916" y="962225"/>
                  </a:lnTo>
                  <a:lnTo>
                    <a:pt x="589224" y="961814"/>
                  </a:lnTo>
                  <a:lnTo>
                    <a:pt x="591019" y="961814"/>
                  </a:lnTo>
                  <a:lnTo>
                    <a:pt x="593224" y="961365"/>
                  </a:lnTo>
                  <a:lnTo>
                    <a:pt x="597261" y="960019"/>
                  </a:lnTo>
                  <a:lnTo>
                    <a:pt x="601710" y="959571"/>
                  </a:lnTo>
                  <a:lnTo>
                    <a:pt x="605710" y="958225"/>
                  </a:lnTo>
                  <a:lnTo>
                    <a:pt x="613710" y="956019"/>
                  </a:lnTo>
                  <a:lnTo>
                    <a:pt x="621710" y="953777"/>
                  </a:lnTo>
                  <a:lnTo>
                    <a:pt x="676157" y="934844"/>
                  </a:lnTo>
                  <a:lnTo>
                    <a:pt x="720035" y="913563"/>
                  </a:lnTo>
                  <a:lnTo>
                    <a:pt x="761495" y="888016"/>
                  </a:lnTo>
                  <a:lnTo>
                    <a:pt x="800202" y="858489"/>
                  </a:lnTo>
                  <a:lnTo>
                    <a:pt x="835821" y="825267"/>
                  </a:lnTo>
                  <a:lnTo>
                    <a:pt x="868018" y="788638"/>
                  </a:lnTo>
                  <a:lnTo>
                    <a:pt x="896458" y="748888"/>
                  </a:lnTo>
                  <a:lnTo>
                    <a:pt x="920807" y="706304"/>
                  </a:lnTo>
                  <a:lnTo>
                    <a:pt x="939067" y="663826"/>
                  </a:lnTo>
                  <a:lnTo>
                    <a:pt x="953320" y="620300"/>
                  </a:lnTo>
                  <a:lnTo>
                    <a:pt x="963605" y="575961"/>
                  </a:lnTo>
                  <a:lnTo>
                    <a:pt x="969963" y="531044"/>
                  </a:lnTo>
                  <a:lnTo>
                    <a:pt x="972432" y="485785"/>
                  </a:lnTo>
                  <a:lnTo>
                    <a:pt x="972470" y="485636"/>
                  </a:lnTo>
                  <a:lnTo>
                    <a:pt x="972470" y="485486"/>
                  </a:lnTo>
                  <a:lnTo>
                    <a:pt x="969670" y="435873"/>
                  </a:lnTo>
                  <a:lnTo>
                    <a:pt x="961951" y="387234"/>
                  </a:lnTo>
                  <a:lnTo>
                    <a:pt x="949492" y="339883"/>
                  </a:lnTo>
                  <a:lnTo>
                    <a:pt x="932471" y="294170"/>
                  </a:lnTo>
                  <a:lnTo>
                    <a:pt x="911069" y="250444"/>
                  </a:lnTo>
                  <a:lnTo>
                    <a:pt x="885463" y="209054"/>
                  </a:lnTo>
                  <a:lnTo>
                    <a:pt x="855833" y="170352"/>
                  </a:lnTo>
                  <a:lnTo>
                    <a:pt x="822357" y="134687"/>
                  </a:lnTo>
                  <a:lnTo>
                    <a:pt x="785215" y="102409"/>
                  </a:lnTo>
                  <a:lnTo>
                    <a:pt x="744586" y="73867"/>
                  </a:lnTo>
                  <a:lnTo>
                    <a:pt x="696382" y="47366"/>
                  </a:lnTo>
                  <a:lnTo>
                    <a:pt x="645818" y="26694"/>
                  </a:lnTo>
                  <a:lnTo>
                    <a:pt x="593469" y="11887"/>
                  </a:lnTo>
                  <a:lnTo>
                    <a:pt x="539909" y="2977"/>
                  </a:lnTo>
                  <a:lnTo>
                    <a:pt x="485712" y="0"/>
                  </a:lnTo>
                  <a:close/>
                </a:path>
              </a:pathLst>
            </a:custGeom>
            <a:ln w="9524">
              <a:solidFill>
                <a:srgbClr val="C9DA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7624" y="1610787"/>
              <a:ext cx="715500" cy="715524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2514065" y="1409224"/>
            <a:ext cx="982344" cy="1118870"/>
            <a:chOff x="2514065" y="1409224"/>
            <a:chExt cx="982344" cy="1118870"/>
          </a:xfrm>
        </p:grpSpPr>
        <p:sp>
          <p:nvSpPr>
            <p:cNvPr id="8" name="object 8"/>
            <p:cNvSpPr/>
            <p:nvPr/>
          </p:nvSpPr>
          <p:spPr>
            <a:xfrm>
              <a:off x="2518828" y="1413986"/>
              <a:ext cx="972819" cy="1109345"/>
            </a:xfrm>
            <a:custGeom>
              <a:avLst/>
              <a:gdLst/>
              <a:ahLst/>
              <a:cxnLst/>
              <a:rect l="l" t="t" r="r" b="b"/>
              <a:pathLst>
                <a:path w="972820" h="1109345">
                  <a:moveTo>
                    <a:pt x="409530" y="959758"/>
                  </a:moveTo>
                  <a:lnTo>
                    <a:pt x="389639" y="959758"/>
                  </a:lnTo>
                  <a:lnTo>
                    <a:pt x="389489" y="959608"/>
                  </a:lnTo>
                  <a:lnTo>
                    <a:pt x="377378" y="959571"/>
                  </a:lnTo>
                  <a:lnTo>
                    <a:pt x="372032" y="958225"/>
                  </a:lnTo>
                  <a:lnTo>
                    <a:pt x="366238" y="956917"/>
                  </a:lnTo>
                  <a:lnTo>
                    <a:pt x="316483" y="941288"/>
                  </a:lnTo>
                  <a:lnTo>
                    <a:pt x="273433" y="922937"/>
                  </a:lnTo>
                  <a:lnTo>
                    <a:pt x="219545" y="892417"/>
                  </a:lnTo>
                  <a:lnTo>
                    <a:pt x="155293" y="841923"/>
                  </a:lnTo>
                  <a:lnTo>
                    <a:pt x="120438" y="805702"/>
                  </a:lnTo>
                  <a:lnTo>
                    <a:pt x="89633" y="766293"/>
                  </a:lnTo>
                  <a:lnTo>
                    <a:pt x="63059" y="724093"/>
                  </a:lnTo>
                  <a:lnTo>
                    <a:pt x="40898" y="679496"/>
                  </a:lnTo>
                  <a:lnTo>
                    <a:pt x="23330" y="632898"/>
                  </a:lnTo>
                  <a:lnTo>
                    <a:pt x="10537" y="584692"/>
                  </a:lnTo>
                  <a:lnTo>
                    <a:pt x="2699" y="535275"/>
                  </a:lnTo>
                  <a:lnTo>
                    <a:pt x="0" y="485040"/>
                  </a:lnTo>
                  <a:lnTo>
                    <a:pt x="2618" y="434384"/>
                  </a:lnTo>
                  <a:lnTo>
                    <a:pt x="10295" y="386037"/>
                  </a:lnTo>
                  <a:lnTo>
                    <a:pt x="22766" y="338977"/>
                  </a:lnTo>
                  <a:lnTo>
                    <a:pt x="39805" y="293557"/>
                  </a:lnTo>
                  <a:lnTo>
                    <a:pt x="61185" y="250130"/>
                  </a:lnTo>
                  <a:lnTo>
                    <a:pt x="86677" y="209047"/>
                  </a:lnTo>
                  <a:lnTo>
                    <a:pt x="116056" y="170662"/>
                  </a:lnTo>
                  <a:lnTo>
                    <a:pt x="149093" y="135326"/>
                  </a:lnTo>
                  <a:lnTo>
                    <a:pt x="185561" y="103392"/>
                  </a:lnTo>
                  <a:lnTo>
                    <a:pt x="225234" y="75212"/>
                  </a:lnTo>
                  <a:lnTo>
                    <a:pt x="267884" y="51139"/>
                  </a:lnTo>
                  <a:lnTo>
                    <a:pt x="320193" y="28718"/>
                  </a:lnTo>
                  <a:lnTo>
                    <a:pt x="374359" y="12742"/>
                  </a:lnTo>
                  <a:lnTo>
                    <a:pt x="429745" y="3180"/>
                  </a:lnTo>
                  <a:lnTo>
                    <a:pt x="485712" y="0"/>
                  </a:lnTo>
                  <a:lnTo>
                    <a:pt x="539909" y="2977"/>
                  </a:lnTo>
                  <a:lnTo>
                    <a:pt x="593469" y="11887"/>
                  </a:lnTo>
                  <a:lnTo>
                    <a:pt x="609066" y="16298"/>
                  </a:lnTo>
                  <a:lnTo>
                    <a:pt x="488217" y="16298"/>
                  </a:lnTo>
                  <a:lnTo>
                    <a:pt x="440098" y="18710"/>
                  </a:lnTo>
                  <a:lnTo>
                    <a:pt x="392447" y="25907"/>
                  </a:lnTo>
                  <a:lnTo>
                    <a:pt x="345705" y="37835"/>
                  </a:lnTo>
                  <a:lnTo>
                    <a:pt x="300316" y="54439"/>
                  </a:lnTo>
                  <a:lnTo>
                    <a:pt x="256720" y="75665"/>
                  </a:lnTo>
                  <a:lnTo>
                    <a:pt x="215362" y="101455"/>
                  </a:lnTo>
                  <a:lnTo>
                    <a:pt x="176947" y="131591"/>
                  </a:lnTo>
                  <a:lnTo>
                    <a:pt x="142204" y="165387"/>
                  </a:lnTo>
                  <a:lnTo>
                    <a:pt x="111308" y="202448"/>
                  </a:lnTo>
                  <a:lnTo>
                    <a:pt x="84431" y="242375"/>
                  </a:lnTo>
                  <a:lnTo>
                    <a:pt x="61748" y="284770"/>
                  </a:lnTo>
                  <a:lnTo>
                    <a:pt x="43432" y="329235"/>
                  </a:lnTo>
                  <a:lnTo>
                    <a:pt x="29656" y="375373"/>
                  </a:lnTo>
                  <a:lnTo>
                    <a:pt x="20595" y="422785"/>
                  </a:lnTo>
                  <a:lnTo>
                    <a:pt x="16421" y="471073"/>
                  </a:lnTo>
                  <a:lnTo>
                    <a:pt x="17309" y="519840"/>
                  </a:lnTo>
                  <a:lnTo>
                    <a:pt x="23552" y="568860"/>
                  </a:lnTo>
                  <a:lnTo>
                    <a:pt x="34910" y="616604"/>
                  </a:lnTo>
                  <a:lnTo>
                    <a:pt x="51130" y="662702"/>
                  </a:lnTo>
                  <a:lnTo>
                    <a:pt x="71958" y="706787"/>
                  </a:lnTo>
                  <a:lnTo>
                    <a:pt x="97140" y="748491"/>
                  </a:lnTo>
                  <a:lnTo>
                    <a:pt x="126422" y="787444"/>
                  </a:lnTo>
                  <a:lnTo>
                    <a:pt x="159550" y="823280"/>
                  </a:lnTo>
                  <a:lnTo>
                    <a:pt x="196270" y="855629"/>
                  </a:lnTo>
                  <a:lnTo>
                    <a:pt x="236329" y="884123"/>
                  </a:lnTo>
                  <a:lnTo>
                    <a:pt x="279473" y="908394"/>
                  </a:lnTo>
                  <a:lnTo>
                    <a:pt x="336327" y="930926"/>
                  </a:lnTo>
                  <a:lnTo>
                    <a:pt x="395172" y="947122"/>
                  </a:lnTo>
                  <a:lnTo>
                    <a:pt x="404317" y="952888"/>
                  </a:lnTo>
                  <a:lnTo>
                    <a:pt x="409530" y="959758"/>
                  </a:lnTo>
                  <a:close/>
                </a:path>
                <a:path w="972820" h="1109345">
                  <a:moveTo>
                    <a:pt x="505295" y="1085774"/>
                  </a:moveTo>
                  <a:lnTo>
                    <a:pt x="486908" y="1085774"/>
                  </a:lnTo>
                  <a:lnTo>
                    <a:pt x="500679" y="1063776"/>
                  </a:lnTo>
                  <a:lnTo>
                    <a:pt x="514366" y="1041700"/>
                  </a:lnTo>
                  <a:lnTo>
                    <a:pt x="541599" y="997402"/>
                  </a:lnTo>
                  <a:lnTo>
                    <a:pt x="548207" y="986538"/>
                  </a:lnTo>
                  <a:lnTo>
                    <a:pt x="554739" y="975926"/>
                  </a:lnTo>
                  <a:lnTo>
                    <a:pt x="561270" y="965482"/>
                  </a:lnTo>
                  <a:lnTo>
                    <a:pt x="567879" y="955122"/>
                  </a:lnTo>
                  <a:lnTo>
                    <a:pt x="570982" y="949328"/>
                  </a:lnTo>
                  <a:lnTo>
                    <a:pt x="573224" y="947982"/>
                  </a:lnTo>
                  <a:lnTo>
                    <a:pt x="579879" y="946674"/>
                  </a:lnTo>
                  <a:lnTo>
                    <a:pt x="591710" y="944157"/>
                  </a:lnTo>
                  <a:lnTo>
                    <a:pt x="673751" y="917149"/>
                  </a:lnTo>
                  <a:lnTo>
                    <a:pt x="718035" y="894908"/>
                  </a:lnTo>
                  <a:lnTo>
                    <a:pt x="759894" y="868168"/>
                  </a:lnTo>
                  <a:lnTo>
                    <a:pt x="798865" y="837180"/>
                  </a:lnTo>
                  <a:lnTo>
                    <a:pt x="834123" y="802277"/>
                  </a:lnTo>
                  <a:lnTo>
                    <a:pt x="865247" y="764108"/>
                  </a:lnTo>
                  <a:lnTo>
                    <a:pt x="892089" y="723065"/>
                  </a:lnTo>
                  <a:lnTo>
                    <a:pt x="914517" y="679496"/>
                  </a:lnTo>
                  <a:lnTo>
                    <a:pt x="932328" y="633934"/>
                  </a:lnTo>
                  <a:lnTo>
                    <a:pt x="945428" y="586631"/>
                  </a:lnTo>
                  <a:lnTo>
                    <a:pt x="953649" y="538026"/>
                  </a:lnTo>
                  <a:lnTo>
                    <a:pt x="956844" y="488514"/>
                  </a:lnTo>
                  <a:lnTo>
                    <a:pt x="956620" y="487878"/>
                  </a:lnTo>
                  <a:lnTo>
                    <a:pt x="956470" y="487205"/>
                  </a:lnTo>
                  <a:lnTo>
                    <a:pt x="956416" y="485040"/>
                  </a:lnTo>
                  <a:lnTo>
                    <a:pt x="956251" y="470765"/>
                  </a:lnTo>
                  <a:lnTo>
                    <a:pt x="955652" y="455117"/>
                  </a:lnTo>
                  <a:lnTo>
                    <a:pt x="944120" y="376950"/>
                  </a:lnTo>
                  <a:lnTo>
                    <a:pt x="930569" y="331213"/>
                  </a:lnTo>
                  <a:lnTo>
                    <a:pt x="912484" y="287261"/>
                  </a:lnTo>
                  <a:lnTo>
                    <a:pt x="890122" y="245426"/>
                  </a:lnTo>
                  <a:lnTo>
                    <a:pt x="863738" y="206038"/>
                  </a:lnTo>
                  <a:lnTo>
                    <a:pt x="833590" y="169427"/>
                  </a:lnTo>
                  <a:lnTo>
                    <a:pt x="799933" y="135926"/>
                  </a:lnTo>
                  <a:lnTo>
                    <a:pt x="763024" y="105864"/>
                  </a:lnTo>
                  <a:lnTo>
                    <a:pt x="723119" y="79572"/>
                  </a:lnTo>
                  <a:lnTo>
                    <a:pt x="680475" y="57382"/>
                  </a:lnTo>
                  <a:lnTo>
                    <a:pt x="634033" y="39324"/>
                  </a:lnTo>
                  <a:lnTo>
                    <a:pt x="586196" y="26494"/>
                  </a:lnTo>
                  <a:lnTo>
                    <a:pt x="537434" y="18838"/>
                  </a:lnTo>
                  <a:lnTo>
                    <a:pt x="488217" y="16298"/>
                  </a:lnTo>
                  <a:lnTo>
                    <a:pt x="609066" y="16298"/>
                  </a:lnTo>
                  <a:lnTo>
                    <a:pt x="645818" y="26694"/>
                  </a:lnTo>
                  <a:lnTo>
                    <a:pt x="696382" y="47366"/>
                  </a:lnTo>
                  <a:lnTo>
                    <a:pt x="744586" y="73867"/>
                  </a:lnTo>
                  <a:lnTo>
                    <a:pt x="785215" y="102409"/>
                  </a:lnTo>
                  <a:lnTo>
                    <a:pt x="822357" y="134687"/>
                  </a:lnTo>
                  <a:lnTo>
                    <a:pt x="855833" y="170352"/>
                  </a:lnTo>
                  <a:lnTo>
                    <a:pt x="885463" y="209054"/>
                  </a:lnTo>
                  <a:lnTo>
                    <a:pt x="911069" y="250444"/>
                  </a:lnTo>
                  <a:lnTo>
                    <a:pt x="932472" y="294170"/>
                  </a:lnTo>
                  <a:lnTo>
                    <a:pt x="949492" y="339883"/>
                  </a:lnTo>
                  <a:lnTo>
                    <a:pt x="961951" y="387234"/>
                  </a:lnTo>
                  <a:lnTo>
                    <a:pt x="969670" y="435873"/>
                  </a:lnTo>
                  <a:lnTo>
                    <a:pt x="972447" y="485040"/>
                  </a:lnTo>
                  <a:lnTo>
                    <a:pt x="972283" y="488514"/>
                  </a:lnTo>
                  <a:lnTo>
                    <a:pt x="969963" y="531044"/>
                  </a:lnTo>
                  <a:lnTo>
                    <a:pt x="963605" y="575961"/>
                  </a:lnTo>
                  <a:lnTo>
                    <a:pt x="953320" y="620300"/>
                  </a:lnTo>
                  <a:lnTo>
                    <a:pt x="939067" y="663826"/>
                  </a:lnTo>
                  <a:lnTo>
                    <a:pt x="920807" y="706304"/>
                  </a:lnTo>
                  <a:lnTo>
                    <a:pt x="896459" y="748888"/>
                  </a:lnTo>
                  <a:lnTo>
                    <a:pt x="868018" y="788638"/>
                  </a:lnTo>
                  <a:lnTo>
                    <a:pt x="835821" y="825267"/>
                  </a:lnTo>
                  <a:lnTo>
                    <a:pt x="800202" y="858489"/>
                  </a:lnTo>
                  <a:lnTo>
                    <a:pt x="761495" y="888016"/>
                  </a:lnTo>
                  <a:lnTo>
                    <a:pt x="720035" y="913563"/>
                  </a:lnTo>
                  <a:lnTo>
                    <a:pt x="676157" y="934844"/>
                  </a:lnTo>
                  <a:lnTo>
                    <a:pt x="630196" y="951571"/>
                  </a:lnTo>
                  <a:lnTo>
                    <a:pt x="621710" y="953777"/>
                  </a:lnTo>
                  <a:lnTo>
                    <a:pt x="605710" y="958225"/>
                  </a:lnTo>
                  <a:lnTo>
                    <a:pt x="601710" y="959571"/>
                  </a:lnTo>
                  <a:lnTo>
                    <a:pt x="597262" y="960019"/>
                  </a:lnTo>
                  <a:lnTo>
                    <a:pt x="593224" y="961365"/>
                  </a:lnTo>
                  <a:lnTo>
                    <a:pt x="593041" y="961402"/>
                  </a:lnTo>
                  <a:lnTo>
                    <a:pt x="582981" y="961402"/>
                  </a:lnTo>
                  <a:lnTo>
                    <a:pt x="582720" y="961515"/>
                  </a:lnTo>
                  <a:lnTo>
                    <a:pt x="582308" y="961926"/>
                  </a:lnTo>
                  <a:lnTo>
                    <a:pt x="588867" y="961926"/>
                  </a:lnTo>
                  <a:lnTo>
                    <a:pt x="587916" y="962225"/>
                  </a:lnTo>
                  <a:lnTo>
                    <a:pt x="587093" y="962225"/>
                  </a:lnTo>
                  <a:lnTo>
                    <a:pt x="585323" y="962524"/>
                  </a:lnTo>
                  <a:lnTo>
                    <a:pt x="581785" y="962524"/>
                  </a:lnTo>
                  <a:lnTo>
                    <a:pt x="581636" y="962711"/>
                  </a:lnTo>
                  <a:lnTo>
                    <a:pt x="579879" y="964468"/>
                  </a:lnTo>
                  <a:lnTo>
                    <a:pt x="578981" y="966673"/>
                  </a:lnTo>
                  <a:lnTo>
                    <a:pt x="577673" y="968916"/>
                  </a:lnTo>
                  <a:lnTo>
                    <a:pt x="547842" y="1017439"/>
                  </a:lnTo>
                  <a:lnTo>
                    <a:pt x="534223" y="1039216"/>
                  </a:lnTo>
                  <a:lnTo>
                    <a:pt x="506985" y="1083093"/>
                  </a:lnTo>
                  <a:lnTo>
                    <a:pt x="505295" y="1085774"/>
                  </a:lnTo>
                  <a:close/>
                </a:path>
                <a:path w="972820" h="1109345">
                  <a:moveTo>
                    <a:pt x="389676" y="961365"/>
                  </a:moveTo>
                  <a:lnTo>
                    <a:pt x="385677" y="961365"/>
                  </a:lnTo>
                  <a:lnTo>
                    <a:pt x="378275" y="959571"/>
                  </a:lnTo>
                  <a:lnTo>
                    <a:pt x="389377" y="959571"/>
                  </a:lnTo>
                  <a:lnTo>
                    <a:pt x="389564" y="959720"/>
                  </a:lnTo>
                  <a:lnTo>
                    <a:pt x="409530" y="959758"/>
                  </a:lnTo>
                  <a:lnTo>
                    <a:pt x="410523" y="961066"/>
                  </a:lnTo>
                  <a:lnTo>
                    <a:pt x="390387" y="961066"/>
                  </a:lnTo>
                  <a:lnTo>
                    <a:pt x="390162" y="961253"/>
                  </a:lnTo>
                  <a:lnTo>
                    <a:pt x="389676" y="961365"/>
                  </a:lnTo>
                  <a:close/>
                </a:path>
                <a:path w="972820" h="1109345">
                  <a:moveTo>
                    <a:pt x="488964" y="1109101"/>
                  </a:moveTo>
                  <a:lnTo>
                    <a:pt x="483768" y="1109101"/>
                  </a:lnTo>
                  <a:lnTo>
                    <a:pt x="481077" y="1107792"/>
                  </a:lnTo>
                  <a:lnTo>
                    <a:pt x="479282" y="1105101"/>
                  </a:lnTo>
                  <a:lnTo>
                    <a:pt x="476628" y="1101550"/>
                  </a:lnTo>
                  <a:lnTo>
                    <a:pt x="474385" y="1097101"/>
                  </a:lnTo>
                  <a:lnTo>
                    <a:pt x="471731" y="1093101"/>
                  </a:lnTo>
                  <a:lnTo>
                    <a:pt x="432405" y="1028224"/>
                  </a:lnTo>
                  <a:lnTo>
                    <a:pt x="412465" y="995827"/>
                  </a:lnTo>
                  <a:lnTo>
                    <a:pt x="392069" y="964019"/>
                  </a:lnTo>
                  <a:lnTo>
                    <a:pt x="391284" y="963234"/>
                  </a:lnTo>
                  <a:lnTo>
                    <a:pt x="390387" y="961066"/>
                  </a:lnTo>
                  <a:lnTo>
                    <a:pt x="410523" y="961066"/>
                  </a:lnTo>
                  <a:lnTo>
                    <a:pt x="411924" y="962912"/>
                  </a:lnTo>
                  <a:lnTo>
                    <a:pt x="418276" y="974274"/>
                  </a:lnTo>
                  <a:lnTo>
                    <a:pt x="423657" y="984056"/>
                  </a:lnTo>
                  <a:lnTo>
                    <a:pt x="486908" y="1085774"/>
                  </a:lnTo>
                  <a:lnTo>
                    <a:pt x="505295" y="1085774"/>
                  </a:lnTo>
                  <a:lnTo>
                    <a:pt x="493114" y="1105101"/>
                  </a:lnTo>
                  <a:lnTo>
                    <a:pt x="491544" y="1107792"/>
                  </a:lnTo>
                  <a:lnTo>
                    <a:pt x="488964" y="1109101"/>
                  </a:lnTo>
                  <a:close/>
                </a:path>
                <a:path w="972820" h="1109345">
                  <a:moveTo>
                    <a:pt x="591019" y="961814"/>
                  </a:moveTo>
                  <a:lnTo>
                    <a:pt x="583056" y="961814"/>
                  </a:lnTo>
                  <a:lnTo>
                    <a:pt x="583281" y="961402"/>
                  </a:lnTo>
                  <a:lnTo>
                    <a:pt x="593041" y="961402"/>
                  </a:lnTo>
                  <a:lnTo>
                    <a:pt x="591019" y="961814"/>
                  </a:lnTo>
                  <a:close/>
                </a:path>
                <a:path w="972820" h="1109345">
                  <a:moveTo>
                    <a:pt x="588867" y="961926"/>
                  </a:moveTo>
                  <a:lnTo>
                    <a:pt x="582308" y="961926"/>
                  </a:lnTo>
                  <a:lnTo>
                    <a:pt x="582570" y="961814"/>
                  </a:lnTo>
                  <a:lnTo>
                    <a:pt x="589224" y="961814"/>
                  </a:lnTo>
                  <a:lnTo>
                    <a:pt x="588867" y="961926"/>
                  </a:lnTo>
                  <a:close/>
                </a:path>
                <a:path w="972820" h="1109345">
                  <a:moveTo>
                    <a:pt x="584215" y="962711"/>
                  </a:moveTo>
                  <a:lnTo>
                    <a:pt x="582196" y="962711"/>
                  </a:lnTo>
                  <a:lnTo>
                    <a:pt x="581860" y="962674"/>
                  </a:lnTo>
                  <a:lnTo>
                    <a:pt x="581785" y="962524"/>
                  </a:lnTo>
                  <a:lnTo>
                    <a:pt x="585323" y="962524"/>
                  </a:lnTo>
                  <a:lnTo>
                    <a:pt x="584215" y="962711"/>
                  </a:lnTo>
                  <a:close/>
                </a:path>
              </a:pathLst>
            </a:custGeom>
            <a:solidFill>
              <a:srgbClr val="A4C1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18828" y="1413986"/>
              <a:ext cx="972819" cy="1109345"/>
            </a:xfrm>
            <a:custGeom>
              <a:avLst/>
              <a:gdLst/>
              <a:ahLst/>
              <a:cxnLst/>
              <a:rect l="l" t="t" r="r" b="b"/>
              <a:pathLst>
                <a:path w="972820" h="1109345">
                  <a:moveTo>
                    <a:pt x="389377" y="959571"/>
                  </a:moveTo>
                  <a:lnTo>
                    <a:pt x="389564" y="959683"/>
                  </a:lnTo>
                  <a:lnTo>
                    <a:pt x="389377" y="959571"/>
                  </a:lnTo>
                  <a:close/>
                </a:path>
                <a:path w="972820" h="1109345">
                  <a:moveTo>
                    <a:pt x="583094" y="961402"/>
                  </a:moveTo>
                  <a:lnTo>
                    <a:pt x="583281" y="961402"/>
                  </a:lnTo>
                  <a:lnTo>
                    <a:pt x="583056" y="961814"/>
                  </a:lnTo>
                  <a:lnTo>
                    <a:pt x="582570" y="961814"/>
                  </a:lnTo>
                  <a:lnTo>
                    <a:pt x="582383" y="961888"/>
                  </a:lnTo>
                  <a:lnTo>
                    <a:pt x="582720" y="961515"/>
                  </a:lnTo>
                  <a:lnTo>
                    <a:pt x="582981" y="961402"/>
                  </a:lnTo>
                  <a:close/>
                </a:path>
                <a:path w="972820" h="1109345">
                  <a:moveTo>
                    <a:pt x="488217" y="16298"/>
                  </a:moveTo>
                  <a:lnTo>
                    <a:pt x="537434" y="18838"/>
                  </a:lnTo>
                  <a:lnTo>
                    <a:pt x="586196" y="26494"/>
                  </a:lnTo>
                  <a:lnTo>
                    <a:pt x="634033" y="39324"/>
                  </a:lnTo>
                  <a:lnTo>
                    <a:pt x="680475" y="57382"/>
                  </a:lnTo>
                  <a:lnTo>
                    <a:pt x="723119" y="79572"/>
                  </a:lnTo>
                  <a:lnTo>
                    <a:pt x="763024" y="105864"/>
                  </a:lnTo>
                  <a:lnTo>
                    <a:pt x="799933" y="135926"/>
                  </a:lnTo>
                  <a:lnTo>
                    <a:pt x="833590" y="169427"/>
                  </a:lnTo>
                  <a:lnTo>
                    <a:pt x="863738" y="206038"/>
                  </a:lnTo>
                  <a:lnTo>
                    <a:pt x="890122" y="245426"/>
                  </a:lnTo>
                  <a:lnTo>
                    <a:pt x="912484" y="287261"/>
                  </a:lnTo>
                  <a:lnTo>
                    <a:pt x="930569" y="331213"/>
                  </a:lnTo>
                  <a:lnTo>
                    <a:pt x="944120" y="376950"/>
                  </a:lnTo>
                  <a:lnTo>
                    <a:pt x="952881" y="424141"/>
                  </a:lnTo>
                  <a:lnTo>
                    <a:pt x="956251" y="470765"/>
                  </a:lnTo>
                  <a:lnTo>
                    <a:pt x="956432" y="486458"/>
                  </a:lnTo>
                  <a:lnTo>
                    <a:pt x="956470" y="487205"/>
                  </a:lnTo>
                  <a:lnTo>
                    <a:pt x="956620" y="487878"/>
                  </a:lnTo>
                  <a:lnTo>
                    <a:pt x="956844" y="488514"/>
                  </a:lnTo>
                  <a:lnTo>
                    <a:pt x="953649" y="538026"/>
                  </a:lnTo>
                  <a:lnTo>
                    <a:pt x="945428" y="586631"/>
                  </a:lnTo>
                  <a:lnTo>
                    <a:pt x="932328" y="633934"/>
                  </a:lnTo>
                  <a:lnTo>
                    <a:pt x="914499" y="679543"/>
                  </a:lnTo>
                  <a:lnTo>
                    <a:pt x="892089" y="723065"/>
                  </a:lnTo>
                  <a:lnTo>
                    <a:pt x="865247" y="764108"/>
                  </a:lnTo>
                  <a:lnTo>
                    <a:pt x="834123" y="802277"/>
                  </a:lnTo>
                  <a:lnTo>
                    <a:pt x="798865" y="837180"/>
                  </a:lnTo>
                  <a:lnTo>
                    <a:pt x="759894" y="868168"/>
                  </a:lnTo>
                  <a:lnTo>
                    <a:pt x="718035" y="894908"/>
                  </a:lnTo>
                  <a:lnTo>
                    <a:pt x="673751" y="917149"/>
                  </a:lnTo>
                  <a:lnTo>
                    <a:pt x="627504" y="934637"/>
                  </a:lnTo>
                  <a:lnTo>
                    <a:pt x="579879" y="946674"/>
                  </a:lnTo>
                  <a:lnTo>
                    <a:pt x="573224" y="947982"/>
                  </a:lnTo>
                  <a:lnTo>
                    <a:pt x="570982" y="949328"/>
                  </a:lnTo>
                  <a:lnTo>
                    <a:pt x="567879" y="955122"/>
                  </a:lnTo>
                  <a:lnTo>
                    <a:pt x="561270" y="965482"/>
                  </a:lnTo>
                  <a:lnTo>
                    <a:pt x="554739" y="975926"/>
                  </a:lnTo>
                  <a:lnTo>
                    <a:pt x="548207" y="986538"/>
                  </a:lnTo>
                  <a:lnTo>
                    <a:pt x="541599" y="997402"/>
                  </a:lnTo>
                  <a:lnTo>
                    <a:pt x="527996" y="1019569"/>
                  </a:lnTo>
                  <a:lnTo>
                    <a:pt x="514366" y="1041700"/>
                  </a:lnTo>
                  <a:lnTo>
                    <a:pt x="500679" y="1063776"/>
                  </a:lnTo>
                  <a:lnTo>
                    <a:pt x="486908" y="1085774"/>
                  </a:lnTo>
                  <a:lnTo>
                    <a:pt x="471085" y="1060334"/>
                  </a:lnTo>
                  <a:lnTo>
                    <a:pt x="455311" y="1034943"/>
                  </a:lnTo>
                  <a:lnTo>
                    <a:pt x="439523" y="1009538"/>
                  </a:lnTo>
                  <a:lnTo>
                    <a:pt x="423657" y="984056"/>
                  </a:lnTo>
                  <a:lnTo>
                    <a:pt x="418276" y="974274"/>
                  </a:lnTo>
                  <a:lnTo>
                    <a:pt x="411924" y="962912"/>
                  </a:lnTo>
                  <a:lnTo>
                    <a:pt x="404317" y="952888"/>
                  </a:lnTo>
                  <a:lnTo>
                    <a:pt x="395172" y="947122"/>
                  </a:lnTo>
                  <a:lnTo>
                    <a:pt x="365460" y="939505"/>
                  </a:lnTo>
                  <a:lnTo>
                    <a:pt x="336327" y="930926"/>
                  </a:lnTo>
                  <a:lnTo>
                    <a:pt x="279473" y="908394"/>
                  </a:lnTo>
                  <a:lnTo>
                    <a:pt x="236329" y="884123"/>
                  </a:lnTo>
                  <a:lnTo>
                    <a:pt x="196270" y="855629"/>
                  </a:lnTo>
                  <a:lnTo>
                    <a:pt x="159550" y="823280"/>
                  </a:lnTo>
                  <a:lnTo>
                    <a:pt x="126422" y="787444"/>
                  </a:lnTo>
                  <a:lnTo>
                    <a:pt x="97140" y="748491"/>
                  </a:lnTo>
                  <a:lnTo>
                    <a:pt x="71958" y="706787"/>
                  </a:lnTo>
                  <a:lnTo>
                    <a:pt x="51130" y="662702"/>
                  </a:lnTo>
                  <a:lnTo>
                    <a:pt x="34910" y="616604"/>
                  </a:lnTo>
                  <a:lnTo>
                    <a:pt x="23552" y="568860"/>
                  </a:lnTo>
                  <a:lnTo>
                    <a:pt x="17309" y="519840"/>
                  </a:lnTo>
                  <a:lnTo>
                    <a:pt x="16421" y="471073"/>
                  </a:lnTo>
                  <a:lnTo>
                    <a:pt x="20595" y="422785"/>
                  </a:lnTo>
                  <a:lnTo>
                    <a:pt x="29656" y="375373"/>
                  </a:lnTo>
                  <a:lnTo>
                    <a:pt x="43432" y="329235"/>
                  </a:lnTo>
                  <a:lnTo>
                    <a:pt x="61748" y="284770"/>
                  </a:lnTo>
                  <a:lnTo>
                    <a:pt x="84431" y="242375"/>
                  </a:lnTo>
                  <a:lnTo>
                    <a:pt x="111308" y="202448"/>
                  </a:lnTo>
                  <a:lnTo>
                    <a:pt x="142204" y="165387"/>
                  </a:lnTo>
                  <a:lnTo>
                    <a:pt x="176947" y="131591"/>
                  </a:lnTo>
                  <a:lnTo>
                    <a:pt x="215362" y="101455"/>
                  </a:lnTo>
                  <a:lnTo>
                    <a:pt x="256720" y="75665"/>
                  </a:lnTo>
                  <a:lnTo>
                    <a:pt x="300316" y="54439"/>
                  </a:lnTo>
                  <a:lnTo>
                    <a:pt x="345705" y="37835"/>
                  </a:lnTo>
                  <a:lnTo>
                    <a:pt x="392447" y="25907"/>
                  </a:lnTo>
                  <a:lnTo>
                    <a:pt x="440098" y="18710"/>
                  </a:lnTo>
                  <a:lnTo>
                    <a:pt x="488217" y="16298"/>
                  </a:lnTo>
                  <a:close/>
                </a:path>
                <a:path w="972820" h="1109345">
                  <a:moveTo>
                    <a:pt x="485712" y="0"/>
                  </a:moveTo>
                  <a:lnTo>
                    <a:pt x="429745" y="3180"/>
                  </a:lnTo>
                  <a:lnTo>
                    <a:pt x="374359" y="12742"/>
                  </a:lnTo>
                  <a:lnTo>
                    <a:pt x="320193" y="28718"/>
                  </a:lnTo>
                  <a:lnTo>
                    <a:pt x="267884" y="51139"/>
                  </a:lnTo>
                  <a:lnTo>
                    <a:pt x="225234" y="75212"/>
                  </a:lnTo>
                  <a:lnTo>
                    <a:pt x="185561" y="103392"/>
                  </a:lnTo>
                  <a:lnTo>
                    <a:pt x="149093" y="135326"/>
                  </a:lnTo>
                  <a:lnTo>
                    <a:pt x="116056" y="170662"/>
                  </a:lnTo>
                  <a:lnTo>
                    <a:pt x="86677" y="209047"/>
                  </a:lnTo>
                  <a:lnTo>
                    <a:pt x="61185" y="250130"/>
                  </a:lnTo>
                  <a:lnTo>
                    <a:pt x="39805" y="293557"/>
                  </a:lnTo>
                  <a:lnTo>
                    <a:pt x="22766" y="338977"/>
                  </a:lnTo>
                  <a:lnTo>
                    <a:pt x="10295" y="386037"/>
                  </a:lnTo>
                  <a:lnTo>
                    <a:pt x="2618" y="434384"/>
                  </a:lnTo>
                  <a:lnTo>
                    <a:pt x="0" y="485040"/>
                  </a:lnTo>
                  <a:lnTo>
                    <a:pt x="2699" y="535275"/>
                  </a:lnTo>
                  <a:lnTo>
                    <a:pt x="10537" y="584692"/>
                  </a:lnTo>
                  <a:lnTo>
                    <a:pt x="23330" y="632898"/>
                  </a:lnTo>
                  <a:lnTo>
                    <a:pt x="40898" y="679496"/>
                  </a:lnTo>
                  <a:lnTo>
                    <a:pt x="63059" y="724093"/>
                  </a:lnTo>
                  <a:lnTo>
                    <a:pt x="89633" y="766293"/>
                  </a:lnTo>
                  <a:lnTo>
                    <a:pt x="120438" y="805702"/>
                  </a:lnTo>
                  <a:lnTo>
                    <a:pt x="155293" y="841923"/>
                  </a:lnTo>
                  <a:lnTo>
                    <a:pt x="194016" y="874563"/>
                  </a:lnTo>
                  <a:lnTo>
                    <a:pt x="246030" y="908553"/>
                  </a:lnTo>
                  <a:lnTo>
                    <a:pt x="301715" y="935534"/>
                  </a:lnTo>
                  <a:lnTo>
                    <a:pt x="346341" y="951310"/>
                  </a:lnTo>
                  <a:lnTo>
                    <a:pt x="372032" y="958225"/>
                  </a:lnTo>
                  <a:lnTo>
                    <a:pt x="377378" y="959571"/>
                  </a:lnTo>
                  <a:lnTo>
                    <a:pt x="378275" y="959571"/>
                  </a:lnTo>
                  <a:lnTo>
                    <a:pt x="385677" y="961365"/>
                  </a:lnTo>
                  <a:lnTo>
                    <a:pt x="388929" y="961365"/>
                  </a:lnTo>
                  <a:lnTo>
                    <a:pt x="389676" y="961365"/>
                  </a:lnTo>
                  <a:lnTo>
                    <a:pt x="390162" y="961253"/>
                  </a:lnTo>
                  <a:lnTo>
                    <a:pt x="390387" y="961066"/>
                  </a:lnTo>
                  <a:lnTo>
                    <a:pt x="390798" y="962038"/>
                  </a:lnTo>
                  <a:lnTo>
                    <a:pt x="391284" y="963234"/>
                  </a:lnTo>
                  <a:lnTo>
                    <a:pt x="392069" y="964019"/>
                  </a:lnTo>
                  <a:lnTo>
                    <a:pt x="412465" y="995827"/>
                  </a:lnTo>
                  <a:lnTo>
                    <a:pt x="432405" y="1028224"/>
                  </a:lnTo>
                  <a:lnTo>
                    <a:pt x="452092" y="1060789"/>
                  </a:lnTo>
                  <a:lnTo>
                    <a:pt x="471731" y="1093101"/>
                  </a:lnTo>
                  <a:lnTo>
                    <a:pt x="474385" y="1097101"/>
                  </a:lnTo>
                  <a:lnTo>
                    <a:pt x="476628" y="1101550"/>
                  </a:lnTo>
                  <a:lnTo>
                    <a:pt x="479282" y="1105101"/>
                  </a:lnTo>
                  <a:lnTo>
                    <a:pt x="481077" y="1107792"/>
                  </a:lnTo>
                  <a:lnTo>
                    <a:pt x="483768" y="1109101"/>
                  </a:lnTo>
                  <a:lnTo>
                    <a:pt x="486348" y="1109101"/>
                  </a:lnTo>
                  <a:lnTo>
                    <a:pt x="488964" y="1109101"/>
                  </a:lnTo>
                  <a:lnTo>
                    <a:pt x="491544" y="1107792"/>
                  </a:lnTo>
                  <a:lnTo>
                    <a:pt x="493114" y="1105101"/>
                  </a:lnTo>
                  <a:lnTo>
                    <a:pt x="506985" y="1083093"/>
                  </a:lnTo>
                  <a:lnTo>
                    <a:pt x="520646" y="1061116"/>
                  </a:lnTo>
                  <a:lnTo>
                    <a:pt x="534223" y="1039216"/>
                  </a:lnTo>
                  <a:lnTo>
                    <a:pt x="547842" y="1017439"/>
                  </a:lnTo>
                  <a:lnTo>
                    <a:pt x="577673" y="968916"/>
                  </a:lnTo>
                  <a:lnTo>
                    <a:pt x="578981" y="966673"/>
                  </a:lnTo>
                  <a:lnTo>
                    <a:pt x="579879" y="964468"/>
                  </a:lnTo>
                  <a:lnTo>
                    <a:pt x="581673" y="962674"/>
                  </a:lnTo>
                  <a:lnTo>
                    <a:pt x="581785" y="962524"/>
                  </a:lnTo>
                  <a:lnTo>
                    <a:pt x="581860" y="962674"/>
                  </a:lnTo>
                  <a:lnTo>
                    <a:pt x="582196" y="962711"/>
                  </a:lnTo>
                  <a:lnTo>
                    <a:pt x="582720" y="962711"/>
                  </a:lnTo>
                  <a:lnTo>
                    <a:pt x="584215" y="962711"/>
                  </a:lnTo>
                  <a:lnTo>
                    <a:pt x="587093" y="962225"/>
                  </a:lnTo>
                  <a:lnTo>
                    <a:pt x="587916" y="962225"/>
                  </a:lnTo>
                  <a:lnTo>
                    <a:pt x="589224" y="961814"/>
                  </a:lnTo>
                  <a:lnTo>
                    <a:pt x="591019" y="961814"/>
                  </a:lnTo>
                  <a:lnTo>
                    <a:pt x="593224" y="961365"/>
                  </a:lnTo>
                  <a:lnTo>
                    <a:pt x="597262" y="960019"/>
                  </a:lnTo>
                  <a:lnTo>
                    <a:pt x="601710" y="959571"/>
                  </a:lnTo>
                  <a:lnTo>
                    <a:pt x="605710" y="958225"/>
                  </a:lnTo>
                  <a:lnTo>
                    <a:pt x="613710" y="956019"/>
                  </a:lnTo>
                  <a:lnTo>
                    <a:pt x="621710" y="953777"/>
                  </a:lnTo>
                  <a:lnTo>
                    <a:pt x="676157" y="934844"/>
                  </a:lnTo>
                  <a:lnTo>
                    <a:pt x="720035" y="913563"/>
                  </a:lnTo>
                  <a:lnTo>
                    <a:pt x="761495" y="888016"/>
                  </a:lnTo>
                  <a:lnTo>
                    <a:pt x="800202" y="858489"/>
                  </a:lnTo>
                  <a:lnTo>
                    <a:pt x="835821" y="825267"/>
                  </a:lnTo>
                  <a:lnTo>
                    <a:pt x="868018" y="788638"/>
                  </a:lnTo>
                  <a:lnTo>
                    <a:pt x="896459" y="748888"/>
                  </a:lnTo>
                  <a:lnTo>
                    <a:pt x="920807" y="706304"/>
                  </a:lnTo>
                  <a:lnTo>
                    <a:pt x="939067" y="663826"/>
                  </a:lnTo>
                  <a:lnTo>
                    <a:pt x="953320" y="620300"/>
                  </a:lnTo>
                  <a:lnTo>
                    <a:pt x="963605" y="575961"/>
                  </a:lnTo>
                  <a:lnTo>
                    <a:pt x="969963" y="531044"/>
                  </a:lnTo>
                  <a:lnTo>
                    <a:pt x="972432" y="485785"/>
                  </a:lnTo>
                  <a:lnTo>
                    <a:pt x="972470" y="485636"/>
                  </a:lnTo>
                  <a:lnTo>
                    <a:pt x="972470" y="485486"/>
                  </a:lnTo>
                  <a:lnTo>
                    <a:pt x="969670" y="435873"/>
                  </a:lnTo>
                  <a:lnTo>
                    <a:pt x="961951" y="387234"/>
                  </a:lnTo>
                  <a:lnTo>
                    <a:pt x="949492" y="339883"/>
                  </a:lnTo>
                  <a:lnTo>
                    <a:pt x="932472" y="294170"/>
                  </a:lnTo>
                  <a:lnTo>
                    <a:pt x="911069" y="250444"/>
                  </a:lnTo>
                  <a:lnTo>
                    <a:pt x="885463" y="209054"/>
                  </a:lnTo>
                  <a:lnTo>
                    <a:pt x="855833" y="170352"/>
                  </a:lnTo>
                  <a:lnTo>
                    <a:pt x="822357" y="134687"/>
                  </a:lnTo>
                  <a:lnTo>
                    <a:pt x="785215" y="102409"/>
                  </a:lnTo>
                  <a:lnTo>
                    <a:pt x="744586" y="73867"/>
                  </a:lnTo>
                  <a:lnTo>
                    <a:pt x="696382" y="47366"/>
                  </a:lnTo>
                  <a:lnTo>
                    <a:pt x="645818" y="26694"/>
                  </a:lnTo>
                  <a:lnTo>
                    <a:pt x="593470" y="11887"/>
                  </a:lnTo>
                  <a:lnTo>
                    <a:pt x="539909" y="2977"/>
                  </a:lnTo>
                  <a:lnTo>
                    <a:pt x="485712" y="0"/>
                  </a:lnTo>
                  <a:close/>
                </a:path>
              </a:pathLst>
            </a:custGeom>
            <a:ln w="9524">
              <a:solidFill>
                <a:srgbClr val="A4C1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10662" y="1696954"/>
              <a:ext cx="573580" cy="400199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4076165" y="1409224"/>
            <a:ext cx="982344" cy="1118870"/>
            <a:chOff x="4076165" y="1409224"/>
            <a:chExt cx="982344" cy="1118870"/>
          </a:xfrm>
        </p:grpSpPr>
        <p:sp>
          <p:nvSpPr>
            <p:cNvPr id="12" name="object 12"/>
            <p:cNvSpPr/>
            <p:nvPr/>
          </p:nvSpPr>
          <p:spPr>
            <a:xfrm>
              <a:off x="4080928" y="1413986"/>
              <a:ext cx="972819" cy="1109345"/>
            </a:xfrm>
            <a:custGeom>
              <a:avLst/>
              <a:gdLst/>
              <a:ahLst/>
              <a:cxnLst/>
              <a:rect l="l" t="t" r="r" b="b"/>
              <a:pathLst>
                <a:path w="972820" h="1109345">
                  <a:moveTo>
                    <a:pt x="409530" y="959758"/>
                  </a:moveTo>
                  <a:lnTo>
                    <a:pt x="389639" y="959758"/>
                  </a:lnTo>
                  <a:lnTo>
                    <a:pt x="389489" y="959608"/>
                  </a:lnTo>
                  <a:lnTo>
                    <a:pt x="377378" y="959571"/>
                  </a:lnTo>
                  <a:lnTo>
                    <a:pt x="372032" y="958225"/>
                  </a:lnTo>
                  <a:lnTo>
                    <a:pt x="366238" y="956917"/>
                  </a:lnTo>
                  <a:lnTo>
                    <a:pt x="316483" y="941288"/>
                  </a:lnTo>
                  <a:lnTo>
                    <a:pt x="273433" y="922937"/>
                  </a:lnTo>
                  <a:lnTo>
                    <a:pt x="219544" y="892417"/>
                  </a:lnTo>
                  <a:lnTo>
                    <a:pt x="155293" y="841923"/>
                  </a:lnTo>
                  <a:lnTo>
                    <a:pt x="120438" y="805702"/>
                  </a:lnTo>
                  <a:lnTo>
                    <a:pt x="89633" y="766293"/>
                  </a:lnTo>
                  <a:lnTo>
                    <a:pt x="63059" y="724093"/>
                  </a:lnTo>
                  <a:lnTo>
                    <a:pt x="40898" y="679496"/>
                  </a:lnTo>
                  <a:lnTo>
                    <a:pt x="23330" y="632898"/>
                  </a:lnTo>
                  <a:lnTo>
                    <a:pt x="10537" y="584692"/>
                  </a:lnTo>
                  <a:lnTo>
                    <a:pt x="2699" y="535275"/>
                  </a:lnTo>
                  <a:lnTo>
                    <a:pt x="0" y="485040"/>
                  </a:lnTo>
                  <a:lnTo>
                    <a:pt x="2618" y="434384"/>
                  </a:lnTo>
                  <a:lnTo>
                    <a:pt x="10295" y="386037"/>
                  </a:lnTo>
                  <a:lnTo>
                    <a:pt x="22766" y="338977"/>
                  </a:lnTo>
                  <a:lnTo>
                    <a:pt x="39805" y="293557"/>
                  </a:lnTo>
                  <a:lnTo>
                    <a:pt x="61185" y="250130"/>
                  </a:lnTo>
                  <a:lnTo>
                    <a:pt x="86677" y="209047"/>
                  </a:lnTo>
                  <a:lnTo>
                    <a:pt x="116056" y="170662"/>
                  </a:lnTo>
                  <a:lnTo>
                    <a:pt x="149093" y="135326"/>
                  </a:lnTo>
                  <a:lnTo>
                    <a:pt x="185562" y="103392"/>
                  </a:lnTo>
                  <a:lnTo>
                    <a:pt x="225234" y="75212"/>
                  </a:lnTo>
                  <a:lnTo>
                    <a:pt x="267884" y="51139"/>
                  </a:lnTo>
                  <a:lnTo>
                    <a:pt x="320193" y="28718"/>
                  </a:lnTo>
                  <a:lnTo>
                    <a:pt x="374359" y="12742"/>
                  </a:lnTo>
                  <a:lnTo>
                    <a:pt x="429745" y="3180"/>
                  </a:lnTo>
                  <a:lnTo>
                    <a:pt x="485712" y="0"/>
                  </a:lnTo>
                  <a:lnTo>
                    <a:pt x="539909" y="2977"/>
                  </a:lnTo>
                  <a:lnTo>
                    <a:pt x="593469" y="11887"/>
                  </a:lnTo>
                  <a:lnTo>
                    <a:pt x="609066" y="16298"/>
                  </a:lnTo>
                  <a:lnTo>
                    <a:pt x="488217" y="16298"/>
                  </a:lnTo>
                  <a:lnTo>
                    <a:pt x="440098" y="18710"/>
                  </a:lnTo>
                  <a:lnTo>
                    <a:pt x="392447" y="25907"/>
                  </a:lnTo>
                  <a:lnTo>
                    <a:pt x="345705" y="37835"/>
                  </a:lnTo>
                  <a:lnTo>
                    <a:pt x="300316" y="54439"/>
                  </a:lnTo>
                  <a:lnTo>
                    <a:pt x="256720" y="75665"/>
                  </a:lnTo>
                  <a:lnTo>
                    <a:pt x="215362" y="101455"/>
                  </a:lnTo>
                  <a:lnTo>
                    <a:pt x="176946" y="131591"/>
                  </a:lnTo>
                  <a:lnTo>
                    <a:pt x="142204" y="165387"/>
                  </a:lnTo>
                  <a:lnTo>
                    <a:pt x="111307" y="202448"/>
                  </a:lnTo>
                  <a:lnTo>
                    <a:pt x="84431" y="242375"/>
                  </a:lnTo>
                  <a:lnTo>
                    <a:pt x="61748" y="284770"/>
                  </a:lnTo>
                  <a:lnTo>
                    <a:pt x="43432" y="329235"/>
                  </a:lnTo>
                  <a:lnTo>
                    <a:pt x="29656" y="375373"/>
                  </a:lnTo>
                  <a:lnTo>
                    <a:pt x="20595" y="422785"/>
                  </a:lnTo>
                  <a:lnTo>
                    <a:pt x="16421" y="471073"/>
                  </a:lnTo>
                  <a:lnTo>
                    <a:pt x="17309" y="519840"/>
                  </a:lnTo>
                  <a:lnTo>
                    <a:pt x="23552" y="568860"/>
                  </a:lnTo>
                  <a:lnTo>
                    <a:pt x="34910" y="616604"/>
                  </a:lnTo>
                  <a:lnTo>
                    <a:pt x="51130" y="662702"/>
                  </a:lnTo>
                  <a:lnTo>
                    <a:pt x="71958" y="706787"/>
                  </a:lnTo>
                  <a:lnTo>
                    <a:pt x="97140" y="748491"/>
                  </a:lnTo>
                  <a:lnTo>
                    <a:pt x="126422" y="787444"/>
                  </a:lnTo>
                  <a:lnTo>
                    <a:pt x="159550" y="823280"/>
                  </a:lnTo>
                  <a:lnTo>
                    <a:pt x="196270" y="855629"/>
                  </a:lnTo>
                  <a:lnTo>
                    <a:pt x="236329" y="884123"/>
                  </a:lnTo>
                  <a:lnTo>
                    <a:pt x="279473" y="908394"/>
                  </a:lnTo>
                  <a:lnTo>
                    <a:pt x="336327" y="930926"/>
                  </a:lnTo>
                  <a:lnTo>
                    <a:pt x="395172" y="947122"/>
                  </a:lnTo>
                  <a:lnTo>
                    <a:pt x="404317" y="952888"/>
                  </a:lnTo>
                  <a:lnTo>
                    <a:pt x="409530" y="959758"/>
                  </a:lnTo>
                  <a:close/>
                </a:path>
                <a:path w="972820" h="1109345">
                  <a:moveTo>
                    <a:pt x="505295" y="1085774"/>
                  </a:moveTo>
                  <a:lnTo>
                    <a:pt x="486908" y="1085774"/>
                  </a:lnTo>
                  <a:lnTo>
                    <a:pt x="500679" y="1063776"/>
                  </a:lnTo>
                  <a:lnTo>
                    <a:pt x="514366" y="1041700"/>
                  </a:lnTo>
                  <a:lnTo>
                    <a:pt x="541599" y="997402"/>
                  </a:lnTo>
                  <a:lnTo>
                    <a:pt x="548207" y="986538"/>
                  </a:lnTo>
                  <a:lnTo>
                    <a:pt x="554739" y="975926"/>
                  </a:lnTo>
                  <a:lnTo>
                    <a:pt x="561270" y="965482"/>
                  </a:lnTo>
                  <a:lnTo>
                    <a:pt x="567879" y="955122"/>
                  </a:lnTo>
                  <a:lnTo>
                    <a:pt x="570982" y="949328"/>
                  </a:lnTo>
                  <a:lnTo>
                    <a:pt x="573225" y="947982"/>
                  </a:lnTo>
                  <a:lnTo>
                    <a:pt x="579879" y="946674"/>
                  </a:lnTo>
                  <a:lnTo>
                    <a:pt x="591710" y="944157"/>
                  </a:lnTo>
                  <a:lnTo>
                    <a:pt x="673751" y="917149"/>
                  </a:lnTo>
                  <a:lnTo>
                    <a:pt x="718035" y="894908"/>
                  </a:lnTo>
                  <a:lnTo>
                    <a:pt x="759894" y="868168"/>
                  </a:lnTo>
                  <a:lnTo>
                    <a:pt x="798865" y="837180"/>
                  </a:lnTo>
                  <a:lnTo>
                    <a:pt x="834123" y="802277"/>
                  </a:lnTo>
                  <a:lnTo>
                    <a:pt x="865247" y="764108"/>
                  </a:lnTo>
                  <a:lnTo>
                    <a:pt x="892089" y="723065"/>
                  </a:lnTo>
                  <a:lnTo>
                    <a:pt x="914517" y="679496"/>
                  </a:lnTo>
                  <a:lnTo>
                    <a:pt x="932328" y="633934"/>
                  </a:lnTo>
                  <a:lnTo>
                    <a:pt x="945428" y="586631"/>
                  </a:lnTo>
                  <a:lnTo>
                    <a:pt x="953649" y="538026"/>
                  </a:lnTo>
                  <a:lnTo>
                    <a:pt x="956844" y="488514"/>
                  </a:lnTo>
                  <a:lnTo>
                    <a:pt x="956620" y="487878"/>
                  </a:lnTo>
                  <a:lnTo>
                    <a:pt x="956470" y="487205"/>
                  </a:lnTo>
                  <a:lnTo>
                    <a:pt x="956416" y="485040"/>
                  </a:lnTo>
                  <a:lnTo>
                    <a:pt x="956251" y="470765"/>
                  </a:lnTo>
                  <a:lnTo>
                    <a:pt x="955652" y="455117"/>
                  </a:lnTo>
                  <a:lnTo>
                    <a:pt x="944120" y="376950"/>
                  </a:lnTo>
                  <a:lnTo>
                    <a:pt x="930569" y="331213"/>
                  </a:lnTo>
                  <a:lnTo>
                    <a:pt x="912484" y="287261"/>
                  </a:lnTo>
                  <a:lnTo>
                    <a:pt x="890122" y="245426"/>
                  </a:lnTo>
                  <a:lnTo>
                    <a:pt x="863738" y="206038"/>
                  </a:lnTo>
                  <a:lnTo>
                    <a:pt x="833590" y="169427"/>
                  </a:lnTo>
                  <a:lnTo>
                    <a:pt x="799933" y="135926"/>
                  </a:lnTo>
                  <a:lnTo>
                    <a:pt x="763024" y="105864"/>
                  </a:lnTo>
                  <a:lnTo>
                    <a:pt x="723119" y="79572"/>
                  </a:lnTo>
                  <a:lnTo>
                    <a:pt x="680475" y="57382"/>
                  </a:lnTo>
                  <a:lnTo>
                    <a:pt x="634033" y="39324"/>
                  </a:lnTo>
                  <a:lnTo>
                    <a:pt x="586196" y="26494"/>
                  </a:lnTo>
                  <a:lnTo>
                    <a:pt x="537434" y="18838"/>
                  </a:lnTo>
                  <a:lnTo>
                    <a:pt x="488217" y="16298"/>
                  </a:lnTo>
                  <a:lnTo>
                    <a:pt x="609066" y="16298"/>
                  </a:lnTo>
                  <a:lnTo>
                    <a:pt x="645818" y="26694"/>
                  </a:lnTo>
                  <a:lnTo>
                    <a:pt x="696382" y="47366"/>
                  </a:lnTo>
                  <a:lnTo>
                    <a:pt x="744586" y="73867"/>
                  </a:lnTo>
                  <a:lnTo>
                    <a:pt x="785215" y="102409"/>
                  </a:lnTo>
                  <a:lnTo>
                    <a:pt x="822357" y="134687"/>
                  </a:lnTo>
                  <a:lnTo>
                    <a:pt x="855833" y="170352"/>
                  </a:lnTo>
                  <a:lnTo>
                    <a:pt x="885463" y="209054"/>
                  </a:lnTo>
                  <a:lnTo>
                    <a:pt x="911069" y="250444"/>
                  </a:lnTo>
                  <a:lnTo>
                    <a:pt x="932472" y="294170"/>
                  </a:lnTo>
                  <a:lnTo>
                    <a:pt x="949492" y="339883"/>
                  </a:lnTo>
                  <a:lnTo>
                    <a:pt x="961951" y="387234"/>
                  </a:lnTo>
                  <a:lnTo>
                    <a:pt x="969670" y="435873"/>
                  </a:lnTo>
                  <a:lnTo>
                    <a:pt x="972447" y="485040"/>
                  </a:lnTo>
                  <a:lnTo>
                    <a:pt x="972283" y="488514"/>
                  </a:lnTo>
                  <a:lnTo>
                    <a:pt x="969963" y="531044"/>
                  </a:lnTo>
                  <a:lnTo>
                    <a:pt x="963605" y="575961"/>
                  </a:lnTo>
                  <a:lnTo>
                    <a:pt x="953320" y="620300"/>
                  </a:lnTo>
                  <a:lnTo>
                    <a:pt x="939067" y="663826"/>
                  </a:lnTo>
                  <a:lnTo>
                    <a:pt x="920807" y="706304"/>
                  </a:lnTo>
                  <a:lnTo>
                    <a:pt x="896459" y="748888"/>
                  </a:lnTo>
                  <a:lnTo>
                    <a:pt x="868018" y="788638"/>
                  </a:lnTo>
                  <a:lnTo>
                    <a:pt x="835821" y="825267"/>
                  </a:lnTo>
                  <a:lnTo>
                    <a:pt x="800202" y="858489"/>
                  </a:lnTo>
                  <a:lnTo>
                    <a:pt x="761495" y="888016"/>
                  </a:lnTo>
                  <a:lnTo>
                    <a:pt x="720035" y="913563"/>
                  </a:lnTo>
                  <a:lnTo>
                    <a:pt x="676157" y="934844"/>
                  </a:lnTo>
                  <a:lnTo>
                    <a:pt x="630195" y="951571"/>
                  </a:lnTo>
                  <a:lnTo>
                    <a:pt x="621710" y="953777"/>
                  </a:lnTo>
                  <a:lnTo>
                    <a:pt x="605710" y="958225"/>
                  </a:lnTo>
                  <a:lnTo>
                    <a:pt x="601710" y="959571"/>
                  </a:lnTo>
                  <a:lnTo>
                    <a:pt x="597261" y="960019"/>
                  </a:lnTo>
                  <a:lnTo>
                    <a:pt x="593224" y="961365"/>
                  </a:lnTo>
                  <a:lnTo>
                    <a:pt x="593041" y="961402"/>
                  </a:lnTo>
                  <a:lnTo>
                    <a:pt x="582981" y="961402"/>
                  </a:lnTo>
                  <a:lnTo>
                    <a:pt x="582720" y="961515"/>
                  </a:lnTo>
                  <a:lnTo>
                    <a:pt x="582309" y="961926"/>
                  </a:lnTo>
                  <a:lnTo>
                    <a:pt x="588867" y="961926"/>
                  </a:lnTo>
                  <a:lnTo>
                    <a:pt x="587916" y="962225"/>
                  </a:lnTo>
                  <a:lnTo>
                    <a:pt x="587093" y="962225"/>
                  </a:lnTo>
                  <a:lnTo>
                    <a:pt x="585322" y="962524"/>
                  </a:lnTo>
                  <a:lnTo>
                    <a:pt x="581785" y="962524"/>
                  </a:lnTo>
                  <a:lnTo>
                    <a:pt x="581635" y="962711"/>
                  </a:lnTo>
                  <a:lnTo>
                    <a:pt x="579879" y="964468"/>
                  </a:lnTo>
                  <a:lnTo>
                    <a:pt x="578981" y="966673"/>
                  </a:lnTo>
                  <a:lnTo>
                    <a:pt x="577673" y="968916"/>
                  </a:lnTo>
                  <a:lnTo>
                    <a:pt x="547842" y="1017439"/>
                  </a:lnTo>
                  <a:lnTo>
                    <a:pt x="534223" y="1039216"/>
                  </a:lnTo>
                  <a:lnTo>
                    <a:pt x="506985" y="1083093"/>
                  </a:lnTo>
                  <a:lnTo>
                    <a:pt x="505295" y="1085774"/>
                  </a:lnTo>
                  <a:close/>
                </a:path>
                <a:path w="972820" h="1109345">
                  <a:moveTo>
                    <a:pt x="389677" y="961365"/>
                  </a:moveTo>
                  <a:lnTo>
                    <a:pt x="385677" y="961365"/>
                  </a:lnTo>
                  <a:lnTo>
                    <a:pt x="378275" y="959571"/>
                  </a:lnTo>
                  <a:lnTo>
                    <a:pt x="389377" y="959571"/>
                  </a:lnTo>
                  <a:lnTo>
                    <a:pt x="389564" y="959720"/>
                  </a:lnTo>
                  <a:lnTo>
                    <a:pt x="409530" y="959758"/>
                  </a:lnTo>
                  <a:lnTo>
                    <a:pt x="410523" y="961066"/>
                  </a:lnTo>
                  <a:lnTo>
                    <a:pt x="390387" y="961066"/>
                  </a:lnTo>
                  <a:lnTo>
                    <a:pt x="390163" y="961253"/>
                  </a:lnTo>
                  <a:lnTo>
                    <a:pt x="389677" y="961365"/>
                  </a:lnTo>
                  <a:close/>
                </a:path>
                <a:path w="972820" h="1109345">
                  <a:moveTo>
                    <a:pt x="488964" y="1109101"/>
                  </a:moveTo>
                  <a:lnTo>
                    <a:pt x="483768" y="1109101"/>
                  </a:lnTo>
                  <a:lnTo>
                    <a:pt x="481077" y="1107792"/>
                  </a:lnTo>
                  <a:lnTo>
                    <a:pt x="479282" y="1105101"/>
                  </a:lnTo>
                  <a:lnTo>
                    <a:pt x="476628" y="1101550"/>
                  </a:lnTo>
                  <a:lnTo>
                    <a:pt x="474385" y="1097101"/>
                  </a:lnTo>
                  <a:lnTo>
                    <a:pt x="471731" y="1093101"/>
                  </a:lnTo>
                  <a:lnTo>
                    <a:pt x="432405" y="1028224"/>
                  </a:lnTo>
                  <a:lnTo>
                    <a:pt x="412464" y="995827"/>
                  </a:lnTo>
                  <a:lnTo>
                    <a:pt x="392069" y="964019"/>
                  </a:lnTo>
                  <a:lnTo>
                    <a:pt x="391284" y="963234"/>
                  </a:lnTo>
                  <a:lnTo>
                    <a:pt x="390387" y="961066"/>
                  </a:lnTo>
                  <a:lnTo>
                    <a:pt x="410523" y="961066"/>
                  </a:lnTo>
                  <a:lnTo>
                    <a:pt x="411924" y="962912"/>
                  </a:lnTo>
                  <a:lnTo>
                    <a:pt x="418276" y="974274"/>
                  </a:lnTo>
                  <a:lnTo>
                    <a:pt x="423657" y="984056"/>
                  </a:lnTo>
                  <a:lnTo>
                    <a:pt x="486908" y="1085774"/>
                  </a:lnTo>
                  <a:lnTo>
                    <a:pt x="505295" y="1085774"/>
                  </a:lnTo>
                  <a:lnTo>
                    <a:pt x="493114" y="1105101"/>
                  </a:lnTo>
                  <a:lnTo>
                    <a:pt x="491544" y="1107792"/>
                  </a:lnTo>
                  <a:lnTo>
                    <a:pt x="488964" y="1109101"/>
                  </a:lnTo>
                  <a:close/>
                </a:path>
                <a:path w="972820" h="1109345">
                  <a:moveTo>
                    <a:pt x="591019" y="961814"/>
                  </a:moveTo>
                  <a:lnTo>
                    <a:pt x="583056" y="961814"/>
                  </a:lnTo>
                  <a:lnTo>
                    <a:pt x="583281" y="961402"/>
                  </a:lnTo>
                  <a:lnTo>
                    <a:pt x="593041" y="961402"/>
                  </a:lnTo>
                  <a:lnTo>
                    <a:pt x="591019" y="961814"/>
                  </a:lnTo>
                  <a:close/>
                </a:path>
                <a:path w="972820" h="1109345">
                  <a:moveTo>
                    <a:pt x="588867" y="961926"/>
                  </a:moveTo>
                  <a:lnTo>
                    <a:pt x="582309" y="961926"/>
                  </a:lnTo>
                  <a:lnTo>
                    <a:pt x="582570" y="961814"/>
                  </a:lnTo>
                  <a:lnTo>
                    <a:pt x="589224" y="961814"/>
                  </a:lnTo>
                  <a:lnTo>
                    <a:pt x="588867" y="961926"/>
                  </a:lnTo>
                  <a:close/>
                </a:path>
                <a:path w="972820" h="1109345">
                  <a:moveTo>
                    <a:pt x="584215" y="962711"/>
                  </a:moveTo>
                  <a:lnTo>
                    <a:pt x="582197" y="962711"/>
                  </a:lnTo>
                  <a:lnTo>
                    <a:pt x="581860" y="962674"/>
                  </a:lnTo>
                  <a:lnTo>
                    <a:pt x="581785" y="962524"/>
                  </a:lnTo>
                  <a:lnTo>
                    <a:pt x="585322" y="962524"/>
                  </a:lnTo>
                  <a:lnTo>
                    <a:pt x="584215" y="962711"/>
                  </a:lnTo>
                  <a:close/>
                </a:path>
              </a:pathLst>
            </a:custGeom>
            <a:solidFill>
              <a:srgbClr val="6C9E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080928" y="1413986"/>
              <a:ext cx="972819" cy="1109345"/>
            </a:xfrm>
            <a:custGeom>
              <a:avLst/>
              <a:gdLst/>
              <a:ahLst/>
              <a:cxnLst/>
              <a:rect l="l" t="t" r="r" b="b"/>
              <a:pathLst>
                <a:path w="972820" h="1109345">
                  <a:moveTo>
                    <a:pt x="389377" y="959571"/>
                  </a:moveTo>
                  <a:lnTo>
                    <a:pt x="389564" y="959683"/>
                  </a:lnTo>
                  <a:lnTo>
                    <a:pt x="389377" y="959571"/>
                  </a:lnTo>
                  <a:close/>
                </a:path>
                <a:path w="972820" h="1109345">
                  <a:moveTo>
                    <a:pt x="583093" y="961402"/>
                  </a:moveTo>
                  <a:lnTo>
                    <a:pt x="583281" y="961402"/>
                  </a:lnTo>
                  <a:lnTo>
                    <a:pt x="583056" y="961814"/>
                  </a:lnTo>
                  <a:lnTo>
                    <a:pt x="582570" y="961814"/>
                  </a:lnTo>
                  <a:lnTo>
                    <a:pt x="582383" y="961888"/>
                  </a:lnTo>
                  <a:lnTo>
                    <a:pt x="582720" y="961515"/>
                  </a:lnTo>
                  <a:lnTo>
                    <a:pt x="582981" y="961402"/>
                  </a:lnTo>
                  <a:close/>
                </a:path>
                <a:path w="972820" h="1109345">
                  <a:moveTo>
                    <a:pt x="488217" y="16298"/>
                  </a:moveTo>
                  <a:lnTo>
                    <a:pt x="537434" y="18838"/>
                  </a:lnTo>
                  <a:lnTo>
                    <a:pt x="586196" y="26494"/>
                  </a:lnTo>
                  <a:lnTo>
                    <a:pt x="634033" y="39324"/>
                  </a:lnTo>
                  <a:lnTo>
                    <a:pt x="680475" y="57382"/>
                  </a:lnTo>
                  <a:lnTo>
                    <a:pt x="723119" y="79572"/>
                  </a:lnTo>
                  <a:lnTo>
                    <a:pt x="763024" y="105864"/>
                  </a:lnTo>
                  <a:lnTo>
                    <a:pt x="799933" y="135926"/>
                  </a:lnTo>
                  <a:lnTo>
                    <a:pt x="833590" y="169427"/>
                  </a:lnTo>
                  <a:lnTo>
                    <a:pt x="863738" y="206038"/>
                  </a:lnTo>
                  <a:lnTo>
                    <a:pt x="890122" y="245426"/>
                  </a:lnTo>
                  <a:lnTo>
                    <a:pt x="912484" y="287261"/>
                  </a:lnTo>
                  <a:lnTo>
                    <a:pt x="930569" y="331213"/>
                  </a:lnTo>
                  <a:lnTo>
                    <a:pt x="944120" y="376950"/>
                  </a:lnTo>
                  <a:lnTo>
                    <a:pt x="952881" y="424141"/>
                  </a:lnTo>
                  <a:lnTo>
                    <a:pt x="956251" y="470765"/>
                  </a:lnTo>
                  <a:lnTo>
                    <a:pt x="956432" y="486458"/>
                  </a:lnTo>
                  <a:lnTo>
                    <a:pt x="956470" y="487205"/>
                  </a:lnTo>
                  <a:lnTo>
                    <a:pt x="956620" y="487878"/>
                  </a:lnTo>
                  <a:lnTo>
                    <a:pt x="956844" y="488514"/>
                  </a:lnTo>
                  <a:lnTo>
                    <a:pt x="953649" y="538026"/>
                  </a:lnTo>
                  <a:lnTo>
                    <a:pt x="945428" y="586631"/>
                  </a:lnTo>
                  <a:lnTo>
                    <a:pt x="932328" y="633934"/>
                  </a:lnTo>
                  <a:lnTo>
                    <a:pt x="914499" y="679543"/>
                  </a:lnTo>
                  <a:lnTo>
                    <a:pt x="892089" y="723065"/>
                  </a:lnTo>
                  <a:lnTo>
                    <a:pt x="865247" y="764108"/>
                  </a:lnTo>
                  <a:lnTo>
                    <a:pt x="834123" y="802277"/>
                  </a:lnTo>
                  <a:lnTo>
                    <a:pt x="798865" y="837180"/>
                  </a:lnTo>
                  <a:lnTo>
                    <a:pt x="759894" y="868168"/>
                  </a:lnTo>
                  <a:lnTo>
                    <a:pt x="718035" y="894908"/>
                  </a:lnTo>
                  <a:lnTo>
                    <a:pt x="673751" y="917149"/>
                  </a:lnTo>
                  <a:lnTo>
                    <a:pt x="627504" y="934637"/>
                  </a:lnTo>
                  <a:lnTo>
                    <a:pt x="579879" y="946674"/>
                  </a:lnTo>
                  <a:lnTo>
                    <a:pt x="573225" y="947982"/>
                  </a:lnTo>
                  <a:lnTo>
                    <a:pt x="570982" y="949328"/>
                  </a:lnTo>
                  <a:lnTo>
                    <a:pt x="567879" y="955122"/>
                  </a:lnTo>
                  <a:lnTo>
                    <a:pt x="561270" y="965482"/>
                  </a:lnTo>
                  <a:lnTo>
                    <a:pt x="554739" y="975926"/>
                  </a:lnTo>
                  <a:lnTo>
                    <a:pt x="548207" y="986538"/>
                  </a:lnTo>
                  <a:lnTo>
                    <a:pt x="541599" y="997402"/>
                  </a:lnTo>
                  <a:lnTo>
                    <a:pt x="527996" y="1019569"/>
                  </a:lnTo>
                  <a:lnTo>
                    <a:pt x="514366" y="1041700"/>
                  </a:lnTo>
                  <a:lnTo>
                    <a:pt x="500679" y="1063776"/>
                  </a:lnTo>
                  <a:lnTo>
                    <a:pt x="486908" y="1085774"/>
                  </a:lnTo>
                  <a:lnTo>
                    <a:pt x="471085" y="1060334"/>
                  </a:lnTo>
                  <a:lnTo>
                    <a:pt x="455311" y="1034943"/>
                  </a:lnTo>
                  <a:lnTo>
                    <a:pt x="439523" y="1009538"/>
                  </a:lnTo>
                  <a:lnTo>
                    <a:pt x="423657" y="984056"/>
                  </a:lnTo>
                  <a:lnTo>
                    <a:pt x="418276" y="974274"/>
                  </a:lnTo>
                  <a:lnTo>
                    <a:pt x="411924" y="962912"/>
                  </a:lnTo>
                  <a:lnTo>
                    <a:pt x="404317" y="952888"/>
                  </a:lnTo>
                  <a:lnTo>
                    <a:pt x="395172" y="947122"/>
                  </a:lnTo>
                  <a:lnTo>
                    <a:pt x="365460" y="939505"/>
                  </a:lnTo>
                  <a:lnTo>
                    <a:pt x="336327" y="930926"/>
                  </a:lnTo>
                  <a:lnTo>
                    <a:pt x="279473" y="908394"/>
                  </a:lnTo>
                  <a:lnTo>
                    <a:pt x="236329" y="884123"/>
                  </a:lnTo>
                  <a:lnTo>
                    <a:pt x="196270" y="855629"/>
                  </a:lnTo>
                  <a:lnTo>
                    <a:pt x="159550" y="823280"/>
                  </a:lnTo>
                  <a:lnTo>
                    <a:pt x="126422" y="787444"/>
                  </a:lnTo>
                  <a:lnTo>
                    <a:pt x="97140" y="748491"/>
                  </a:lnTo>
                  <a:lnTo>
                    <a:pt x="71958" y="706787"/>
                  </a:lnTo>
                  <a:lnTo>
                    <a:pt x="51130" y="662702"/>
                  </a:lnTo>
                  <a:lnTo>
                    <a:pt x="34910" y="616604"/>
                  </a:lnTo>
                  <a:lnTo>
                    <a:pt x="23552" y="568860"/>
                  </a:lnTo>
                  <a:lnTo>
                    <a:pt x="17309" y="519840"/>
                  </a:lnTo>
                  <a:lnTo>
                    <a:pt x="16421" y="471073"/>
                  </a:lnTo>
                  <a:lnTo>
                    <a:pt x="20595" y="422785"/>
                  </a:lnTo>
                  <a:lnTo>
                    <a:pt x="29656" y="375373"/>
                  </a:lnTo>
                  <a:lnTo>
                    <a:pt x="43432" y="329235"/>
                  </a:lnTo>
                  <a:lnTo>
                    <a:pt x="61748" y="284770"/>
                  </a:lnTo>
                  <a:lnTo>
                    <a:pt x="84431" y="242375"/>
                  </a:lnTo>
                  <a:lnTo>
                    <a:pt x="111307" y="202448"/>
                  </a:lnTo>
                  <a:lnTo>
                    <a:pt x="142204" y="165387"/>
                  </a:lnTo>
                  <a:lnTo>
                    <a:pt x="176946" y="131591"/>
                  </a:lnTo>
                  <a:lnTo>
                    <a:pt x="215362" y="101455"/>
                  </a:lnTo>
                  <a:lnTo>
                    <a:pt x="256720" y="75665"/>
                  </a:lnTo>
                  <a:lnTo>
                    <a:pt x="300316" y="54439"/>
                  </a:lnTo>
                  <a:lnTo>
                    <a:pt x="345705" y="37835"/>
                  </a:lnTo>
                  <a:lnTo>
                    <a:pt x="392447" y="25907"/>
                  </a:lnTo>
                  <a:lnTo>
                    <a:pt x="440098" y="18710"/>
                  </a:lnTo>
                  <a:lnTo>
                    <a:pt x="488217" y="16298"/>
                  </a:lnTo>
                  <a:close/>
                </a:path>
                <a:path w="972820" h="1109345">
                  <a:moveTo>
                    <a:pt x="485712" y="0"/>
                  </a:moveTo>
                  <a:lnTo>
                    <a:pt x="429745" y="3180"/>
                  </a:lnTo>
                  <a:lnTo>
                    <a:pt x="374359" y="12742"/>
                  </a:lnTo>
                  <a:lnTo>
                    <a:pt x="320193" y="28718"/>
                  </a:lnTo>
                  <a:lnTo>
                    <a:pt x="267884" y="51139"/>
                  </a:lnTo>
                  <a:lnTo>
                    <a:pt x="225234" y="75212"/>
                  </a:lnTo>
                  <a:lnTo>
                    <a:pt x="185562" y="103392"/>
                  </a:lnTo>
                  <a:lnTo>
                    <a:pt x="149093" y="135326"/>
                  </a:lnTo>
                  <a:lnTo>
                    <a:pt x="116056" y="170662"/>
                  </a:lnTo>
                  <a:lnTo>
                    <a:pt x="86677" y="209047"/>
                  </a:lnTo>
                  <a:lnTo>
                    <a:pt x="61185" y="250130"/>
                  </a:lnTo>
                  <a:lnTo>
                    <a:pt x="39805" y="293557"/>
                  </a:lnTo>
                  <a:lnTo>
                    <a:pt x="22766" y="338977"/>
                  </a:lnTo>
                  <a:lnTo>
                    <a:pt x="10295" y="386037"/>
                  </a:lnTo>
                  <a:lnTo>
                    <a:pt x="2618" y="434384"/>
                  </a:lnTo>
                  <a:lnTo>
                    <a:pt x="0" y="485040"/>
                  </a:lnTo>
                  <a:lnTo>
                    <a:pt x="2699" y="535275"/>
                  </a:lnTo>
                  <a:lnTo>
                    <a:pt x="10537" y="584692"/>
                  </a:lnTo>
                  <a:lnTo>
                    <a:pt x="23330" y="632898"/>
                  </a:lnTo>
                  <a:lnTo>
                    <a:pt x="40898" y="679496"/>
                  </a:lnTo>
                  <a:lnTo>
                    <a:pt x="63059" y="724093"/>
                  </a:lnTo>
                  <a:lnTo>
                    <a:pt x="89633" y="766293"/>
                  </a:lnTo>
                  <a:lnTo>
                    <a:pt x="120438" y="805702"/>
                  </a:lnTo>
                  <a:lnTo>
                    <a:pt x="155293" y="841923"/>
                  </a:lnTo>
                  <a:lnTo>
                    <a:pt x="194016" y="874563"/>
                  </a:lnTo>
                  <a:lnTo>
                    <a:pt x="246029" y="908553"/>
                  </a:lnTo>
                  <a:lnTo>
                    <a:pt x="301715" y="935534"/>
                  </a:lnTo>
                  <a:lnTo>
                    <a:pt x="346342" y="951310"/>
                  </a:lnTo>
                  <a:lnTo>
                    <a:pt x="372032" y="958225"/>
                  </a:lnTo>
                  <a:lnTo>
                    <a:pt x="377378" y="959571"/>
                  </a:lnTo>
                  <a:lnTo>
                    <a:pt x="378275" y="959571"/>
                  </a:lnTo>
                  <a:lnTo>
                    <a:pt x="385677" y="961365"/>
                  </a:lnTo>
                  <a:lnTo>
                    <a:pt x="388929" y="961365"/>
                  </a:lnTo>
                  <a:lnTo>
                    <a:pt x="389677" y="961365"/>
                  </a:lnTo>
                  <a:lnTo>
                    <a:pt x="390163" y="961253"/>
                  </a:lnTo>
                  <a:lnTo>
                    <a:pt x="390387" y="961066"/>
                  </a:lnTo>
                  <a:lnTo>
                    <a:pt x="390798" y="962038"/>
                  </a:lnTo>
                  <a:lnTo>
                    <a:pt x="391284" y="963234"/>
                  </a:lnTo>
                  <a:lnTo>
                    <a:pt x="392069" y="964019"/>
                  </a:lnTo>
                  <a:lnTo>
                    <a:pt x="412464" y="995827"/>
                  </a:lnTo>
                  <a:lnTo>
                    <a:pt x="432405" y="1028224"/>
                  </a:lnTo>
                  <a:lnTo>
                    <a:pt x="452092" y="1060789"/>
                  </a:lnTo>
                  <a:lnTo>
                    <a:pt x="471731" y="1093101"/>
                  </a:lnTo>
                  <a:lnTo>
                    <a:pt x="474385" y="1097101"/>
                  </a:lnTo>
                  <a:lnTo>
                    <a:pt x="476628" y="1101550"/>
                  </a:lnTo>
                  <a:lnTo>
                    <a:pt x="479282" y="1105101"/>
                  </a:lnTo>
                  <a:lnTo>
                    <a:pt x="481077" y="1107792"/>
                  </a:lnTo>
                  <a:lnTo>
                    <a:pt x="483768" y="1109101"/>
                  </a:lnTo>
                  <a:lnTo>
                    <a:pt x="486348" y="1109101"/>
                  </a:lnTo>
                  <a:lnTo>
                    <a:pt x="488964" y="1109101"/>
                  </a:lnTo>
                  <a:lnTo>
                    <a:pt x="491544" y="1107792"/>
                  </a:lnTo>
                  <a:lnTo>
                    <a:pt x="493114" y="1105101"/>
                  </a:lnTo>
                  <a:lnTo>
                    <a:pt x="506985" y="1083093"/>
                  </a:lnTo>
                  <a:lnTo>
                    <a:pt x="520646" y="1061116"/>
                  </a:lnTo>
                  <a:lnTo>
                    <a:pt x="534223" y="1039216"/>
                  </a:lnTo>
                  <a:lnTo>
                    <a:pt x="547842" y="1017439"/>
                  </a:lnTo>
                  <a:lnTo>
                    <a:pt x="577673" y="968916"/>
                  </a:lnTo>
                  <a:lnTo>
                    <a:pt x="578981" y="966673"/>
                  </a:lnTo>
                  <a:lnTo>
                    <a:pt x="579879" y="964468"/>
                  </a:lnTo>
                  <a:lnTo>
                    <a:pt x="581673" y="962674"/>
                  </a:lnTo>
                  <a:lnTo>
                    <a:pt x="581785" y="962524"/>
                  </a:lnTo>
                  <a:lnTo>
                    <a:pt x="581860" y="962674"/>
                  </a:lnTo>
                  <a:lnTo>
                    <a:pt x="582197" y="962711"/>
                  </a:lnTo>
                  <a:lnTo>
                    <a:pt x="582720" y="962711"/>
                  </a:lnTo>
                  <a:lnTo>
                    <a:pt x="584215" y="962711"/>
                  </a:lnTo>
                  <a:lnTo>
                    <a:pt x="587093" y="962225"/>
                  </a:lnTo>
                  <a:lnTo>
                    <a:pt x="587916" y="962225"/>
                  </a:lnTo>
                  <a:lnTo>
                    <a:pt x="589224" y="961814"/>
                  </a:lnTo>
                  <a:lnTo>
                    <a:pt x="591019" y="961814"/>
                  </a:lnTo>
                  <a:lnTo>
                    <a:pt x="593224" y="961365"/>
                  </a:lnTo>
                  <a:lnTo>
                    <a:pt x="597261" y="960019"/>
                  </a:lnTo>
                  <a:lnTo>
                    <a:pt x="601710" y="959571"/>
                  </a:lnTo>
                  <a:lnTo>
                    <a:pt x="605710" y="958225"/>
                  </a:lnTo>
                  <a:lnTo>
                    <a:pt x="613710" y="956019"/>
                  </a:lnTo>
                  <a:lnTo>
                    <a:pt x="621710" y="953777"/>
                  </a:lnTo>
                  <a:lnTo>
                    <a:pt x="676157" y="934844"/>
                  </a:lnTo>
                  <a:lnTo>
                    <a:pt x="720035" y="913563"/>
                  </a:lnTo>
                  <a:lnTo>
                    <a:pt x="761495" y="888016"/>
                  </a:lnTo>
                  <a:lnTo>
                    <a:pt x="800202" y="858489"/>
                  </a:lnTo>
                  <a:lnTo>
                    <a:pt x="835821" y="825267"/>
                  </a:lnTo>
                  <a:lnTo>
                    <a:pt x="868018" y="788638"/>
                  </a:lnTo>
                  <a:lnTo>
                    <a:pt x="896459" y="748888"/>
                  </a:lnTo>
                  <a:lnTo>
                    <a:pt x="920807" y="706304"/>
                  </a:lnTo>
                  <a:lnTo>
                    <a:pt x="939067" y="663826"/>
                  </a:lnTo>
                  <a:lnTo>
                    <a:pt x="953320" y="620300"/>
                  </a:lnTo>
                  <a:lnTo>
                    <a:pt x="963605" y="575961"/>
                  </a:lnTo>
                  <a:lnTo>
                    <a:pt x="969963" y="531044"/>
                  </a:lnTo>
                  <a:lnTo>
                    <a:pt x="972432" y="485785"/>
                  </a:lnTo>
                  <a:lnTo>
                    <a:pt x="972470" y="485636"/>
                  </a:lnTo>
                  <a:lnTo>
                    <a:pt x="972470" y="485486"/>
                  </a:lnTo>
                  <a:lnTo>
                    <a:pt x="969670" y="435873"/>
                  </a:lnTo>
                  <a:lnTo>
                    <a:pt x="961951" y="387234"/>
                  </a:lnTo>
                  <a:lnTo>
                    <a:pt x="949492" y="339883"/>
                  </a:lnTo>
                  <a:lnTo>
                    <a:pt x="932472" y="294170"/>
                  </a:lnTo>
                  <a:lnTo>
                    <a:pt x="911069" y="250444"/>
                  </a:lnTo>
                  <a:lnTo>
                    <a:pt x="885463" y="209054"/>
                  </a:lnTo>
                  <a:lnTo>
                    <a:pt x="855833" y="170352"/>
                  </a:lnTo>
                  <a:lnTo>
                    <a:pt x="822357" y="134687"/>
                  </a:lnTo>
                  <a:lnTo>
                    <a:pt x="785215" y="102409"/>
                  </a:lnTo>
                  <a:lnTo>
                    <a:pt x="744586" y="73867"/>
                  </a:lnTo>
                  <a:lnTo>
                    <a:pt x="696382" y="47366"/>
                  </a:lnTo>
                  <a:lnTo>
                    <a:pt x="645818" y="26694"/>
                  </a:lnTo>
                  <a:lnTo>
                    <a:pt x="593469" y="11887"/>
                  </a:lnTo>
                  <a:lnTo>
                    <a:pt x="539909" y="2977"/>
                  </a:lnTo>
                  <a:lnTo>
                    <a:pt x="485712" y="0"/>
                  </a:lnTo>
                  <a:close/>
                </a:path>
              </a:pathLst>
            </a:custGeom>
            <a:ln w="9524">
              <a:solidFill>
                <a:srgbClr val="6C9E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78775" y="1576562"/>
              <a:ext cx="561569" cy="572699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5638265" y="1409224"/>
            <a:ext cx="982344" cy="1118870"/>
            <a:chOff x="5638265" y="1409224"/>
            <a:chExt cx="982344" cy="1118870"/>
          </a:xfrm>
        </p:grpSpPr>
        <p:sp>
          <p:nvSpPr>
            <p:cNvPr id="16" name="object 16"/>
            <p:cNvSpPr/>
            <p:nvPr/>
          </p:nvSpPr>
          <p:spPr>
            <a:xfrm>
              <a:off x="5643028" y="1413986"/>
              <a:ext cx="972819" cy="1109345"/>
            </a:xfrm>
            <a:custGeom>
              <a:avLst/>
              <a:gdLst/>
              <a:ahLst/>
              <a:cxnLst/>
              <a:rect l="l" t="t" r="r" b="b"/>
              <a:pathLst>
                <a:path w="972820" h="1109345">
                  <a:moveTo>
                    <a:pt x="409530" y="959758"/>
                  </a:moveTo>
                  <a:lnTo>
                    <a:pt x="389639" y="959758"/>
                  </a:lnTo>
                  <a:lnTo>
                    <a:pt x="389489" y="959608"/>
                  </a:lnTo>
                  <a:lnTo>
                    <a:pt x="377378" y="959571"/>
                  </a:lnTo>
                  <a:lnTo>
                    <a:pt x="372032" y="958225"/>
                  </a:lnTo>
                  <a:lnTo>
                    <a:pt x="366238" y="956917"/>
                  </a:lnTo>
                  <a:lnTo>
                    <a:pt x="316483" y="941288"/>
                  </a:lnTo>
                  <a:lnTo>
                    <a:pt x="273433" y="922937"/>
                  </a:lnTo>
                  <a:lnTo>
                    <a:pt x="219544" y="892417"/>
                  </a:lnTo>
                  <a:lnTo>
                    <a:pt x="155293" y="841923"/>
                  </a:lnTo>
                  <a:lnTo>
                    <a:pt x="120438" y="805702"/>
                  </a:lnTo>
                  <a:lnTo>
                    <a:pt x="89633" y="766293"/>
                  </a:lnTo>
                  <a:lnTo>
                    <a:pt x="63059" y="724093"/>
                  </a:lnTo>
                  <a:lnTo>
                    <a:pt x="40898" y="679496"/>
                  </a:lnTo>
                  <a:lnTo>
                    <a:pt x="23330" y="632898"/>
                  </a:lnTo>
                  <a:lnTo>
                    <a:pt x="10537" y="584692"/>
                  </a:lnTo>
                  <a:lnTo>
                    <a:pt x="2699" y="535275"/>
                  </a:lnTo>
                  <a:lnTo>
                    <a:pt x="0" y="485040"/>
                  </a:lnTo>
                  <a:lnTo>
                    <a:pt x="2618" y="434384"/>
                  </a:lnTo>
                  <a:lnTo>
                    <a:pt x="10295" y="386037"/>
                  </a:lnTo>
                  <a:lnTo>
                    <a:pt x="22766" y="338977"/>
                  </a:lnTo>
                  <a:lnTo>
                    <a:pt x="39805" y="293557"/>
                  </a:lnTo>
                  <a:lnTo>
                    <a:pt x="61185" y="250130"/>
                  </a:lnTo>
                  <a:lnTo>
                    <a:pt x="86677" y="209047"/>
                  </a:lnTo>
                  <a:lnTo>
                    <a:pt x="116056" y="170662"/>
                  </a:lnTo>
                  <a:lnTo>
                    <a:pt x="149093" y="135326"/>
                  </a:lnTo>
                  <a:lnTo>
                    <a:pt x="185562" y="103392"/>
                  </a:lnTo>
                  <a:lnTo>
                    <a:pt x="225234" y="75212"/>
                  </a:lnTo>
                  <a:lnTo>
                    <a:pt x="267884" y="51139"/>
                  </a:lnTo>
                  <a:lnTo>
                    <a:pt x="320193" y="28718"/>
                  </a:lnTo>
                  <a:lnTo>
                    <a:pt x="374359" y="12742"/>
                  </a:lnTo>
                  <a:lnTo>
                    <a:pt x="429745" y="3180"/>
                  </a:lnTo>
                  <a:lnTo>
                    <a:pt x="485712" y="0"/>
                  </a:lnTo>
                  <a:lnTo>
                    <a:pt x="539909" y="2977"/>
                  </a:lnTo>
                  <a:lnTo>
                    <a:pt x="593469" y="11887"/>
                  </a:lnTo>
                  <a:lnTo>
                    <a:pt x="609066" y="16298"/>
                  </a:lnTo>
                  <a:lnTo>
                    <a:pt x="488217" y="16298"/>
                  </a:lnTo>
                  <a:lnTo>
                    <a:pt x="440098" y="18710"/>
                  </a:lnTo>
                  <a:lnTo>
                    <a:pt x="392447" y="25907"/>
                  </a:lnTo>
                  <a:lnTo>
                    <a:pt x="345705" y="37835"/>
                  </a:lnTo>
                  <a:lnTo>
                    <a:pt x="300316" y="54439"/>
                  </a:lnTo>
                  <a:lnTo>
                    <a:pt x="256720" y="75665"/>
                  </a:lnTo>
                  <a:lnTo>
                    <a:pt x="215362" y="101455"/>
                  </a:lnTo>
                  <a:lnTo>
                    <a:pt x="176946" y="131591"/>
                  </a:lnTo>
                  <a:lnTo>
                    <a:pt x="142204" y="165387"/>
                  </a:lnTo>
                  <a:lnTo>
                    <a:pt x="111307" y="202448"/>
                  </a:lnTo>
                  <a:lnTo>
                    <a:pt x="84431" y="242375"/>
                  </a:lnTo>
                  <a:lnTo>
                    <a:pt x="61748" y="284770"/>
                  </a:lnTo>
                  <a:lnTo>
                    <a:pt x="43432" y="329235"/>
                  </a:lnTo>
                  <a:lnTo>
                    <a:pt x="29656" y="375373"/>
                  </a:lnTo>
                  <a:lnTo>
                    <a:pt x="20595" y="422785"/>
                  </a:lnTo>
                  <a:lnTo>
                    <a:pt x="16421" y="471073"/>
                  </a:lnTo>
                  <a:lnTo>
                    <a:pt x="17309" y="519840"/>
                  </a:lnTo>
                  <a:lnTo>
                    <a:pt x="23552" y="568860"/>
                  </a:lnTo>
                  <a:lnTo>
                    <a:pt x="34910" y="616604"/>
                  </a:lnTo>
                  <a:lnTo>
                    <a:pt x="51130" y="662702"/>
                  </a:lnTo>
                  <a:lnTo>
                    <a:pt x="71958" y="706787"/>
                  </a:lnTo>
                  <a:lnTo>
                    <a:pt x="97140" y="748491"/>
                  </a:lnTo>
                  <a:lnTo>
                    <a:pt x="126422" y="787444"/>
                  </a:lnTo>
                  <a:lnTo>
                    <a:pt x="159550" y="823280"/>
                  </a:lnTo>
                  <a:lnTo>
                    <a:pt x="196270" y="855629"/>
                  </a:lnTo>
                  <a:lnTo>
                    <a:pt x="236329" y="884123"/>
                  </a:lnTo>
                  <a:lnTo>
                    <a:pt x="279473" y="908394"/>
                  </a:lnTo>
                  <a:lnTo>
                    <a:pt x="336327" y="930926"/>
                  </a:lnTo>
                  <a:lnTo>
                    <a:pt x="395172" y="947122"/>
                  </a:lnTo>
                  <a:lnTo>
                    <a:pt x="404317" y="952888"/>
                  </a:lnTo>
                  <a:lnTo>
                    <a:pt x="409530" y="959758"/>
                  </a:lnTo>
                  <a:close/>
                </a:path>
                <a:path w="972820" h="1109345">
                  <a:moveTo>
                    <a:pt x="505295" y="1085774"/>
                  </a:moveTo>
                  <a:lnTo>
                    <a:pt x="486908" y="1085774"/>
                  </a:lnTo>
                  <a:lnTo>
                    <a:pt x="500679" y="1063776"/>
                  </a:lnTo>
                  <a:lnTo>
                    <a:pt x="514366" y="1041700"/>
                  </a:lnTo>
                  <a:lnTo>
                    <a:pt x="541599" y="997402"/>
                  </a:lnTo>
                  <a:lnTo>
                    <a:pt x="548207" y="986538"/>
                  </a:lnTo>
                  <a:lnTo>
                    <a:pt x="554739" y="975926"/>
                  </a:lnTo>
                  <a:lnTo>
                    <a:pt x="561270" y="965482"/>
                  </a:lnTo>
                  <a:lnTo>
                    <a:pt x="567879" y="955122"/>
                  </a:lnTo>
                  <a:lnTo>
                    <a:pt x="570982" y="949328"/>
                  </a:lnTo>
                  <a:lnTo>
                    <a:pt x="573225" y="947982"/>
                  </a:lnTo>
                  <a:lnTo>
                    <a:pt x="579879" y="946674"/>
                  </a:lnTo>
                  <a:lnTo>
                    <a:pt x="591710" y="944157"/>
                  </a:lnTo>
                  <a:lnTo>
                    <a:pt x="673751" y="917149"/>
                  </a:lnTo>
                  <a:lnTo>
                    <a:pt x="718035" y="894908"/>
                  </a:lnTo>
                  <a:lnTo>
                    <a:pt x="759894" y="868168"/>
                  </a:lnTo>
                  <a:lnTo>
                    <a:pt x="798865" y="837180"/>
                  </a:lnTo>
                  <a:lnTo>
                    <a:pt x="834123" y="802277"/>
                  </a:lnTo>
                  <a:lnTo>
                    <a:pt x="865247" y="764108"/>
                  </a:lnTo>
                  <a:lnTo>
                    <a:pt x="892089" y="723065"/>
                  </a:lnTo>
                  <a:lnTo>
                    <a:pt x="914517" y="679496"/>
                  </a:lnTo>
                  <a:lnTo>
                    <a:pt x="932328" y="633934"/>
                  </a:lnTo>
                  <a:lnTo>
                    <a:pt x="945428" y="586631"/>
                  </a:lnTo>
                  <a:lnTo>
                    <a:pt x="953650" y="538026"/>
                  </a:lnTo>
                  <a:lnTo>
                    <a:pt x="956844" y="488514"/>
                  </a:lnTo>
                  <a:lnTo>
                    <a:pt x="956620" y="487878"/>
                  </a:lnTo>
                  <a:lnTo>
                    <a:pt x="956470" y="487205"/>
                  </a:lnTo>
                  <a:lnTo>
                    <a:pt x="956416" y="485040"/>
                  </a:lnTo>
                  <a:lnTo>
                    <a:pt x="956251" y="470765"/>
                  </a:lnTo>
                  <a:lnTo>
                    <a:pt x="955652" y="455117"/>
                  </a:lnTo>
                  <a:lnTo>
                    <a:pt x="944120" y="376950"/>
                  </a:lnTo>
                  <a:lnTo>
                    <a:pt x="930569" y="331213"/>
                  </a:lnTo>
                  <a:lnTo>
                    <a:pt x="912484" y="287261"/>
                  </a:lnTo>
                  <a:lnTo>
                    <a:pt x="890122" y="245426"/>
                  </a:lnTo>
                  <a:lnTo>
                    <a:pt x="863738" y="206038"/>
                  </a:lnTo>
                  <a:lnTo>
                    <a:pt x="833590" y="169427"/>
                  </a:lnTo>
                  <a:lnTo>
                    <a:pt x="799933" y="135926"/>
                  </a:lnTo>
                  <a:lnTo>
                    <a:pt x="763024" y="105864"/>
                  </a:lnTo>
                  <a:lnTo>
                    <a:pt x="723119" y="79572"/>
                  </a:lnTo>
                  <a:lnTo>
                    <a:pt x="680475" y="57382"/>
                  </a:lnTo>
                  <a:lnTo>
                    <a:pt x="634033" y="39324"/>
                  </a:lnTo>
                  <a:lnTo>
                    <a:pt x="586196" y="26494"/>
                  </a:lnTo>
                  <a:lnTo>
                    <a:pt x="537434" y="18838"/>
                  </a:lnTo>
                  <a:lnTo>
                    <a:pt x="488217" y="16298"/>
                  </a:lnTo>
                  <a:lnTo>
                    <a:pt x="609066" y="16298"/>
                  </a:lnTo>
                  <a:lnTo>
                    <a:pt x="645818" y="26694"/>
                  </a:lnTo>
                  <a:lnTo>
                    <a:pt x="696382" y="47366"/>
                  </a:lnTo>
                  <a:lnTo>
                    <a:pt x="744586" y="73867"/>
                  </a:lnTo>
                  <a:lnTo>
                    <a:pt x="785215" y="102409"/>
                  </a:lnTo>
                  <a:lnTo>
                    <a:pt x="822357" y="134687"/>
                  </a:lnTo>
                  <a:lnTo>
                    <a:pt x="855833" y="170352"/>
                  </a:lnTo>
                  <a:lnTo>
                    <a:pt x="885463" y="209054"/>
                  </a:lnTo>
                  <a:lnTo>
                    <a:pt x="911069" y="250444"/>
                  </a:lnTo>
                  <a:lnTo>
                    <a:pt x="932472" y="294170"/>
                  </a:lnTo>
                  <a:lnTo>
                    <a:pt x="949492" y="339883"/>
                  </a:lnTo>
                  <a:lnTo>
                    <a:pt x="961951" y="387234"/>
                  </a:lnTo>
                  <a:lnTo>
                    <a:pt x="969670" y="435873"/>
                  </a:lnTo>
                  <a:lnTo>
                    <a:pt x="972447" y="485040"/>
                  </a:lnTo>
                  <a:lnTo>
                    <a:pt x="972283" y="488514"/>
                  </a:lnTo>
                  <a:lnTo>
                    <a:pt x="969963" y="531044"/>
                  </a:lnTo>
                  <a:lnTo>
                    <a:pt x="963605" y="575961"/>
                  </a:lnTo>
                  <a:lnTo>
                    <a:pt x="953320" y="620300"/>
                  </a:lnTo>
                  <a:lnTo>
                    <a:pt x="939067" y="663826"/>
                  </a:lnTo>
                  <a:lnTo>
                    <a:pt x="920807" y="706304"/>
                  </a:lnTo>
                  <a:lnTo>
                    <a:pt x="896459" y="748888"/>
                  </a:lnTo>
                  <a:lnTo>
                    <a:pt x="868018" y="788638"/>
                  </a:lnTo>
                  <a:lnTo>
                    <a:pt x="835821" y="825267"/>
                  </a:lnTo>
                  <a:lnTo>
                    <a:pt x="800202" y="858489"/>
                  </a:lnTo>
                  <a:lnTo>
                    <a:pt x="761495" y="888016"/>
                  </a:lnTo>
                  <a:lnTo>
                    <a:pt x="720035" y="913563"/>
                  </a:lnTo>
                  <a:lnTo>
                    <a:pt x="676157" y="934844"/>
                  </a:lnTo>
                  <a:lnTo>
                    <a:pt x="630195" y="951571"/>
                  </a:lnTo>
                  <a:lnTo>
                    <a:pt x="621710" y="953777"/>
                  </a:lnTo>
                  <a:lnTo>
                    <a:pt x="605710" y="958225"/>
                  </a:lnTo>
                  <a:lnTo>
                    <a:pt x="601710" y="959571"/>
                  </a:lnTo>
                  <a:lnTo>
                    <a:pt x="597261" y="960019"/>
                  </a:lnTo>
                  <a:lnTo>
                    <a:pt x="593224" y="961365"/>
                  </a:lnTo>
                  <a:lnTo>
                    <a:pt x="593041" y="961402"/>
                  </a:lnTo>
                  <a:lnTo>
                    <a:pt x="582981" y="961402"/>
                  </a:lnTo>
                  <a:lnTo>
                    <a:pt x="582720" y="961515"/>
                  </a:lnTo>
                  <a:lnTo>
                    <a:pt x="582309" y="961926"/>
                  </a:lnTo>
                  <a:lnTo>
                    <a:pt x="588867" y="961926"/>
                  </a:lnTo>
                  <a:lnTo>
                    <a:pt x="587916" y="962225"/>
                  </a:lnTo>
                  <a:lnTo>
                    <a:pt x="587093" y="962225"/>
                  </a:lnTo>
                  <a:lnTo>
                    <a:pt x="585322" y="962524"/>
                  </a:lnTo>
                  <a:lnTo>
                    <a:pt x="581785" y="962524"/>
                  </a:lnTo>
                  <a:lnTo>
                    <a:pt x="581635" y="962711"/>
                  </a:lnTo>
                  <a:lnTo>
                    <a:pt x="579879" y="964468"/>
                  </a:lnTo>
                  <a:lnTo>
                    <a:pt x="578981" y="966673"/>
                  </a:lnTo>
                  <a:lnTo>
                    <a:pt x="577673" y="968916"/>
                  </a:lnTo>
                  <a:lnTo>
                    <a:pt x="547842" y="1017439"/>
                  </a:lnTo>
                  <a:lnTo>
                    <a:pt x="534223" y="1039216"/>
                  </a:lnTo>
                  <a:lnTo>
                    <a:pt x="506985" y="1083093"/>
                  </a:lnTo>
                  <a:lnTo>
                    <a:pt x="505295" y="1085774"/>
                  </a:lnTo>
                  <a:close/>
                </a:path>
                <a:path w="972820" h="1109345">
                  <a:moveTo>
                    <a:pt x="389677" y="961365"/>
                  </a:moveTo>
                  <a:lnTo>
                    <a:pt x="385677" y="961365"/>
                  </a:lnTo>
                  <a:lnTo>
                    <a:pt x="378275" y="959571"/>
                  </a:lnTo>
                  <a:lnTo>
                    <a:pt x="389377" y="959571"/>
                  </a:lnTo>
                  <a:lnTo>
                    <a:pt x="389564" y="959720"/>
                  </a:lnTo>
                  <a:lnTo>
                    <a:pt x="409530" y="959758"/>
                  </a:lnTo>
                  <a:lnTo>
                    <a:pt x="410523" y="961066"/>
                  </a:lnTo>
                  <a:lnTo>
                    <a:pt x="390387" y="961066"/>
                  </a:lnTo>
                  <a:lnTo>
                    <a:pt x="390163" y="961253"/>
                  </a:lnTo>
                  <a:lnTo>
                    <a:pt x="389677" y="961365"/>
                  </a:lnTo>
                  <a:close/>
                </a:path>
                <a:path w="972820" h="1109345">
                  <a:moveTo>
                    <a:pt x="488964" y="1109101"/>
                  </a:moveTo>
                  <a:lnTo>
                    <a:pt x="483768" y="1109101"/>
                  </a:lnTo>
                  <a:lnTo>
                    <a:pt x="481077" y="1107792"/>
                  </a:lnTo>
                  <a:lnTo>
                    <a:pt x="479282" y="1105101"/>
                  </a:lnTo>
                  <a:lnTo>
                    <a:pt x="476628" y="1101550"/>
                  </a:lnTo>
                  <a:lnTo>
                    <a:pt x="474385" y="1097101"/>
                  </a:lnTo>
                  <a:lnTo>
                    <a:pt x="471731" y="1093101"/>
                  </a:lnTo>
                  <a:lnTo>
                    <a:pt x="432405" y="1028224"/>
                  </a:lnTo>
                  <a:lnTo>
                    <a:pt x="412464" y="995827"/>
                  </a:lnTo>
                  <a:lnTo>
                    <a:pt x="392069" y="964019"/>
                  </a:lnTo>
                  <a:lnTo>
                    <a:pt x="391284" y="963234"/>
                  </a:lnTo>
                  <a:lnTo>
                    <a:pt x="390387" y="961066"/>
                  </a:lnTo>
                  <a:lnTo>
                    <a:pt x="410523" y="961066"/>
                  </a:lnTo>
                  <a:lnTo>
                    <a:pt x="411924" y="962912"/>
                  </a:lnTo>
                  <a:lnTo>
                    <a:pt x="418276" y="974274"/>
                  </a:lnTo>
                  <a:lnTo>
                    <a:pt x="423657" y="984056"/>
                  </a:lnTo>
                  <a:lnTo>
                    <a:pt x="486908" y="1085774"/>
                  </a:lnTo>
                  <a:lnTo>
                    <a:pt x="505295" y="1085774"/>
                  </a:lnTo>
                  <a:lnTo>
                    <a:pt x="493114" y="1105101"/>
                  </a:lnTo>
                  <a:lnTo>
                    <a:pt x="491544" y="1107792"/>
                  </a:lnTo>
                  <a:lnTo>
                    <a:pt x="488964" y="1109101"/>
                  </a:lnTo>
                  <a:close/>
                </a:path>
                <a:path w="972820" h="1109345">
                  <a:moveTo>
                    <a:pt x="591019" y="961814"/>
                  </a:moveTo>
                  <a:lnTo>
                    <a:pt x="583056" y="961814"/>
                  </a:lnTo>
                  <a:lnTo>
                    <a:pt x="583281" y="961402"/>
                  </a:lnTo>
                  <a:lnTo>
                    <a:pt x="593041" y="961402"/>
                  </a:lnTo>
                  <a:lnTo>
                    <a:pt x="591019" y="961814"/>
                  </a:lnTo>
                  <a:close/>
                </a:path>
                <a:path w="972820" h="1109345">
                  <a:moveTo>
                    <a:pt x="588867" y="961926"/>
                  </a:moveTo>
                  <a:lnTo>
                    <a:pt x="582309" y="961926"/>
                  </a:lnTo>
                  <a:lnTo>
                    <a:pt x="582570" y="961814"/>
                  </a:lnTo>
                  <a:lnTo>
                    <a:pt x="589224" y="961814"/>
                  </a:lnTo>
                  <a:lnTo>
                    <a:pt x="588867" y="961926"/>
                  </a:lnTo>
                  <a:close/>
                </a:path>
                <a:path w="972820" h="1109345">
                  <a:moveTo>
                    <a:pt x="584215" y="962711"/>
                  </a:moveTo>
                  <a:lnTo>
                    <a:pt x="582197" y="962711"/>
                  </a:lnTo>
                  <a:lnTo>
                    <a:pt x="581860" y="962674"/>
                  </a:lnTo>
                  <a:lnTo>
                    <a:pt x="581785" y="962524"/>
                  </a:lnTo>
                  <a:lnTo>
                    <a:pt x="585322" y="962524"/>
                  </a:lnTo>
                  <a:lnTo>
                    <a:pt x="584215" y="962711"/>
                  </a:lnTo>
                  <a:close/>
                </a:path>
              </a:pathLst>
            </a:custGeom>
            <a:solidFill>
              <a:srgbClr val="3C78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43028" y="1413986"/>
              <a:ext cx="972819" cy="1109345"/>
            </a:xfrm>
            <a:custGeom>
              <a:avLst/>
              <a:gdLst/>
              <a:ahLst/>
              <a:cxnLst/>
              <a:rect l="l" t="t" r="r" b="b"/>
              <a:pathLst>
                <a:path w="972820" h="1109345">
                  <a:moveTo>
                    <a:pt x="389377" y="959571"/>
                  </a:moveTo>
                  <a:lnTo>
                    <a:pt x="389564" y="959683"/>
                  </a:lnTo>
                  <a:lnTo>
                    <a:pt x="389377" y="959571"/>
                  </a:lnTo>
                  <a:close/>
                </a:path>
                <a:path w="972820" h="1109345">
                  <a:moveTo>
                    <a:pt x="583093" y="961402"/>
                  </a:moveTo>
                  <a:lnTo>
                    <a:pt x="583281" y="961402"/>
                  </a:lnTo>
                  <a:lnTo>
                    <a:pt x="583056" y="961814"/>
                  </a:lnTo>
                  <a:lnTo>
                    <a:pt x="582570" y="961814"/>
                  </a:lnTo>
                  <a:lnTo>
                    <a:pt x="582383" y="961888"/>
                  </a:lnTo>
                  <a:lnTo>
                    <a:pt x="582720" y="961515"/>
                  </a:lnTo>
                  <a:lnTo>
                    <a:pt x="582981" y="961402"/>
                  </a:lnTo>
                  <a:close/>
                </a:path>
                <a:path w="972820" h="1109345">
                  <a:moveTo>
                    <a:pt x="488217" y="16298"/>
                  </a:moveTo>
                  <a:lnTo>
                    <a:pt x="537434" y="18838"/>
                  </a:lnTo>
                  <a:lnTo>
                    <a:pt x="586196" y="26494"/>
                  </a:lnTo>
                  <a:lnTo>
                    <a:pt x="634033" y="39324"/>
                  </a:lnTo>
                  <a:lnTo>
                    <a:pt x="680475" y="57382"/>
                  </a:lnTo>
                  <a:lnTo>
                    <a:pt x="723119" y="79572"/>
                  </a:lnTo>
                  <a:lnTo>
                    <a:pt x="763024" y="105864"/>
                  </a:lnTo>
                  <a:lnTo>
                    <a:pt x="799933" y="135926"/>
                  </a:lnTo>
                  <a:lnTo>
                    <a:pt x="833590" y="169427"/>
                  </a:lnTo>
                  <a:lnTo>
                    <a:pt x="863738" y="206038"/>
                  </a:lnTo>
                  <a:lnTo>
                    <a:pt x="890122" y="245426"/>
                  </a:lnTo>
                  <a:lnTo>
                    <a:pt x="912484" y="287261"/>
                  </a:lnTo>
                  <a:lnTo>
                    <a:pt x="930569" y="331213"/>
                  </a:lnTo>
                  <a:lnTo>
                    <a:pt x="944120" y="376950"/>
                  </a:lnTo>
                  <a:lnTo>
                    <a:pt x="952881" y="424141"/>
                  </a:lnTo>
                  <a:lnTo>
                    <a:pt x="956251" y="470765"/>
                  </a:lnTo>
                  <a:lnTo>
                    <a:pt x="956433" y="486458"/>
                  </a:lnTo>
                  <a:lnTo>
                    <a:pt x="956470" y="487205"/>
                  </a:lnTo>
                  <a:lnTo>
                    <a:pt x="956620" y="487878"/>
                  </a:lnTo>
                  <a:lnTo>
                    <a:pt x="956844" y="488514"/>
                  </a:lnTo>
                  <a:lnTo>
                    <a:pt x="953650" y="538026"/>
                  </a:lnTo>
                  <a:lnTo>
                    <a:pt x="945428" y="586631"/>
                  </a:lnTo>
                  <a:lnTo>
                    <a:pt x="932328" y="633934"/>
                  </a:lnTo>
                  <a:lnTo>
                    <a:pt x="914499" y="679543"/>
                  </a:lnTo>
                  <a:lnTo>
                    <a:pt x="892089" y="723065"/>
                  </a:lnTo>
                  <a:lnTo>
                    <a:pt x="865247" y="764108"/>
                  </a:lnTo>
                  <a:lnTo>
                    <a:pt x="834123" y="802277"/>
                  </a:lnTo>
                  <a:lnTo>
                    <a:pt x="798865" y="837180"/>
                  </a:lnTo>
                  <a:lnTo>
                    <a:pt x="759894" y="868168"/>
                  </a:lnTo>
                  <a:lnTo>
                    <a:pt x="718035" y="894908"/>
                  </a:lnTo>
                  <a:lnTo>
                    <a:pt x="673751" y="917149"/>
                  </a:lnTo>
                  <a:lnTo>
                    <a:pt x="627504" y="934637"/>
                  </a:lnTo>
                  <a:lnTo>
                    <a:pt x="579879" y="946674"/>
                  </a:lnTo>
                  <a:lnTo>
                    <a:pt x="573225" y="947982"/>
                  </a:lnTo>
                  <a:lnTo>
                    <a:pt x="570982" y="949328"/>
                  </a:lnTo>
                  <a:lnTo>
                    <a:pt x="567879" y="955122"/>
                  </a:lnTo>
                  <a:lnTo>
                    <a:pt x="561270" y="965482"/>
                  </a:lnTo>
                  <a:lnTo>
                    <a:pt x="554739" y="975926"/>
                  </a:lnTo>
                  <a:lnTo>
                    <a:pt x="548207" y="986538"/>
                  </a:lnTo>
                  <a:lnTo>
                    <a:pt x="541599" y="997402"/>
                  </a:lnTo>
                  <a:lnTo>
                    <a:pt x="527996" y="1019569"/>
                  </a:lnTo>
                  <a:lnTo>
                    <a:pt x="514366" y="1041700"/>
                  </a:lnTo>
                  <a:lnTo>
                    <a:pt x="500679" y="1063776"/>
                  </a:lnTo>
                  <a:lnTo>
                    <a:pt x="486908" y="1085774"/>
                  </a:lnTo>
                  <a:lnTo>
                    <a:pt x="471085" y="1060334"/>
                  </a:lnTo>
                  <a:lnTo>
                    <a:pt x="455311" y="1034943"/>
                  </a:lnTo>
                  <a:lnTo>
                    <a:pt x="439523" y="1009538"/>
                  </a:lnTo>
                  <a:lnTo>
                    <a:pt x="423657" y="984056"/>
                  </a:lnTo>
                  <a:lnTo>
                    <a:pt x="418276" y="974274"/>
                  </a:lnTo>
                  <a:lnTo>
                    <a:pt x="411924" y="962912"/>
                  </a:lnTo>
                  <a:lnTo>
                    <a:pt x="404317" y="952888"/>
                  </a:lnTo>
                  <a:lnTo>
                    <a:pt x="395172" y="947122"/>
                  </a:lnTo>
                  <a:lnTo>
                    <a:pt x="365460" y="939505"/>
                  </a:lnTo>
                  <a:lnTo>
                    <a:pt x="336327" y="930926"/>
                  </a:lnTo>
                  <a:lnTo>
                    <a:pt x="279473" y="908394"/>
                  </a:lnTo>
                  <a:lnTo>
                    <a:pt x="236329" y="884123"/>
                  </a:lnTo>
                  <a:lnTo>
                    <a:pt x="196270" y="855629"/>
                  </a:lnTo>
                  <a:lnTo>
                    <a:pt x="159550" y="823280"/>
                  </a:lnTo>
                  <a:lnTo>
                    <a:pt x="126422" y="787444"/>
                  </a:lnTo>
                  <a:lnTo>
                    <a:pt x="97140" y="748491"/>
                  </a:lnTo>
                  <a:lnTo>
                    <a:pt x="71958" y="706787"/>
                  </a:lnTo>
                  <a:lnTo>
                    <a:pt x="51130" y="662702"/>
                  </a:lnTo>
                  <a:lnTo>
                    <a:pt x="34910" y="616604"/>
                  </a:lnTo>
                  <a:lnTo>
                    <a:pt x="23552" y="568860"/>
                  </a:lnTo>
                  <a:lnTo>
                    <a:pt x="17309" y="519840"/>
                  </a:lnTo>
                  <a:lnTo>
                    <a:pt x="16421" y="471073"/>
                  </a:lnTo>
                  <a:lnTo>
                    <a:pt x="20595" y="422785"/>
                  </a:lnTo>
                  <a:lnTo>
                    <a:pt x="29656" y="375373"/>
                  </a:lnTo>
                  <a:lnTo>
                    <a:pt x="43432" y="329235"/>
                  </a:lnTo>
                  <a:lnTo>
                    <a:pt x="61748" y="284770"/>
                  </a:lnTo>
                  <a:lnTo>
                    <a:pt x="84431" y="242375"/>
                  </a:lnTo>
                  <a:lnTo>
                    <a:pt x="111307" y="202448"/>
                  </a:lnTo>
                  <a:lnTo>
                    <a:pt x="142204" y="165387"/>
                  </a:lnTo>
                  <a:lnTo>
                    <a:pt x="176946" y="131591"/>
                  </a:lnTo>
                  <a:lnTo>
                    <a:pt x="215362" y="101455"/>
                  </a:lnTo>
                  <a:lnTo>
                    <a:pt x="256720" y="75665"/>
                  </a:lnTo>
                  <a:lnTo>
                    <a:pt x="300316" y="54439"/>
                  </a:lnTo>
                  <a:lnTo>
                    <a:pt x="345705" y="37835"/>
                  </a:lnTo>
                  <a:lnTo>
                    <a:pt x="392447" y="25907"/>
                  </a:lnTo>
                  <a:lnTo>
                    <a:pt x="440098" y="18710"/>
                  </a:lnTo>
                  <a:lnTo>
                    <a:pt x="488217" y="16298"/>
                  </a:lnTo>
                  <a:close/>
                </a:path>
                <a:path w="972820" h="1109345">
                  <a:moveTo>
                    <a:pt x="485712" y="0"/>
                  </a:moveTo>
                  <a:lnTo>
                    <a:pt x="429745" y="3180"/>
                  </a:lnTo>
                  <a:lnTo>
                    <a:pt x="374359" y="12742"/>
                  </a:lnTo>
                  <a:lnTo>
                    <a:pt x="320193" y="28718"/>
                  </a:lnTo>
                  <a:lnTo>
                    <a:pt x="267884" y="51139"/>
                  </a:lnTo>
                  <a:lnTo>
                    <a:pt x="225234" y="75212"/>
                  </a:lnTo>
                  <a:lnTo>
                    <a:pt x="185562" y="103392"/>
                  </a:lnTo>
                  <a:lnTo>
                    <a:pt x="149093" y="135326"/>
                  </a:lnTo>
                  <a:lnTo>
                    <a:pt x="116056" y="170662"/>
                  </a:lnTo>
                  <a:lnTo>
                    <a:pt x="86677" y="209047"/>
                  </a:lnTo>
                  <a:lnTo>
                    <a:pt x="61185" y="250130"/>
                  </a:lnTo>
                  <a:lnTo>
                    <a:pt x="39805" y="293557"/>
                  </a:lnTo>
                  <a:lnTo>
                    <a:pt x="22766" y="338977"/>
                  </a:lnTo>
                  <a:lnTo>
                    <a:pt x="10295" y="386037"/>
                  </a:lnTo>
                  <a:lnTo>
                    <a:pt x="2618" y="434384"/>
                  </a:lnTo>
                  <a:lnTo>
                    <a:pt x="0" y="485040"/>
                  </a:lnTo>
                  <a:lnTo>
                    <a:pt x="2699" y="535275"/>
                  </a:lnTo>
                  <a:lnTo>
                    <a:pt x="10537" y="584692"/>
                  </a:lnTo>
                  <a:lnTo>
                    <a:pt x="23330" y="632898"/>
                  </a:lnTo>
                  <a:lnTo>
                    <a:pt x="40898" y="679496"/>
                  </a:lnTo>
                  <a:lnTo>
                    <a:pt x="63059" y="724093"/>
                  </a:lnTo>
                  <a:lnTo>
                    <a:pt x="89633" y="766293"/>
                  </a:lnTo>
                  <a:lnTo>
                    <a:pt x="120438" y="805702"/>
                  </a:lnTo>
                  <a:lnTo>
                    <a:pt x="155293" y="841923"/>
                  </a:lnTo>
                  <a:lnTo>
                    <a:pt x="194016" y="874563"/>
                  </a:lnTo>
                  <a:lnTo>
                    <a:pt x="246029" y="908553"/>
                  </a:lnTo>
                  <a:lnTo>
                    <a:pt x="301715" y="935534"/>
                  </a:lnTo>
                  <a:lnTo>
                    <a:pt x="346342" y="951310"/>
                  </a:lnTo>
                  <a:lnTo>
                    <a:pt x="372032" y="958225"/>
                  </a:lnTo>
                  <a:lnTo>
                    <a:pt x="377378" y="959571"/>
                  </a:lnTo>
                  <a:lnTo>
                    <a:pt x="378275" y="959571"/>
                  </a:lnTo>
                  <a:lnTo>
                    <a:pt x="385677" y="961365"/>
                  </a:lnTo>
                  <a:lnTo>
                    <a:pt x="388929" y="961365"/>
                  </a:lnTo>
                  <a:lnTo>
                    <a:pt x="389677" y="961365"/>
                  </a:lnTo>
                  <a:lnTo>
                    <a:pt x="390163" y="961253"/>
                  </a:lnTo>
                  <a:lnTo>
                    <a:pt x="390387" y="961066"/>
                  </a:lnTo>
                  <a:lnTo>
                    <a:pt x="390798" y="962038"/>
                  </a:lnTo>
                  <a:lnTo>
                    <a:pt x="391284" y="963234"/>
                  </a:lnTo>
                  <a:lnTo>
                    <a:pt x="392069" y="964019"/>
                  </a:lnTo>
                  <a:lnTo>
                    <a:pt x="412464" y="995827"/>
                  </a:lnTo>
                  <a:lnTo>
                    <a:pt x="432405" y="1028224"/>
                  </a:lnTo>
                  <a:lnTo>
                    <a:pt x="452092" y="1060789"/>
                  </a:lnTo>
                  <a:lnTo>
                    <a:pt x="471731" y="1093101"/>
                  </a:lnTo>
                  <a:lnTo>
                    <a:pt x="474385" y="1097101"/>
                  </a:lnTo>
                  <a:lnTo>
                    <a:pt x="476628" y="1101550"/>
                  </a:lnTo>
                  <a:lnTo>
                    <a:pt x="479282" y="1105101"/>
                  </a:lnTo>
                  <a:lnTo>
                    <a:pt x="481077" y="1107792"/>
                  </a:lnTo>
                  <a:lnTo>
                    <a:pt x="483768" y="1109101"/>
                  </a:lnTo>
                  <a:lnTo>
                    <a:pt x="486348" y="1109101"/>
                  </a:lnTo>
                  <a:lnTo>
                    <a:pt x="488964" y="1109101"/>
                  </a:lnTo>
                  <a:lnTo>
                    <a:pt x="491544" y="1107792"/>
                  </a:lnTo>
                  <a:lnTo>
                    <a:pt x="493114" y="1105101"/>
                  </a:lnTo>
                  <a:lnTo>
                    <a:pt x="506985" y="1083093"/>
                  </a:lnTo>
                  <a:lnTo>
                    <a:pt x="520646" y="1061116"/>
                  </a:lnTo>
                  <a:lnTo>
                    <a:pt x="534223" y="1039216"/>
                  </a:lnTo>
                  <a:lnTo>
                    <a:pt x="547842" y="1017439"/>
                  </a:lnTo>
                  <a:lnTo>
                    <a:pt x="577673" y="968916"/>
                  </a:lnTo>
                  <a:lnTo>
                    <a:pt x="578981" y="966673"/>
                  </a:lnTo>
                  <a:lnTo>
                    <a:pt x="579879" y="964468"/>
                  </a:lnTo>
                  <a:lnTo>
                    <a:pt x="581673" y="962674"/>
                  </a:lnTo>
                  <a:lnTo>
                    <a:pt x="581785" y="962524"/>
                  </a:lnTo>
                  <a:lnTo>
                    <a:pt x="581860" y="962674"/>
                  </a:lnTo>
                  <a:lnTo>
                    <a:pt x="582197" y="962711"/>
                  </a:lnTo>
                  <a:lnTo>
                    <a:pt x="582720" y="962711"/>
                  </a:lnTo>
                  <a:lnTo>
                    <a:pt x="584215" y="962711"/>
                  </a:lnTo>
                  <a:lnTo>
                    <a:pt x="587093" y="962225"/>
                  </a:lnTo>
                  <a:lnTo>
                    <a:pt x="587916" y="962225"/>
                  </a:lnTo>
                  <a:lnTo>
                    <a:pt x="589224" y="961814"/>
                  </a:lnTo>
                  <a:lnTo>
                    <a:pt x="591019" y="961814"/>
                  </a:lnTo>
                  <a:lnTo>
                    <a:pt x="593224" y="961365"/>
                  </a:lnTo>
                  <a:lnTo>
                    <a:pt x="597261" y="960019"/>
                  </a:lnTo>
                  <a:lnTo>
                    <a:pt x="601710" y="959571"/>
                  </a:lnTo>
                  <a:lnTo>
                    <a:pt x="605710" y="958225"/>
                  </a:lnTo>
                  <a:lnTo>
                    <a:pt x="613710" y="956019"/>
                  </a:lnTo>
                  <a:lnTo>
                    <a:pt x="621710" y="953777"/>
                  </a:lnTo>
                  <a:lnTo>
                    <a:pt x="676157" y="934844"/>
                  </a:lnTo>
                  <a:lnTo>
                    <a:pt x="720035" y="913563"/>
                  </a:lnTo>
                  <a:lnTo>
                    <a:pt x="761495" y="888016"/>
                  </a:lnTo>
                  <a:lnTo>
                    <a:pt x="800202" y="858489"/>
                  </a:lnTo>
                  <a:lnTo>
                    <a:pt x="835821" y="825267"/>
                  </a:lnTo>
                  <a:lnTo>
                    <a:pt x="868018" y="788638"/>
                  </a:lnTo>
                  <a:lnTo>
                    <a:pt x="896459" y="748888"/>
                  </a:lnTo>
                  <a:lnTo>
                    <a:pt x="920807" y="706304"/>
                  </a:lnTo>
                  <a:lnTo>
                    <a:pt x="939067" y="663826"/>
                  </a:lnTo>
                  <a:lnTo>
                    <a:pt x="953320" y="620300"/>
                  </a:lnTo>
                  <a:lnTo>
                    <a:pt x="963605" y="575961"/>
                  </a:lnTo>
                  <a:lnTo>
                    <a:pt x="969963" y="531044"/>
                  </a:lnTo>
                  <a:lnTo>
                    <a:pt x="972432" y="485785"/>
                  </a:lnTo>
                  <a:lnTo>
                    <a:pt x="972470" y="485636"/>
                  </a:lnTo>
                  <a:lnTo>
                    <a:pt x="972470" y="485486"/>
                  </a:lnTo>
                  <a:lnTo>
                    <a:pt x="969670" y="435873"/>
                  </a:lnTo>
                  <a:lnTo>
                    <a:pt x="961951" y="387234"/>
                  </a:lnTo>
                  <a:lnTo>
                    <a:pt x="949492" y="339883"/>
                  </a:lnTo>
                  <a:lnTo>
                    <a:pt x="932472" y="294170"/>
                  </a:lnTo>
                  <a:lnTo>
                    <a:pt x="911069" y="250444"/>
                  </a:lnTo>
                  <a:lnTo>
                    <a:pt x="885463" y="209054"/>
                  </a:lnTo>
                  <a:lnTo>
                    <a:pt x="855833" y="170352"/>
                  </a:lnTo>
                  <a:lnTo>
                    <a:pt x="822357" y="134687"/>
                  </a:lnTo>
                  <a:lnTo>
                    <a:pt x="785215" y="102409"/>
                  </a:lnTo>
                  <a:lnTo>
                    <a:pt x="744586" y="73867"/>
                  </a:lnTo>
                  <a:lnTo>
                    <a:pt x="696382" y="47366"/>
                  </a:lnTo>
                  <a:lnTo>
                    <a:pt x="645818" y="26694"/>
                  </a:lnTo>
                  <a:lnTo>
                    <a:pt x="593469" y="11887"/>
                  </a:lnTo>
                  <a:lnTo>
                    <a:pt x="539909" y="2977"/>
                  </a:lnTo>
                  <a:lnTo>
                    <a:pt x="485712" y="0"/>
                  </a:lnTo>
                  <a:close/>
                </a:path>
              </a:pathLst>
            </a:custGeom>
            <a:ln w="9524">
              <a:solidFill>
                <a:srgbClr val="3C7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57551" y="1634701"/>
              <a:ext cx="458135" cy="572675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7200365" y="1409224"/>
            <a:ext cx="982344" cy="1118870"/>
            <a:chOff x="7200365" y="1409224"/>
            <a:chExt cx="982344" cy="1118870"/>
          </a:xfrm>
        </p:grpSpPr>
        <p:sp>
          <p:nvSpPr>
            <p:cNvPr id="20" name="object 20"/>
            <p:cNvSpPr/>
            <p:nvPr/>
          </p:nvSpPr>
          <p:spPr>
            <a:xfrm>
              <a:off x="7205128" y="1413986"/>
              <a:ext cx="972819" cy="1109345"/>
            </a:xfrm>
            <a:custGeom>
              <a:avLst/>
              <a:gdLst/>
              <a:ahLst/>
              <a:cxnLst/>
              <a:rect l="l" t="t" r="r" b="b"/>
              <a:pathLst>
                <a:path w="972820" h="1109345">
                  <a:moveTo>
                    <a:pt x="409530" y="959758"/>
                  </a:moveTo>
                  <a:lnTo>
                    <a:pt x="389639" y="959758"/>
                  </a:lnTo>
                  <a:lnTo>
                    <a:pt x="389490" y="959608"/>
                  </a:lnTo>
                  <a:lnTo>
                    <a:pt x="377377" y="959571"/>
                  </a:lnTo>
                  <a:lnTo>
                    <a:pt x="372032" y="958225"/>
                  </a:lnTo>
                  <a:lnTo>
                    <a:pt x="366238" y="956917"/>
                  </a:lnTo>
                  <a:lnTo>
                    <a:pt x="316483" y="941288"/>
                  </a:lnTo>
                  <a:lnTo>
                    <a:pt x="273433" y="922937"/>
                  </a:lnTo>
                  <a:lnTo>
                    <a:pt x="219545" y="892417"/>
                  </a:lnTo>
                  <a:lnTo>
                    <a:pt x="155293" y="841923"/>
                  </a:lnTo>
                  <a:lnTo>
                    <a:pt x="120438" y="805702"/>
                  </a:lnTo>
                  <a:lnTo>
                    <a:pt x="89633" y="766293"/>
                  </a:lnTo>
                  <a:lnTo>
                    <a:pt x="63059" y="724093"/>
                  </a:lnTo>
                  <a:lnTo>
                    <a:pt x="40897" y="679496"/>
                  </a:lnTo>
                  <a:lnTo>
                    <a:pt x="23330" y="632898"/>
                  </a:lnTo>
                  <a:lnTo>
                    <a:pt x="10536" y="584692"/>
                  </a:lnTo>
                  <a:lnTo>
                    <a:pt x="2699" y="535275"/>
                  </a:lnTo>
                  <a:lnTo>
                    <a:pt x="0" y="485040"/>
                  </a:lnTo>
                  <a:lnTo>
                    <a:pt x="2618" y="434384"/>
                  </a:lnTo>
                  <a:lnTo>
                    <a:pt x="10295" y="386037"/>
                  </a:lnTo>
                  <a:lnTo>
                    <a:pt x="22766" y="338977"/>
                  </a:lnTo>
                  <a:lnTo>
                    <a:pt x="39805" y="293557"/>
                  </a:lnTo>
                  <a:lnTo>
                    <a:pt x="61185" y="250130"/>
                  </a:lnTo>
                  <a:lnTo>
                    <a:pt x="86677" y="209047"/>
                  </a:lnTo>
                  <a:lnTo>
                    <a:pt x="116056" y="170662"/>
                  </a:lnTo>
                  <a:lnTo>
                    <a:pt x="149093" y="135326"/>
                  </a:lnTo>
                  <a:lnTo>
                    <a:pt x="185562" y="103392"/>
                  </a:lnTo>
                  <a:lnTo>
                    <a:pt x="225234" y="75212"/>
                  </a:lnTo>
                  <a:lnTo>
                    <a:pt x="267884" y="51139"/>
                  </a:lnTo>
                  <a:lnTo>
                    <a:pt x="320193" y="28718"/>
                  </a:lnTo>
                  <a:lnTo>
                    <a:pt x="374359" y="12742"/>
                  </a:lnTo>
                  <a:lnTo>
                    <a:pt x="429744" y="3180"/>
                  </a:lnTo>
                  <a:lnTo>
                    <a:pt x="485712" y="0"/>
                  </a:lnTo>
                  <a:lnTo>
                    <a:pt x="539909" y="2977"/>
                  </a:lnTo>
                  <a:lnTo>
                    <a:pt x="593469" y="11887"/>
                  </a:lnTo>
                  <a:lnTo>
                    <a:pt x="609066" y="16298"/>
                  </a:lnTo>
                  <a:lnTo>
                    <a:pt x="488216" y="16298"/>
                  </a:lnTo>
                  <a:lnTo>
                    <a:pt x="440098" y="18710"/>
                  </a:lnTo>
                  <a:lnTo>
                    <a:pt x="392447" y="25907"/>
                  </a:lnTo>
                  <a:lnTo>
                    <a:pt x="345705" y="37835"/>
                  </a:lnTo>
                  <a:lnTo>
                    <a:pt x="300316" y="54439"/>
                  </a:lnTo>
                  <a:lnTo>
                    <a:pt x="256720" y="75665"/>
                  </a:lnTo>
                  <a:lnTo>
                    <a:pt x="215362" y="101455"/>
                  </a:lnTo>
                  <a:lnTo>
                    <a:pt x="176946" y="131591"/>
                  </a:lnTo>
                  <a:lnTo>
                    <a:pt x="142204" y="165387"/>
                  </a:lnTo>
                  <a:lnTo>
                    <a:pt x="111307" y="202448"/>
                  </a:lnTo>
                  <a:lnTo>
                    <a:pt x="84431" y="242375"/>
                  </a:lnTo>
                  <a:lnTo>
                    <a:pt x="61748" y="284770"/>
                  </a:lnTo>
                  <a:lnTo>
                    <a:pt x="43432" y="329235"/>
                  </a:lnTo>
                  <a:lnTo>
                    <a:pt x="29656" y="375373"/>
                  </a:lnTo>
                  <a:lnTo>
                    <a:pt x="20595" y="422785"/>
                  </a:lnTo>
                  <a:lnTo>
                    <a:pt x="16421" y="471073"/>
                  </a:lnTo>
                  <a:lnTo>
                    <a:pt x="17309" y="519840"/>
                  </a:lnTo>
                  <a:lnTo>
                    <a:pt x="23552" y="568860"/>
                  </a:lnTo>
                  <a:lnTo>
                    <a:pt x="34910" y="616604"/>
                  </a:lnTo>
                  <a:lnTo>
                    <a:pt x="51130" y="662702"/>
                  </a:lnTo>
                  <a:lnTo>
                    <a:pt x="71958" y="706787"/>
                  </a:lnTo>
                  <a:lnTo>
                    <a:pt x="97140" y="748491"/>
                  </a:lnTo>
                  <a:lnTo>
                    <a:pt x="126422" y="787444"/>
                  </a:lnTo>
                  <a:lnTo>
                    <a:pt x="159550" y="823280"/>
                  </a:lnTo>
                  <a:lnTo>
                    <a:pt x="196270" y="855629"/>
                  </a:lnTo>
                  <a:lnTo>
                    <a:pt x="236329" y="884123"/>
                  </a:lnTo>
                  <a:lnTo>
                    <a:pt x="279473" y="908394"/>
                  </a:lnTo>
                  <a:lnTo>
                    <a:pt x="336327" y="930926"/>
                  </a:lnTo>
                  <a:lnTo>
                    <a:pt x="395172" y="947122"/>
                  </a:lnTo>
                  <a:lnTo>
                    <a:pt x="404317" y="952888"/>
                  </a:lnTo>
                  <a:lnTo>
                    <a:pt x="409530" y="959758"/>
                  </a:lnTo>
                  <a:close/>
                </a:path>
                <a:path w="972820" h="1109345">
                  <a:moveTo>
                    <a:pt x="505295" y="1085774"/>
                  </a:moveTo>
                  <a:lnTo>
                    <a:pt x="486909" y="1085774"/>
                  </a:lnTo>
                  <a:lnTo>
                    <a:pt x="500679" y="1063776"/>
                  </a:lnTo>
                  <a:lnTo>
                    <a:pt x="514366" y="1041700"/>
                  </a:lnTo>
                  <a:lnTo>
                    <a:pt x="541599" y="997402"/>
                  </a:lnTo>
                  <a:lnTo>
                    <a:pt x="548208" y="986538"/>
                  </a:lnTo>
                  <a:lnTo>
                    <a:pt x="554739" y="975926"/>
                  </a:lnTo>
                  <a:lnTo>
                    <a:pt x="561270" y="965482"/>
                  </a:lnTo>
                  <a:lnTo>
                    <a:pt x="567879" y="955122"/>
                  </a:lnTo>
                  <a:lnTo>
                    <a:pt x="570981" y="949328"/>
                  </a:lnTo>
                  <a:lnTo>
                    <a:pt x="573224" y="947982"/>
                  </a:lnTo>
                  <a:lnTo>
                    <a:pt x="579879" y="946674"/>
                  </a:lnTo>
                  <a:lnTo>
                    <a:pt x="591710" y="944157"/>
                  </a:lnTo>
                  <a:lnTo>
                    <a:pt x="673750" y="917149"/>
                  </a:lnTo>
                  <a:lnTo>
                    <a:pt x="718035" y="894908"/>
                  </a:lnTo>
                  <a:lnTo>
                    <a:pt x="759894" y="868168"/>
                  </a:lnTo>
                  <a:lnTo>
                    <a:pt x="798866" y="837180"/>
                  </a:lnTo>
                  <a:lnTo>
                    <a:pt x="834123" y="802277"/>
                  </a:lnTo>
                  <a:lnTo>
                    <a:pt x="865247" y="764108"/>
                  </a:lnTo>
                  <a:lnTo>
                    <a:pt x="892089" y="723065"/>
                  </a:lnTo>
                  <a:lnTo>
                    <a:pt x="914517" y="679496"/>
                  </a:lnTo>
                  <a:lnTo>
                    <a:pt x="932328" y="633934"/>
                  </a:lnTo>
                  <a:lnTo>
                    <a:pt x="945428" y="586631"/>
                  </a:lnTo>
                  <a:lnTo>
                    <a:pt x="953649" y="538026"/>
                  </a:lnTo>
                  <a:lnTo>
                    <a:pt x="956844" y="488514"/>
                  </a:lnTo>
                  <a:lnTo>
                    <a:pt x="956620" y="487878"/>
                  </a:lnTo>
                  <a:lnTo>
                    <a:pt x="956470" y="487205"/>
                  </a:lnTo>
                  <a:lnTo>
                    <a:pt x="956416" y="485040"/>
                  </a:lnTo>
                  <a:lnTo>
                    <a:pt x="956251" y="470765"/>
                  </a:lnTo>
                  <a:lnTo>
                    <a:pt x="955652" y="455117"/>
                  </a:lnTo>
                  <a:lnTo>
                    <a:pt x="944120" y="376950"/>
                  </a:lnTo>
                  <a:lnTo>
                    <a:pt x="930569" y="331213"/>
                  </a:lnTo>
                  <a:lnTo>
                    <a:pt x="912484" y="287261"/>
                  </a:lnTo>
                  <a:lnTo>
                    <a:pt x="890122" y="245426"/>
                  </a:lnTo>
                  <a:lnTo>
                    <a:pt x="863738" y="206038"/>
                  </a:lnTo>
                  <a:lnTo>
                    <a:pt x="833589" y="169427"/>
                  </a:lnTo>
                  <a:lnTo>
                    <a:pt x="799933" y="135926"/>
                  </a:lnTo>
                  <a:lnTo>
                    <a:pt x="763024" y="105864"/>
                  </a:lnTo>
                  <a:lnTo>
                    <a:pt x="723119" y="79572"/>
                  </a:lnTo>
                  <a:lnTo>
                    <a:pt x="680475" y="57382"/>
                  </a:lnTo>
                  <a:lnTo>
                    <a:pt x="634033" y="39324"/>
                  </a:lnTo>
                  <a:lnTo>
                    <a:pt x="586196" y="26494"/>
                  </a:lnTo>
                  <a:lnTo>
                    <a:pt x="537434" y="18838"/>
                  </a:lnTo>
                  <a:lnTo>
                    <a:pt x="488216" y="16298"/>
                  </a:lnTo>
                  <a:lnTo>
                    <a:pt x="609066" y="16298"/>
                  </a:lnTo>
                  <a:lnTo>
                    <a:pt x="645818" y="26694"/>
                  </a:lnTo>
                  <a:lnTo>
                    <a:pt x="696382" y="47366"/>
                  </a:lnTo>
                  <a:lnTo>
                    <a:pt x="744586" y="73867"/>
                  </a:lnTo>
                  <a:lnTo>
                    <a:pt x="785215" y="102409"/>
                  </a:lnTo>
                  <a:lnTo>
                    <a:pt x="822357" y="134687"/>
                  </a:lnTo>
                  <a:lnTo>
                    <a:pt x="855832" y="170352"/>
                  </a:lnTo>
                  <a:lnTo>
                    <a:pt x="885463" y="209054"/>
                  </a:lnTo>
                  <a:lnTo>
                    <a:pt x="911069" y="250444"/>
                  </a:lnTo>
                  <a:lnTo>
                    <a:pt x="932471" y="294170"/>
                  </a:lnTo>
                  <a:lnTo>
                    <a:pt x="949492" y="339883"/>
                  </a:lnTo>
                  <a:lnTo>
                    <a:pt x="961951" y="387234"/>
                  </a:lnTo>
                  <a:lnTo>
                    <a:pt x="969670" y="435873"/>
                  </a:lnTo>
                  <a:lnTo>
                    <a:pt x="972446" y="485040"/>
                  </a:lnTo>
                  <a:lnTo>
                    <a:pt x="972283" y="488514"/>
                  </a:lnTo>
                  <a:lnTo>
                    <a:pt x="969963" y="531044"/>
                  </a:lnTo>
                  <a:lnTo>
                    <a:pt x="963605" y="575961"/>
                  </a:lnTo>
                  <a:lnTo>
                    <a:pt x="953320" y="620300"/>
                  </a:lnTo>
                  <a:lnTo>
                    <a:pt x="939067" y="663826"/>
                  </a:lnTo>
                  <a:lnTo>
                    <a:pt x="920807" y="706304"/>
                  </a:lnTo>
                  <a:lnTo>
                    <a:pt x="896458" y="748888"/>
                  </a:lnTo>
                  <a:lnTo>
                    <a:pt x="868018" y="788638"/>
                  </a:lnTo>
                  <a:lnTo>
                    <a:pt x="835821" y="825267"/>
                  </a:lnTo>
                  <a:lnTo>
                    <a:pt x="800202" y="858489"/>
                  </a:lnTo>
                  <a:lnTo>
                    <a:pt x="761495" y="888016"/>
                  </a:lnTo>
                  <a:lnTo>
                    <a:pt x="720035" y="913563"/>
                  </a:lnTo>
                  <a:lnTo>
                    <a:pt x="676157" y="934844"/>
                  </a:lnTo>
                  <a:lnTo>
                    <a:pt x="630195" y="951571"/>
                  </a:lnTo>
                  <a:lnTo>
                    <a:pt x="621709" y="953777"/>
                  </a:lnTo>
                  <a:lnTo>
                    <a:pt x="605710" y="958225"/>
                  </a:lnTo>
                  <a:lnTo>
                    <a:pt x="601710" y="959571"/>
                  </a:lnTo>
                  <a:lnTo>
                    <a:pt x="597262" y="960019"/>
                  </a:lnTo>
                  <a:lnTo>
                    <a:pt x="593224" y="961365"/>
                  </a:lnTo>
                  <a:lnTo>
                    <a:pt x="593041" y="961402"/>
                  </a:lnTo>
                  <a:lnTo>
                    <a:pt x="582981" y="961402"/>
                  </a:lnTo>
                  <a:lnTo>
                    <a:pt x="582720" y="961515"/>
                  </a:lnTo>
                  <a:lnTo>
                    <a:pt x="582309" y="961926"/>
                  </a:lnTo>
                  <a:lnTo>
                    <a:pt x="588867" y="961926"/>
                  </a:lnTo>
                  <a:lnTo>
                    <a:pt x="587916" y="962225"/>
                  </a:lnTo>
                  <a:lnTo>
                    <a:pt x="587094" y="962225"/>
                  </a:lnTo>
                  <a:lnTo>
                    <a:pt x="585322" y="962524"/>
                  </a:lnTo>
                  <a:lnTo>
                    <a:pt x="581785" y="962524"/>
                  </a:lnTo>
                  <a:lnTo>
                    <a:pt x="581635" y="962711"/>
                  </a:lnTo>
                  <a:lnTo>
                    <a:pt x="579879" y="964468"/>
                  </a:lnTo>
                  <a:lnTo>
                    <a:pt x="578981" y="966673"/>
                  </a:lnTo>
                  <a:lnTo>
                    <a:pt x="577673" y="968916"/>
                  </a:lnTo>
                  <a:lnTo>
                    <a:pt x="547841" y="1017439"/>
                  </a:lnTo>
                  <a:lnTo>
                    <a:pt x="534222" y="1039216"/>
                  </a:lnTo>
                  <a:lnTo>
                    <a:pt x="506985" y="1083093"/>
                  </a:lnTo>
                  <a:lnTo>
                    <a:pt x="505295" y="1085774"/>
                  </a:lnTo>
                  <a:close/>
                </a:path>
                <a:path w="972820" h="1109345">
                  <a:moveTo>
                    <a:pt x="389677" y="961365"/>
                  </a:moveTo>
                  <a:lnTo>
                    <a:pt x="385677" y="961365"/>
                  </a:lnTo>
                  <a:lnTo>
                    <a:pt x="378275" y="959571"/>
                  </a:lnTo>
                  <a:lnTo>
                    <a:pt x="389377" y="959571"/>
                  </a:lnTo>
                  <a:lnTo>
                    <a:pt x="389564" y="959720"/>
                  </a:lnTo>
                  <a:lnTo>
                    <a:pt x="409530" y="959758"/>
                  </a:lnTo>
                  <a:lnTo>
                    <a:pt x="410523" y="961066"/>
                  </a:lnTo>
                  <a:lnTo>
                    <a:pt x="390387" y="961066"/>
                  </a:lnTo>
                  <a:lnTo>
                    <a:pt x="390163" y="961253"/>
                  </a:lnTo>
                  <a:lnTo>
                    <a:pt x="389677" y="961365"/>
                  </a:lnTo>
                  <a:close/>
                </a:path>
                <a:path w="972820" h="1109345">
                  <a:moveTo>
                    <a:pt x="488964" y="1109101"/>
                  </a:moveTo>
                  <a:lnTo>
                    <a:pt x="483768" y="1109101"/>
                  </a:lnTo>
                  <a:lnTo>
                    <a:pt x="481077" y="1107792"/>
                  </a:lnTo>
                  <a:lnTo>
                    <a:pt x="479282" y="1105101"/>
                  </a:lnTo>
                  <a:lnTo>
                    <a:pt x="476628" y="1101550"/>
                  </a:lnTo>
                  <a:lnTo>
                    <a:pt x="474385" y="1097101"/>
                  </a:lnTo>
                  <a:lnTo>
                    <a:pt x="471731" y="1093101"/>
                  </a:lnTo>
                  <a:lnTo>
                    <a:pt x="432405" y="1028224"/>
                  </a:lnTo>
                  <a:lnTo>
                    <a:pt x="412464" y="995827"/>
                  </a:lnTo>
                  <a:lnTo>
                    <a:pt x="392069" y="964019"/>
                  </a:lnTo>
                  <a:lnTo>
                    <a:pt x="391284" y="963234"/>
                  </a:lnTo>
                  <a:lnTo>
                    <a:pt x="390387" y="961066"/>
                  </a:lnTo>
                  <a:lnTo>
                    <a:pt x="410523" y="961066"/>
                  </a:lnTo>
                  <a:lnTo>
                    <a:pt x="411924" y="962912"/>
                  </a:lnTo>
                  <a:lnTo>
                    <a:pt x="418276" y="974274"/>
                  </a:lnTo>
                  <a:lnTo>
                    <a:pt x="423657" y="984056"/>
                  </a:lnTo>
                  <a:lnTo>
                    <a:pt x="486909" y="1085774"/>
                  </a:lnTo>
                  <a:lnTo>
                    <a:pt x="505295" y="1085774"/>
                  </a:lnTo>
                  <a:lnTo>
                    <a:pt x="493114" y="1105101"/>
                  </a:lnTo>
                  <a:lnTo>
                    <a:pt x="491544" y="1107792"/>
                  </a:lnTo>
                  <a:lnTo>
                    <a:pt x="488964" y="1109101"/>
                  </a:lnTo>
                  <a:close/>
                </a:path>
                <a:path w="972820" h="1109345">
                  <a:moveTo>
                    <a:pt x="591019" y="961814"/>
                  </a:moveTo>
                  <a:lnTo>
                    <a:pt x="583056" y="961814"/>
                  </a:lnTo>
                  <a:lnTo>
                    <a:pt x="583281" y="961402"/>
                  </a:lnTo>
                  <a:lnTo>
                    <a:pt x="593041" y="961402"/>
                  </a:lnTo>
                  <a:lnTo>
                    <a:pt x="591019" y="961814"/>
                  </a:lnTo>
                  <a:close/>
                </a:path>
                <a:path w="972820" h="1109345">
                  <a:moveTo>
                    <a:pt x="588867" y="961926"/>
                  </a:moveTo>
                  <a:lnTo>
                    <a:pt x="582309" y="961926"/>
                  </a:lnTo>
                  <a:lnTo>
                    <a:pt x="582570" y="961814"/>
                  </a:lnTo>
                  <a:lnTo>
                    <a:pt x="589224" y="961814"/>
                  </a:lnTo>
                  <a:lnTo>
                    <a:pt x="588867" y="961926"/>
                  </a:lnTo>
                  <a:close/>
                </a:path>
                <a:path w="972820" h="1109345">
                  <a:moveTo>
                    <a:pt x="584215" y="962711"/>
                  </a:moveTo>
                  <a:lnTo>
                    <a:pt x="582196" y="962711"/>
                  </a:lnTo>
                  <a:lnTo>
                    <a:pt x="581860" y="962674"/>
                  </a:lnTo>
                  <a:lnTo>
                    <a:pt x="581785" y="962524"/>
                  </a:lnTo>
                  <a:lnTo>
                    <a:pt x="585322" y="962524"/>
                  </a:lnTo>
                  <a:lnTo>
                    <a:pt x="584215" y="962711"/>
                  </a:lnTo>
                  <a:close/>
                </a:path>
              </a:pathLst>
            </a:custGeom>
            <a:solidFill>
              <a:srgbClr val="1155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205128" y="1413986"/>
              <a:ext cx="972819" cy="1109345"/>
            </a:xfrm>
            <a:custGeom>
              <a:avLst/>
              <a:gdLst/>
              <a:ahLst/>
              <a:cxnLst/>
              <a:rect l="l" t="t" r="r" b="b"/>
              <a:pathLst>
                <a:path w="972820" h="1109345">
                  <a:moveTo>
                    <a:pt x="389377" y="959571"/>
                  </a:moveTo>
                  <a:lnTo>
                    <a:pt x="389564" y="959683"/>
                  </a:lnTo>
                  <a:lnTo>
                    <a:pt x="389377" y="959571"/>
                  </a:lnTo>
                  <a:close/>
                </a:path>
                <a:path w="972820" h="1109345">
                  <a:moveTo>
                    <a:pt x="583094" y="961402"/>
                  </a:moveTo>
                  <a:lnTo>
                    <a:pt x="583281" y="961402"/>
                  </a:lnTo>
                  <a:lnTo>
                    <a:pt x="583056" y="961814"/>
                  </a:lnTo>
                  <a:lnTo>
                    <a:pt x="582570" y="961814"/>
                  </a:lnTo>
                  <a:lnTo>
                    <a:pt x="582384" y="961888"/>
                  </a:lnTo>
                  <a:lnTo>
                    <a:pt x="582720" y="961515"/>
                  </a:lnTo>
                  <a:lnTo>
                    <a:pt x="582981" y="961402"/>
                  </a:lnTo>
                  <a:close/>
                </a:path>
                <a:path w="972820" h="1109345">
                  <a:moveTo>
                    <a:pt x="488216" y="16298"/>
                  </a:moveTo>
                  <a:lnTo>
                    <a:pt x="537434" y="18838"/>
                  </a:lnTo>
                  <a:lnTo>
                    <a:pt x="586196" y="26494"/>
                  </a:lnTo>
                  <a:lnTo>
                    <a:pt x="634033" y="39324"/>
                  </a:lnTo>
                  <a:lnTo>
                    <a:pt x="680475" y="57382"/>
                  </a:lnTo>
                  <a:lnTo>
                    <a:pt x="723119" y="79572"/>
                  </a:lnTo>
                  <a:lnTo>
                    <a:pt x="763024" y="105864"/>
                  </a:lnTo>
                  <a:lnTo>
                    <a:pt x="799933" y="135926"/>
                  </a:lnTo>
                  <a:lnTo>
                    <a:pt x="833589" y="169427"/>
                  </a:lnTo>
                  <a:lnTo>
                    <a:pt x="863738" y="206038"/>
                  </a:lnTo>
                  <a:lnTo>
                    <a:pt x="890122" y="245426"/>
                  </a:lnTo>
                  <a:lnTo>
                    <a:pt x="912484" y="287261"/>
                  </a:lnTo>
                  <a:lnTo>
                    <a:pt x="930569" y="331213"/>
                  </a:lnTo>
                  <a:lnTo>
                    <a:pt x="944120" y="376950"/>
                  </a:lnTo>
                  <a:lnTo>
                    <a:pt x="952881" y="424141"/>
                  </a:lnTo>
                  <a:lnTo>
                    <a:pt x="956251" y="470765"/>
                  </a:lnTo>
                  <a:lnTo>
                    <a:pt x="956433" y="486458"/>
                  </a:lnTo>
                  <a:lnTo>
                    <a:pt x="956470" y="487205"/>
                  </a:lnTo>
                  <a:lnTo>
                    <a:pt x="956620" y="487878"/>
                  </a:lnTo>
                  <a:lnTo>
                    <a:pt x="956844" y="488514"/>
                  </a:lnTo>
                  <a:lnTo>
                    <a:pt x="953649" y="538026"/>
                  </a:lnTo>
                  <a:lnTo>
                    <a:pt x="945428" y="586631"/>
                  </a:lnTo>
                  <a:lnTo>
                    <a:pt x="932328" y="633934"/>
                  </a:lnTo>
                  <a:lnTo>
                    <a:pt x="914499" y="679543"/>
                  </a:lnTo>
                  <a:lnTo>
                    <a:pt x="892089" y="723065"/>
                  </a:lnTo>
                  <a:lnTo>
                    <a:pt x="865247" y="764108"/>
                  </a:lnTo>
                  <a:lnTo>
                    <a:pt x="834123" y="802277"/>
                  </a:lnTo>
                  <a:lnTo>
                    <a:pt x="798866" y="837180"/>
                  </a:lnTo>
                  <a:lnTo>
                    <a:pt x="759894" y="868168"/>
                  </a:lnTo>
                  <a:lnTo>
                    <a:pt x="718035" y="894908"/>
                  </a:lnTo>
                  <a:lnTo>
                    <a:pt x="673750" y="917149"/>
                  </a:lnTo>
                  <a:lnTo>
                    <a:pt x="627504" y="934637"/>
                  </a:lnTo>
                  <a:lnTo>
                    <a:pt x="579879" y="946674"/>
                  </a:lnTo>
                  <a:lnTo>
                    <a:pt x="573224" y="947982"/>
                  </a:lnTo>
                  <a:lnTo>
                    <a:pt x="570981" y="949328"/>
                  </a:lnTo>
                  <a:lnTo>
                    <a:pt x="567879" y="955122"/>
                  </a:lnTo>
                  <a:lnTo>
                    <a:pt x="561270" y="965482"/>
                  </a:lnTo>
                  <a:lnTo>
                    <a:pt x="554739" y="975926"/>
                  </a:lnTo>
                  <a:lnTo>
                    <a:pt x="548208" y="986538"/>
                  </a:lnTo>
                  <a:lnTo>
                    <a:pt x="541599" y="997402"/>
                  </a:lnTo>
                  <a:lnTo>
                    <a:pt x="527996" y="1019569"/>
                  </a:lnTo>
                  <a:lnTo>
                    <a:pt x="514366" y="1041700"/>
                  </a:lnTo>
                  <a:lnTo>
                    <a:pt x="500679" y="1063776"/>
                  </a:lnTo>
                  <a:lnTo>
                    <a:pt x="486909" y="1085774"/>
                  </a:lnTo>
                  <a:lnTo>
                    <a:pt x="471085" y="1060334"/>
                  </a:lnTo>
                  <a:lnTo>
                    <a:pt x="455311" y="1034943"/>
                  </a:lnTo>
                  <a:lnTo>
                    <a:pt x="439523" y="1009538"/>
                  </a:lnTo>
                  <a:lnTo>
                    <a:pt x="423657" y="984056"/>
                  </a:lnTo>
                  <a:lnTo>
                    <a:pt x="418276" y="974274"/>
                  </a:lnTo>
                  <a:lnTo>
                    <a:pt x="411924" y="962912"/>
                  </a:lnTo>
                  <a:lnTo>
                    <a:pt x="404317" y="952888"/>
                  </a:lnTo>
                  <a:lnTo>
                    <a:pt x="395172" y="947122"/>
                  </a:lnTo>
                  <a:lnTo>
                    <a:pt x="365460" y="939505"/>
                  </a:lnTo>
                  <a:lnTo>
                    <a:pt x="336327" y="930926"/>
                  </a:lnTo>
                  <a:lnTo>
                    <a:pt x="279473" y="908394"/>
                  </a:lnTo>
                  <a:lnTo>
                    <a:pt x="236329" y="884123"/>
                  </a:lnTo>
                  <a:lnTo>
                    <a:pt x="196270" y="855629"/>
                  </a:lnTo>
                  <a:lnTo>
                    <a:pt x="159550" y="823280"/>
                  </a:lnTo>
                  <a:lnTo>
                    <a:pt x="126422" y="787444"/>
                  </a:lnTo>
                  <a:lnTo>
                    <a:pt x="97140" y="748491"/>
                  </a:lnTo>
                  <a:lnTo>
                    <a:pt x="71958" y="706787"/>
                  </a:lnTo>
                  <a:lnTo>
                    <a:pt x="51130" y="662702"/>
                  </a:lnTo>
                  <a:lnTo>
                    <a:pt x="34910" y="616604"/>
                  </a:lnTo>
                  <a:lnTo>
                    <a:pt x="23552" y="568860"/>
                  </a:lnTo>
                  <a:lnTo>
                    <a:pt x="17309" y="519840"/>
                  </a:lnTo>
                  <a:lnTo>
                    <a:pt x="16421" y="471073"/>
                  </a:lnTo>
                  <a:lnTo>
                    <a:pt x="20595" y="422785"/>
                  </a:lnTo>
                  <a:lnTo>
                    <a:pt x="29656" y="375373"/>
                  </a:lnTo>
                  <a:lnTo>
                    <a:pt x="43432" y="329235"/>
                  </a:lnTo>
                  <a:lnTo>
                    <a:pt x="61748" y="284770"/>
                  </a:lnTo>
                  <a:lnTo>
                    <a:pt x="84431" y="242375"/>
                  </a:lnTo>
                  <a:lnTo>
                    <a:pt x="111307" y="202448"/>
                  </a:lnTo>
                  <a:lnTo>
                    <a:pt x="142204" y="165387"/>
                  </a:lnTo>
                  <a:lnTo>
                    <a:pt x="176946" y="131591"/>
                  </a:lnTo>
                  <a:lnTo>
                    <a:pt x="215362" y="101455"/>
                  </a:lnTo>
                  <a:lnTo>
                    <a:pt x="256720" y="75665"/>
                  </a:lnTo>
                  <a:lnTo>
                    <a:pt x="300316" y="54439"/>
                  </a:lnTo>
                  <a:lnTo>
                    <a:pt x="345705" y="37835"/>
                  </a:lnTo>
                  <a:lnTo>
                    <a:pt x="392447" y="25907"/>
                  </a:lnTo>
                  <a:lnTo>
                    <a:pt x="440098" y="18710"/>
                  </a:lnTo>
                  <a:lnTo>
                    <a:pt x="488216" y="16298"/>
                  </a:lnTo>
                  <a:close/>
                </a:path>
                <a:path w="972820" h="1109345">
                  <a:moveTo>
                    <a:pt x="485712" y="0"/>
                  </a:moveTo>
                  <a:lnTo>
                    <a:pt x="429744" y="3180"/>
                  </a:lnTo>
                  <a:lnTo>
                    <a:pt x="374359" y="12742"/>
                  </a:lnTo>
                  <a:lnTo>
                    <a:pt x="320193" y="28718"/>
                  </a:lnTo>
                  <a:lnTo>
                    <a:pt x="267884" y="51139"/>
                  </a:lnTo>
                  <a:lnTo>
                    <a:pt x="225234" y="75212"/>
                  </a:lnTo>
                  <a:lnTo>
                    <a:pt x="185562" y="103392"/>
                  </a:lnTo>
                  <a:lnTo>
                    <a:pt x="149093" y="135326"/>
                  </a:lnTo>
                  <a:lnTo>
                    <a:pt x="116056" y="170662"/>
                  </a:lnTo>
                  <a:lnTo>
                    <a:pt x="86677" y="209047"/>
                  </a:lnTo>
                  <a:lnTo>
                    <a:pt x="61185" y="250130"/>
                  </a:lnTo>
                  <a:lnTo>
                    <a:pt x="39805" y="293557"/>
                  </a:lnTo>
                  <a:lnTo>
                    <a:pt x="22766" y="338977"/>
                  </a:lnTo>
                  <a:lnTo>
                    <a:pt x="10295" y="386037"/>
                  </a:lnTo>
                  <a:lnTo>
                    <a:pt x="2618" y="434384"/>
                  </a:lnTo>
                  <a:lnTo>
                    <a:pt x="0" y="485040"/>
                  </a:lnTo>
                  <a:lnTo>
                    <a:pt x="2699" y="535275"/>
                  </a:lnTo>
                  <a:lnTo>
                    <a:pt x="10536" y="584692"/>
                  </a:lnTo>
                  <a:lnTo>
                    <a:pt x="23330" y="632898"/>
                  </a:lnTo>
                  <a:lnTo>
                    <a:pt x="40897" y="679496"/>
                  </a:lnTo>
                  <a:lnTo>
                    <a:pt x="63059" y="724093"/>
                  </a:lnTo>
                  <a:lnTo>
                    <a:pt x="89633" y="766293"/>
                  </a:lnTo>
                  <a:lnTo>
                    <a:pt x="120438" y="805702"/>
                  </a:lnTo>
                  <a:lnTo>
                    <a:pt x="155293" y="841923"/>
                  </a:lnTo>
                  <a:lnTo>
                    <a:pt x="194016" y="874563"/>
                  </a:lnTo>
                  <a:lnTo>
                    <a:pt x="246030" y="908553"/>
                  </a:lnTo>
                  <a:lnTo>
                    <a:pt x="301716" y="935534"/>
                  </a:lnTo>
                  <a:lnTo>
                    <a:pt x="346341" y="951310"/>
                  </a:lnTo>
                  <a:lnTo>
                    <a:pt x="372032" y="958225"/>
                  </a:lnTo>
                  <a:lnTo>
                    <a:pt x="377377" y="959571"/>
                  </a:lnTo>
                  <a:lnTo>
                    <a:pt x="378275" y="959571"/>
                  </a:lnTo>
                  <a:lnTo>
                    <a:pt x="385677" y="961365"/>
                  </a:lnTo>
                  <a:lnTo>
                    <a:pt x="388929" y="961365"/>
                  </a:lnTo>
                  <a:lnTo>
                    <a:pt x="389677" y="961365"/>
                  </a:lnTo>
                  <a:lnTo>
                    <a:pt x="390163" y="961253"/>
                  </a:lnTo>
                  <a:lnTo>
                    <a:pt x="390387" y="961066"/>
                  </a:lnTo>
                  <a:lnTo>
                    <a:pt x="390798" y="962038"/>
                  </a:lnTo>
                  <a:lnTo>
                    <a:pt x="391284" y="963234"/>
                  </a:lnTo>
                  <a:lnTo>
                    <a:pt x="392069" y="964019"/>
                  </a:lnTo>
                  <a:lnTo>
                    <a:pt x="412464" y="995827"/>
                  </a:lnTo>
                  <a:lnTo>
                    <a:pt x="432405" y="1028224"/>
                  </a:lnTo>
                  <a:lnTo>
                    <a:pt x="452092" y="1060789"/>
                  </a:lnTo>
                  <a:lnTo>
                    <a:pt x="471731" y="1093101"/>
                  </a:lnTo>
                  <a:lnTo>
                    <a:pt x="474385" y="1097101"/>
                  </a:lnTo>
                  <a:lnTo>
                    <a:pt x="476628" y="1101550"/>
                  </a:lnTo>
                  <a:lnTo>
                    <a:pt x="479282" y="1105101"/>
                  </a:lnTo>
                  <a:lnTo>
                    <a:pt x="481077" y="1107792"/>
                  </a:lnTo>
                  <a:lnTo>
                    <a:pt x="483768" y="1109101"/>
                  </a:lnTo>
                  <a:lnTo>
                    <a:pt x="486348" y="1109101"/>
                  </a:lnTo>
                  <a:lnTo>
                    <a:pt x="488964" y="1109101"/>
                  </a:lnTo>
                  <a:lnTo>
                    <a:pt x="491544" y="1107792"/>
                  </a:lnTo>
                  <a:lnTo>
                    <a:pt x="493114" y="1105101"/>
                  </a:lnTo>
                  <a:lnTo>
                    <a:pt x="506985" y="1083093"/>
                  </a:lnTo>
                  <a:lnTo>
                    <a:pt x="520646" y="1061116"/>
                  </a:lnTo>
                  <a:lnTo>
                    <a:pt x="534222" y="1039216"/>
                  </a:lnTo>
                  <a:lnTo>
                    <a:pt x="547841" y="1017439"/>
                  </a:lnTo>
                  <a:lnTo>
                    <a:pt x="577673" y="968916"/>
                  </a:lnTo>
                  <a:lnTo>
                    <a:pt x="578981" y="966673"/>
                  </a:lnTo>
                  <a:lnTo>
                    <a:pt x="579879" y="964468"/>
                  </a:lnTo>
                  <a:lnTo>
                    <a:pt x="581673" y="962674"/>
                  </a:lnTo>
                  <a:lnTo>
                    <a:pt x="581785" y="962524"/>
                  </a:lnTo>
                  <a:lnTo>
                    <a:pt x="581860" y="962674"/>
                  </a:lnTo>
                  <a:lnTo>
                    <a:pt x="582196" y="962711"/>
                  </a:lnTo>
                  <a:lnTo>
                    <a:pt x="582720" y="962711"/>
                  </a:lnTo>
                  <a:lnTo>
                    <a:pt x="584215" y="962711"/>
                  </a:lnTo>
                  <a:lnTo>
                    <a:pt x="587094" y="962225"/>
                  </a:lnTo>
                  <a:lnTo>
                    <a:pt x="587916" y="962225"/>
                  </a:lnTo>
                  <a:lnTo>
                    <a:pt x="589224" y="961814"/>
                  </a:lnTo>
                  <a:lnTo>
                    <a:pt x="591019" y="961814"/>
                  </a:lnTo>
                  <a:lnTo>
                    <a:pt x="593224" y="961365"/>
                  </a:lnTo>
                  <a:lnTo>
                    <a:pt x="597262" y="960019"/>
                  </a:lnTo>
                  <a:lnTo>
                    <a:pt x="601710" y="959571"/>
                  </a:lnTo>
                  <a:lnTo>
                    <a:pt x="605710" y="958225"/>
                  </a:lnTo>
                  <a:lnTo>
                    <a:pt x="613709" y="956019"/>
                  </a:lnTo>
                  <a:lnTo>
                    <a:pt x="621709" y="953777"/>
                  </a:lnTo>
                  <a:lnTo>
                    <a:pt x="676157" y="934844"/>
                  </a:lnTo>
                  <a:lnTo>
                    <a:pt x="720035" y="913563"/>
                  </a:lnTo>
                  <a:lnTo>
                    <a:pt x="761495" y="888016"/>
                  </a:lnTo>
                  <a:lnTo>
                    <a:pt x="800202" y="858489"/>
                  </a:lnTo>
                  <a:lnTo>
                    <a:pt x="835821" y="825267"/>
                  </a:lnTo>
                  <a:lnTo>
                    <a:pt x="868018" y="788638"/>
                  </a:lnTo>
                  <a:lnTo>
                    <a:pt x="896458" y="748888"/>
                  </a:lnTo>
                  <a:lnTo>
                    <a:pt x="920807" y="706304"/>
                  </a:lnTo>
                  <a:lnTo>
                    <a:pt x="939067" y="663826"/>
                  </a:lnTo>
                  <a:lnTo>
                    <a:pt x="953320" y="620300"/>
                  </a:lnTo>
                  <a:lnTo>
                    <a:pt x="963605" y="575961"/>
                  </a:lnTo>
                  <a:lnTo>
                    <a:pt x="969963" y="531044"/>
                  </a:lnTo>
                  <a:lnTo>
                    <a:pt x="972432" y="485785"/>
                  </a:lnTo>
                  <a:lnTo>
                    <a:pt x="972470" y="485636"/>
                  </a:lnTo>
                  <a:lnTo>
                    <a:pt x="972470" y="485486"/>
                  </a:lnTo>
                  <a:lnTo>
                    <a:pt x="969670" y="435873"/>
                  </a:lnTo>
                  <a:lnTo>
                    <a:pt x="961951" y="387234"/>
                  </a:lnTo>
                  <a:lnTo>
                    <a:pt x="949492" y="339883"/>
                  </a:lnTo>
                  <a:lnTo>
                    <a:pt x="932471" y="294170"/>
                  </a:lnTo>
                  <a:lnTo>
                    <a:pt x="911069" y="250444"/>
                  </a:lnTo>
                  <a:lnTo>
                    <a:pt x="885463" y="209054"/>
                  </a:lnTo>
                  <a:lnTo>
                    <a:pt x="855832" y="170352"/>
                  </a:lnTo>
                  <a:lnTo>
                    <a:pt x="822357" y="134687"/>
                  </a:lnTo>
                  <a:lnTo>
                    <a:pt x="785215" y="102409"/>
                  </a:lnTo>
                  <a:lnTo>
                    <a:pt x="744586" y="73867"/>
                  </a:lnTo>
                  <a:lnTo>
                    <a:pt x="696382" y="47366"/>
                  </a:lnTo>
                  <a:lnTo>
                    <a:pt x="645818" y="26694"/>
                  </a:lnTo>
                  <a:lnTo>
                    <a:pt x="593469" y="11887"/>
                  </a:lnTo>
                  <a:lnTo>
                    <a:pt x="539909" y="2977"/>
                  </a:lnTo>
                  <a:lnTo>
                    <a:pt x="485712" y="0"/>
                  </a:lnTo>
                  <a:close/>
                </a:path>
              </a:pathLst>
            </a:custGeom>
            <a:ln w="9524">
              <a:solidFill>
                <a:srgbClr val="1155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02975" y="1576322"/>
              <a:ext cx="573574" cy="573574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696563" y="2772257"/>
            <a:ext cx="7562850" cy="179070"/>
            <a:chOff x="696563" y="2772257"/>
            <a:chExt cx="7562850" cy="179070"/>
          </a:xfrm>
        </p:grpSpPr>
        <p:sp>
          <p:nvSpPr>
            <p:cNvPr id="24" name="object 24"/>
            <p:cNvSpPr/>
            <p:nvPr/>
          </p:nvSpPr>
          <p:spPr>
            <a:xfrm>
              <a:off x="696563" y="2823051"/>
              <a:ext cx="7562850" cy="78105"/>
            </a:xfrm>
            <a:custGeom>
              <a:avLst/>
              <a:gdLst/>
              <a:ahLst/>
              <a:cxnLst/>
              <a:rect l="l" t="t" r="r" b="b"/>
              <a:pathLst>
                <a:path w="7562850" h="78105">
                  <a:moveTo>
                    <a:pt x="7533600" y="77546"/>
                  </a:moveTo>
                  <a:lnTo>
                    <a:pt x="28799" y="57599"/>
                  </a:lnTo>
                  <a:lnTo>
                    <a:pt x="0" y="28723"/>
                  </a:lnTo>
                  <a:lnTo>
                    <a:pt x="2263" y="17519"/>
                  </a:lnTo>
                  <a:lnTo>
                    <a:pt x="8435" y="8381"/>
                  </a:lnTo>
                  <a:lnTo>
                    <a:pt x="17589" y="2233"/>
                  </a:lnTo>
                  <a:lnTo>
                    <a:pt x="28799" y="0"/>
                  </a:lnTo>
                  <a:lnTo>
                    <a:pt x="7541238" y="19967"/>
                  </a:lnTo>
                  <a:lnTo>
                    <a:pt x="7548563" y="23020"/>
                  </a:lnTo>
                  <a:lnTo>
                    <a:pt x="7559365" y="33851"/>
                  </a:lnTo>
                  <a:lnTo>
                    <a:pt x="7562400" y="41185"/>
                  </a:lnTo>
                  <a:lnTo>
                    <a:pt x="7562342" y="49110"/>
                  </a:lnTo>
                  <a:lnTo>
                    <a:pt x="7560136" y="60027"/>
                  </a:lnTo>
                  <a:lnTo>
                    <a:pt x="7553964" y="69165"/>
                  </a:lnTo>
                  <a:lnTo>
                    <a:pt x="7544810" y="75313"/>
                  </a:lnTo>
                  <a:lnTo>
                    <a:pt x="7533600" y="77546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46179" y="2772257"/>
              <a:ext cx="178372" cy="17875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46379" y="2772257"/>
              <a:ext cx="178372" cy="17875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70379" y="2772257"/>
              <a:ext cx="178372" cy="17875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70579" y="2772257"/>
              <a:ext cx="178372" cy="17875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94579" y="2772257"/>
              <a:ext cx="178372" cy="178754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992727" y="2966587"/>
            <a:ext cx="88582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9700">
              <a:lnSpc>
                <a:spcPct val="100000"/>
              </a:lnSpc>
              <a:spcBef>
                <a:spcPts val="100"/>
              </a:spcBef>
            </a:pPr>
            <a:r>
              <a:rPr sz="1400" b="1" spc="55" dirty="0">
                <a:latin typeface="Arial"/>
                <a:cs typeface="Arial"/>
              </a:rPr>
              <a:t>Spend </a:t>
            </a:r>
            <a:r>
              <a:rPr sz="1400" b="1" spc="60" dirty="0">
                <a:latin typeface="Arial"/>
                <a:cs typeface="Arial"/>
              </a:rPr>
              <a:t> </a:t>
            </a:r>
            <a:r>
              <a:rPr sz="1400" b="1" spc="85" dirty="0">
                <a:latin typeface="Arial"/>
                <a:cs typeface="Arial"/>
              </a:rPr>
              <a:t>Category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81542" y="2966587"/>
            <a:ext cx="11328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2420" marR="5080" indent="-300355">
              <a:lnSpc>
                <a:spcPct val="100000"/>
              </a:lnSpc>
              <a:spcBef>
                <a:spcPts val="100"/>
              </a:spcBef>
            </a:pPr>
            <a:r>
              <a:rPr sz="1400" b="1" spc="65" dirty="0">
                <a:latin typeface="Arial"/>
                <a:cs typeface="Arial"/>
              </a:rPr>
              <a:t>Transaction  </a:t>
            </a:r>
            <a:r>
              <a:rPr sz="1400" b="1" spc="80" dirty="0">
                <a:latin typeface="Arial"/>
                <a:cs typeface="Arial"/>
              </a:rPr>
              <a:t>Mode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146320" y="3042787"/>
            <a:ext cx="9036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55" dirty="0">
                <a:latin typeface="Arial"/>
                <a:cs typeface="Arial"/>
              </a:rPr>
              <a:t>Affluence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518221" y="2966587"/>
            <a:ext cx="149733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1940" marR="5080" indent="-269875">
              <a:lnSpc>
                <a:spcPct val="100000"/>
              </a:lnSpc>
              <a:spcBef>
                <a:spcPts val="100"/>
              </a:spcBef>
            </a:pPr>
            <a:r>
              <a:rPr sz="1400" b="1" spc="60" dirty="0">
                <a:latin typeface="Arial"/>
                <a:cs typeface="Arial"/>
              </a:rPr>
              <a:t>Digital</a:t>
            </a:r>
            <a:r>
              <a:rPr sz="1400" b="1" spc="-95" dirty="0">
                <a:latin typeface="Arial"/>
                <a:cs typeface="Arial"/>
              </a:rPr>
              <a:t> </a:t>
            </a:r>
            <a:r>
              <a:rPr sz="1400" b="1" spc="90" dirty="0">
                <a:latin typeface="Arial"/>
                <a:cs typeface="Arial"/>
              </a:rPr>
              <a:t>Payment  </a:t>
            </a:r>
            <a:r>
              <a:rPr sz="1400" b="1" spc="55" dirty="0">
                <a:latin typeface="Arial"/>
                <a:cs typeface="Arial"/>
              </a:rPr>
              <a:t>Savviness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437385" y="2966587"/>
            <a:ext cx="4933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25" marR="5080" indent="-10160">
              <a:lnSpc>
                <a:spcPct val="100000"/>
              </a:lnSpc>
              <a:spcBef>
                <a:spcPts val="100"/>
              </a:spcBef>
            </a:pPr>
            <a:r>
              <a:rPr sz="1400" b="1" spc="50" dirty="0">
                <a:latin typeface="Arial"/>
                <a:cs typeface="Arial"/>
              </a:rPr>
              <a:t>Bank  </a:t>
            </a:r>
            <a:r>
              <a:rPr sz="1400" b="1" spc="60" dirty="0">
                <a:latin typeface="Arial"/>
                <a:cs typeface="Arial"/>
              </a:rPr>
              <a:t>Type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37972" y="3516274"/>
            <a:ext cx="1496695" cy="1539875"/>
          </a:xfrm>
          <a:custGeom>
            <a:avLst/>
            <a:gdLst/>
            <a:ahLst/>
            <a:cxnLst/>
            <a:rect l="l" t="t" r="r" b="b"/>
            <a:pathLst>
              <a:path w="1496695" h="1539875">
                <a:moveTo>
                  <a:pt x="1389233" y="1539299"/>
                </a:moveTo>
                <a:lnTo>
                  <a:pt x="106866" y="1539299"/>
                </a:lnTo>
                <a:lnTo>
                  <a:pt x="65269" y="1530901"/>
                </a:lnTo>
                <a:lnTo>
                  <a:pt x="31300" y="1507999"/>
                </a:lnTo>
                <a:lnTo>
                  <a:pt x="8398" y="1474030"/>
                </a:lnTo>
                <a:lnTo>
                  <a:pt x="0" y="1432433"/>
                </a:lnTo>
                <a:lnTo>
                  <a:pt x="0" y="106866"/>
                </a:lnTo>
                <a:lnTo>
                  <a:pt x="8398" y="65269"/>
                </a:lnTo>
                <a:lnTo>
                  <a:pt x="31300" y="31300"/>
                </a:lnTo>
                <a:lnTo>
                  <a:pt x="65269" y="8398"/>
                </a:lnTo>
                <a:lnTo>
                  <a:pt x="106866" y="0"/>
                </a:lnTo>
                <a:lnTo>
                  <a:pt x="1389233" y="0"/>
                </a:lnTo>
                <a:lnTo>
                  <a:pt x="1430129" y="8134"/>
                </a:lnTo>
                <a:lnTo>
                  <a:pt x="1464799" y="31300"/>
                </a:lnTo>
                <a:lnTo>
                  <a:pt x="1487965" y="65970"/>
                </a:lnTo>
                <a:lnTo>
                  <a:pt x="1496099" y="106866"/>
                </a:lnTo>
                <a:lnTo>
                  <a:pt x="1496099" y="1432433"/>
                </a:lnTo>
                <a:lnTo>
                  <a:pt x="1487701" y="1474030"/>
                </a:lnTo>
                <a:lnTo>
                  <a:pt x="1464799" y="1507999"/>
                </a:lnTo>
                <a:lnTo>
                  <a:pt x="1430830" y="1530901"/>
                </a:lnTo>
                <a:lnTo>
                  <a:pt x="1389233" y="1539299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665377" y="3768526"/>
            <a:ext cx="968375" cy="97790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03835" indent="-191770">
              <a:lnSpc>
                <a:spcPct val="100000"/>
              </a:lnSpc>
              <a:spcBef>
                <a:spcPts val="280"/>
              </a:spcBef>
              <a:buChar char="-"/>
              <a:tabLst>
                <a:tab pos="204470" algn="l"/>
              </a:tabLst>
            </a:pPr>
            <a:r>
              <a:rPr sz="1100" spc="15" dirty="0">
                <a:latin typeface="Lucida Sans Unicode"/>
                <a:cs typeface="Lucida Sans Unicode"/>
              </a:rPr>
              <a:t>Fashion</a:t>
            </a:r>
            <a:endParaRPr sz="11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100" spc="-35" dirty="0">
                <a:latin typeface="Lucida Sans Unicode"/>
                <a:cs typeface="Lucida Sans Unicode"/>
              </a:rPr>
              <a:t>-</a:t>
            </a:r>
            <a:r>
              <a:rPr sz="1100" spc="505" dirty="0">
                <a:latin typeface="Lucida Sans Unicode"/>
                <a:cs typeface="Lucida Sans Unicode"/>
              </a:rPr>
              <a:t> </a:t>
            </a:r>
            <a:r>
              <a:rPr sz="1100" spc="10" dirty="0">
                <a:latin typeface="Lucida Sans Unicode"/>
                <a:cs typeface="Lucida Sans Unicode"/>
              </a:rPr>
              <a:t>Electronics</a:t>
            </a:r>
            <a:endParaRPr sz="11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100" spc="-35" dirty="0">
                <a:latin typeface="Lucida Sans Unicode"/>
                <a:cs typeface="Lucida Sans Unicode"/>
              </a:rPr>
              <a:t>-</a:t>
            </a:r>
            <a:r>
              <a:rPr sz="1100" spc="505" dirty="0">
                <a:latin typeface="Lucida Sans Unicode"/>
                <a:cs typeface="Lucida Sans Unicode"/>
              </a:rPr>
              <a:t> </a:t>
            </a:r>
            <a:r>
              <a:rPr sz="1100" spc="30" dirty="0">
                <a:latin typeface="Lucida Sans Unicode"/>
                <a:cs typeface="Lucida Sans Unicode"/>
              </a:rPr>
              <a:t>Insurance</a:t>
            </a:r>
            <a:endParaRPr sz="11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100" spc="-35" dirty="0">
                <a:latin typeface="Lucida Sans Unicode"/>
                <a:cs typeface="Lucida Sans Unicode"/>
              </a:rPr>
              <a:t>-</a:t>
            </a:r>
            <a:r>
              <a:rPr sz="1100" spc="484" dirty="0">
                <a:latin typeface="Lucida Sans Unicode"/>
                <a:cs typeface="Lucida Sans Unicode"/>
              </a:rPr>
              <a:t> </a:t>
            </a:r>
            <a:r>
              <a:rPr sz="1100" spc="10" dirty="0">
                <a:latin typeface="Lucida Sans Unicode"/>
                <a:cs typeface="Lucida Sans Unicode"/>
              </a:rPr>
              <a:t>Travel</a:t>
            </a:r>
            <a:endParaRPr sz="1100">
              <a:latin typeface="Lucida Sans Unicode"/>
              <a:cs typeface="Lucida Sans Unicode"/>
            </a:endParaRPr>
          </a:p>
          <a:p>
            <a:pPr marL="203835" indent="-191770">
              <a:lnSpc>
                <a:spcPct val="100000"/>
              </a:lnSpc>
              <a:spcBef>
                <a:spcPts val="180"/>
              </a:spcBef>
              <a:buChar char="-"/>
              <a:tabLst>
                <a:tab pos="204470" algn="l"/>
              </a:tabLst>
            </a:pPr>
            <a:r>
              <a:rPr sz="1100" spc="15" dirty="0">
                <a:latin typeface="Lucida Sans Unicode"/>
                <a:cs typeface="Lucida Sans Unicode"/>
              </a:rPr>
              <a:t>Food</a:t>
            </a:r>
            <a:r>
              <a:rPr sz="1100" spc="185" dirty="0">
                <a:latin typeface="Lucida Sans Unicode"/>
                <a:cs typeface="Lucida Sans Unicode"/>
              </a:rPr>
              <a:t> </a:t>
            </a:r>
            <a:r>
              <a:rPr sz="1100" spc="10" dirty="0">
                <a:latin typeface="Lucida Sans Unicode"/>
                <a:cs typeface="Lucida Sans Unicode"/>
              </a:rPr>
              <a:t>etc.</a:t>
            </a:r>
            <a:endParaRPr sz="1100">
              <a:latin typeface="Lucida Sans Unicode"/>
              <a:cs typeface="Lucida Sans Unicode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238172" y="3516274"/>
            <a:ext cx="1496695" cy="1539875"/>
          </a:xfrm>
          <a:custGeom>
            <a:avLst/>
            <a:gdLst/>
            <a:ahLst/>
            <a:cxnLst/>
            <a:rect l="l" t="t" r="r" b="b"/>
            <a:pathLst>
              <a:path w="1496695" h="1539875">
                <a:moveTo>
                  <a:pt x="1389233" y="1539299"/>
                </a:moveTo>
                <a:lnTo>
                  <a:pt x="106866" y="1539299"/>
                </a:lnTo>
                <a:lnTo>
                  <a:pt x="65269" y="1530901"/>
                </a:lnTo>
                <a:lnTo>
                  <a:pt x="31300" y="1507999"/>
                </a:lnTo>
                <a:lnTo>
                  <a:pt x="8398" y="1474030"/>
                </a:lnTo>
                <a:lnTo>
                  <a:pt x="0" y="1432433"/>
                </a:lnTo>
                <a:lnTo>
                  <a:pt x="0" y="106866"/>
                </a:lnTo>
                <a:lnTo>
                  <a:pt x="8398" y="65269"/>
                </a:lnTo>
                <a:lnTo>
                  <a:pt x="31300" y="31300"/>
                </a:lnTo>
                <a:lnTo>
                  <a:pt x="65269" y="8398"/>
                </a:lnTo>
                <a:lnTo>
                  <a:pt x="106866" y="0"/>
                </a:lnTo>
                <a:lnTo>
                  <a:pt x="1389233" y="0"/>
                </a:lnTo>
                <a:lnTo>
                  <a:pt x="1430129" y="8134"/>
                </a:lnTo>
                <a:lnTo>
                  <a:pt x="1464799" y="31300"/>
                </a:lnTo>
                <a:lnTo>
                  <a:pt x="1487965" y="65970"/>
                </a:lnTo>
                <a:lnTo>
                  <a:pt x="1496100" y="106866"/>
                </a:lnTo>
                <a:lnTo>
                  <a:pt x="1496100" y="1432433"/>
                </a:lnTo>
                <a:lnTo>
                  <a:pt x="1487702" y="1474030"/>
                </a:lnTo>
                <a:lnTo>
                  <a:pt x="1464799" y="1507999"/>
                </a:lnTo>
                <a:lnTo>
                  <a:pt x="1430831" y="1530901"/>
                </a:lnTo>
                <a:lnTo>
                  <a:pt x="1389233" y="1539299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2265577" y="3863776"/>
            <a:ext cx="1029335" cy="78740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00" spc="-35" dirty="0">
                <a:latin typeface="Lucida Sans Unicode"/>
                <a:cs typeface="Lucida Sans Unicode"/>
              </a:rPr>
              <a:t>-</a:t>
            </a:r>
            <a:r>
              <a:rPr sz="1100" spc="509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Debit</a:t>
            </a:r>
            <a:r>
              <a:rPr sz="1100" spc="-70" dirty="0">
                <a:latin typeface="Lucida Sans Unicode"/>
                <a:cs typeface="Lucida Sans Unicode"/>
              </a:rPr>
              <a:t> </a:t>
            </a:r>
            <a:r>
              <a:rPr sz="1100" spc="60" dirty="0">
                <a:latin typeface="Lucida Sans Unicode"/>
                <a:cs typeface="Lucida Sans Unicode"/>
              </a:rPr>
              <a:t>card</a:t>
            </a:r>
            <a:endParaRPr sz="11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100" spc="-35" dirty="0">
                <a:latin typeface="Lucida Sans Unicode"/>
                <a:cs typeface="Lucida Sans Unicode"/>
              </a:rPr>
              <a:t>-</a:t>
            </a:r>
            <a:r>
              <a:rPr sz="1100" spc="505" dirty="0">
                <a:latin typeface="Lucida Sans Unicode"/>
                <a:cs typeface="Lucida Sans Unicode"/>
              </a:rPr>
              <a:t> </a:t>
            </a:r>
            <a:r>
              <a:rPr sz="1100" spc="15" dirty="0">
                <a:latin typeface="Lucida Sans Unicode"/>
                <a:cs typeface="Lucida Sans Unicode"/>
              </a:rPr>
              <a:t>Credit</a:t>
            </a:r>
            <a:r>
              <a:rPr sz="1100" spc="-70" dirty="0">
                <a:latin typeface="Lucida Sans Unicode"/>
                <a:cs typeface="Lucida Sans Unicode"/>
              </a:rPr>
              <a:t> </a:t>
            </a:r>
            <a:r>
              <a:rPr sz="1100" spc="55" dirty="0">
                <a:latin typeface="Lucida Sans Unicode"/>
                <a:cs typeface="Lucida Sans Unicode"/>
              </a:rPr>
              <a:t>Card</a:t>
            </a:r>
            <a:endParaRPr sz="11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100" spc="-35" dirty="0">
                <a:latin typeface="Lucida Sans Unicode"/>
                <a:cs typeface="Lucida Sans Unicode"/>
              </a:rPr>
              <a:t>-</a:t>
            </a:r>
            <a:r>
              <a:rPr sz="1100" spc="484" dirty="0">
                <a:latin typeface="Lucida Sans Unicode"/>
                <a:cs typeface="Lucida Sans Unicode"/>
              </a:rPr>
              <a:t> </a:t>
            </a:r>
            <a:r>
              <a:rPr sz="1100" spc="15" dirty="0">
                <a:latin typeface="Lucida Sans Unicode"/>
                <a:cs typeface="Lucida Sans Unicode"/>
              </a:rPr>
              <a:t>Netbanking</a:t>
            </a:r>
            <a:endParaRPr sz="11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100" spc="-35" dirty="0">
                <a:latin typeface="Lucida Sans Unicode"/>
                <a:cs typeface="Lucida Sans Unicode"/>
              </a:rPr>
              <a:t>-</a:t>
            </a:r>
            <a:r>
              <a:rPr sz="1100" spc="484" dirty="0">
                <a:latin typeface="Lucida Sans Unicode"/>
                <a:cs typeface="Lucida Sans Unicode"/>
              </a:rPr>
              <a:t> </a:t>
            </a:r>
            <a:r>
              <a:rPr sz="1100" spc="-15" dirty="0">
                <a:latin typeface="Lucida Sans Unicode"/>
                <a:cs typeface="Lucida Sans Unicode"/>
              </a:rPr>
              <a:t>UPI</a:t>
            </a:r>
            <a:endParaRPr sz="1100">
              <a:latin typeface="Lucida Sans Unicode"/>
              <a:cs typeface="Lucida Sans Unicode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838373" y="3516274"/>
            <a:ext cx="1496695" cy="1539875"/>
          </a:xfrm>
          <a:custGeom>
            <a:avLst/>
            <a:gdLst/>
            <a:ahLst/>
            <a:cxnLst/>
            <a:rect l="l" t="t" r="r" b="b"/>
            <a:pathLst>
              <a:path w="1496695" h="1539875">
                <a:moveTo>
                  <a:pt x="1389233" y="1539299"/>
                </a:moveTo>
                <a:lnTo>
                  <a:pt x="106866" y="1539299"/>
                </a:lnTo>
                <a:lnTo>
                  <a:pt x="65269" y="1530901"/>
                </a:lnTo>
                <a:lnTo>
                  <a:pt x="31300" y="1507999"/>
                </a:lnTo>
                <a:lnTo>
                  <a:pt x="8398" y="1474030"/>
                </a:lnTo>
                <a:lnTo>
                  <a:pt x="0" y="1432433"/>
                </a:lnTo>
                <a:lnTo>
                  <a:pt x="0" y="106866"/>
                </a:lnTo>
                <a:lnTo>
                  <a:pt x="8398" y="65269"/>
                </a:lnTo>
                <a:lnTo>
                  <a:pt x="31300" y="31300"/>
                </a:lnTo>
                <a:lnTo>
                  <a:pt x="65269" y="8398"/>
                </a:lnTo>
                <a:lnTo>
                  <a:pt x="106866" y="0"/>
                </a:lnTo>
                <a:lnTo>
                  <a:pt x="1389233" y="0"/>
                </a:lnTo>
                <a:lnTo>
                  <a:pt x="1430129" y="8134"/>
                </a:lnTo>
                <a:lnTo>
                  <a:pt x="1464799" y="31300"/>
                </a:lnTo>
                <a:lnTo>
                  <a:pt x="1487965" y="65970"/>
                </a:lnTo>
                <a:lnTo>
                  <a:pt x="1496099" y="106866"/>
                </a:lnTo>
                <a:lnTo>
                  <a:pt x="1496099" y="1432433"/>
                </a:lnTo>
                <a:lnTo>
                  <a:pt x="1487701" y="1474030"/>
                </a:lnTo>
                <a:lnTo>
                  <a:pt x="1464799" y="1507999"/>
                </a:lnTo>
                <a:lnTo>
                  <a:pt x="1430830" y="1530901"/>
                </a:lnTo>
                <a:lnTo>
                  <a:pt x="1389233" y="1539299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3865777" y="3959026"/>
            <a:ext cx="1114425" cy="59690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00" spc="-35" dirty="0">
                <a:latin typeface="Lucida Sans Unicode"/>
                <a:cs typeface="Lucida Sans Unicode"/>
              </a:rPr>
              <a:t>-</a:t>
            </a:r>
            <a:r>
              <a:rPr sz="1100" spc="505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Affluent</a:t>
            </a:r>
            <a:endParaRPr sz="11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100" spc="-35" dirty="0">
                <a:latin typeface="Lucida Sans Unicode"/>
                <a:cs typeface="Lucida Sans Unicode"/>
              </a:rPr>
              <a:t>-</a:t>
            </a:r>
            <a:r>
              <a:rPr sz="1100" spc="484" dirty="0">
                <a:latin typeface="Lucida Sans Unicode"/>
                <a:cs typeface="Lucida Sans Unicode"/>
              </a:rPr>
              <a:t> </a:t>
            </a:r>
            <a:r>
              <a:rPr sz="1100" spc="40" dirty="0">
                <a:latin typeface="Lucida Sans Unicode"/>
                <a:cs typeface="Lucida Sans Unicode"/>
              </a:rPr>
              <a:t>Mass</a:t>
            </a:r>
            <a:r>
              <a:rPr sz="1100" spc="-75" dirty="0">
                <a:latin typeface="Lucida Sans Unicode"/>
                <a:cs typeface="Lucida Sans Unicode"/>
              </a:rPr>
              <a:t> </a:t>
            </a:r>
            <a:r>
              <a:rPr sz="1100" spc="30" dirty="0">
                <a:latin typeface="Lucida Sans Unicode"/>
                <a:cs typeface="Lucida Sans Unicode"/>
              </a:rPr>
              <a:t>market</a:t>
            </a:r>
            <a:endParaRPr sz="11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100" spc="-35" dirty="0">
                <a:latin typeface="Lucida Sans Unicode"/>
                <a:cs typeface="Lucida Sans Unicode"/>
              </a:rPr>
              <a:t>-</a:t>
            </a:r>
            <a:r>
              <a:rPr sz="1100" spc="500" dirty="0">
                <a:latin typeface="Lucida Sans Unicode"/>
                <a:cs typeface="Lucida Sans Unicode"/>
              </a:rPr>
              <a:t> </a:t>
            </a:r>
            <a:r>
              <a:rPr sz="1100" spc="-5" dirty="0">
                <a:latin typeface="Lucida Sans Unicode"/>
                <a:cs typeface="Lucida Sans Unicode"/>
              </a:rPr>
              <a:t>Aspirer</a:t>
            </a:r>
            <a:endParaRPr sz="1100">
              <a:latin typeface="Lucida Sans Unicode"/>
              <a:cs typeface="Lucida Sans Unicode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438573" y="3516274"/>
            <a:ext cx="1496695" cy="1539875"/>
          </a:xfrm>
          <a:custGeom>
            <a:avLst/>
            <a:gdLst/>
            <a:ahLst/>
            <a:cxnLst/>
            <a:rect l="l" t="t" r="r" b="b"/>
            <a:pathLst>
              <a:path w="1496695" h="1539875">
                <a:moveTo>
                  <a:pt x="1389233" y="1539299"/>
                </a:moveTo>
                <a:lnTo>
                  <a:pt x="106866" y="1539299"/>
                </a:lnTo>
                <a:lnTo>
                  <a:pt x="65269" y="1530901"/>
                </a:lnTo>
                <a:lnTo>
                  <a:pt x="31300" y="1507999"/>
                </a:lnTo>
                <a:lnTo>
                  <a:pt x="8398" y="1474030"/>
                </a:lnTo>
                <a:lnTo>
                  <a:pt x="0" y="1432433"/>
                </a:lnTo>
                <a:lnTo>
                  <a:pt x="0" y="106866"/>
                </a:lnTo>
                <a:lnTo>
                  <a:pt x="8398" y="65269"/>
                </a:lnTo>
                <a:lnTo>
                  <a:pt x="31300" y="31300"/>
                </a:lnTo>
                <a:lnTo>
                  <a:pt x="65269" y="8398"/>
                </a:lnTo>
                <a:lnTo>
                  <a:pt x="106866" y="0"/>
                </a:lnTo>
                <a:lnTo>
                  <a:pt x="1389233" y="0"/>
                </a:lnTo>
                <a:lnTo>
                  <a:pt x="1430129" y="8134"/>
                </a:lnTo>
                <a:lnTo>
                  <a:pt x="1464799" y="31300"/>
                </a:lnTo>
                <a:lnTo>
                  <a:pt x="1487965" y="65970"/>
                </a:lnTo>
                <a:lnTo>
                  <a:pt x="1496099" y="106866"/>
                </a:lnTo>
                <a:lnTo>
                  <a:pt x="1496099" y="1432433"/>
                </a:lnTo>
                <a:lnTo>
                  <a:pt x="1487701" y="1474030"/>
                </a:lnTo>
                <a:lnTo>
                  <a:pt x="1464799" y="1507999"/>
                </a:lnTo>
                <a:lnTo>
                  <a:pt x="1430830" y="1530901"/>
                </a:lnTo>
                <a:lnTo>
                  <a:pt x="1389233" y="1539299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465977" y="3959026"/>
            <a:ext cx="786130" cy="59690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00" spc="-35" dirty="0">
                <a:latin typeface="Lucida Sans Unicode"/>
                <a:cs typeface="Lucida Sans Unicode"/>
              </a:rPr>
              <a:t>-</a:t>
            </a:r>
            <a:r>
              <a:rPr sz="1100" spc="484" dirty="0">
                <a:latin typeface="Lucida Sans Unicode"/>
                <a:cs typeface="Lucida Sans Unicode"/>
              </a:rPr>
              <a:t> </a:t>
            </a:r>
            <a:r>
              <a:rPr sz="1100" spc="-5" dirty="0">
                <a:latin typeface="Lucida Sans Unicode"/>
                <a:cs typeface="Lucida Sans Unicode"/>
              </a:rPr>
              <a:t>High</a:t>
            </a:r>
            <a:endParaRPr sz="11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100" spc="-35" dirty="0">
                <a:latin typeface="Lucida Sans Unicode"/>
                <a:cs typeface="Lucida Sans Unicode"/>
              </a:rPr>
              <a:t>-</a:t>
            </a:r>
            <a:r>
              <a:rPr sz="1100" spc="480" dirty="0">
                <a:latin typeface="Lucida Sans Unicode"/>
                <a:cs typeface="Lucida Sans Unicode"/>
              </a:rPr>
              <a:t> </a:t>
            </a:r>
            <a:r>
              <a:rPr sz="1100" spc="30" dirty="0">
                <a:latin typeface="Lucida Sans Unicode"/>
                <a:cs typeface="Lucida Sans Unicode"/>
              </a:rPr>
              <a:t>Medium</a:t>
            </a:r>
            <a:endParaRPr sz="11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100" spc="-35" dirty="0">
                <a:latin typeface="Lucida Sans Unicode"/>
                <a:cs typeface="Lucida Sans Unicode"/>
              </a:rPr>
              <a:t>-</a:t>
            </a:r>
            <a:r>
              <a:rPr sz="1100" spc="480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Low</a:t>
            </a:r>
            <a:endParaRPr sz="1100">
              <a:latin typeface="Lucida Sans Unicode"/>
              <a:cs typeface="Lucida Sans Unicode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038772" y="3516274"/>
            <a:ext cx="1496695" cy="1539875"/>
          </a:xfrm>
          <a:custGeom>
            <a:avLst/>
            <a:gdLst/>
            <a:ahLst/>
            <a:cxnLst/>
            <a:rect l="l" t="t" r="r" b="b"/>
            <a:pathLst>
              <a:path w="1496695" h="1539875">
                <a:moveTo>
                  <a:pt x="1389233" y="1539299"/>
                </a:moveTo>
                <a:lnTo>
                  <a:pt x="106866" y="1539299"/>
                </a:lnTo>
                <a:lnTo>
                  <a:pt x="65269" y="1530901"/>
                </a:lnTo>
                <a:lnTo>
                  <a:pt x="31300" y="1507999"/>
                </a:lnTo>
                <a:lnTo>
                  <a:pt x="8398" y="1474030"/>
                </a:lnTo>
                <a:lnTo>
                  <a:pt x="0" y="1432433"/>
                </a:lnTo>
                <a:lnTo>
                  <a:pt x="0" y="106866"/>
                </a:lnTo>
                <a:lnTo>
                  <a:pt x="8398" y="65269"/>
                </a:lnTo>
                <a:lnTo>
                  <a:pt x="31300" y="31300"/>
                </a:lnTo>
                <a:lnTo>
                  <a:pt x="65269" y="8398"/>
                </a:lnTo>
                <a:lnTo>
                  <a:pt x="106866" y="0"/>
                </a:lnTo>
                <a:lnTo>
                  <a:pt x="1389233" y="0"/>
                </a:lnTo>
                <a:lnTo>
                  <a:pt x="1430130" y="8134"/>
                </a:lnTo>
                <a:lnTo>
                  <a:pt x="1464799" y="31300"/>
                </a:lnTo>
                <a:lnTo>
                  <a:pt x="1487965" y="65970"/>
                </a:lnTo>
                <a:lnTo>
                  <a:pt x="1496099" y="106866"/>
                </a:lnTo>
                <a:lnTo>
                  <a:pt x="1496099" y="1432433"/>
                </a:lnTo>
                <a:lnTo>
                  <a:pt x="1487702" y="1474030"/>
                </a:lnTo>
                <a:lnTo>
                  <a:pt x="1464799" y="1507999"/>
                </a:lnTo>
                <a:lnTo>
                  <a:pt x="1430831" y="1530901"/>
                </a:lnTo>
                <a:lnTo>
                  <a:pt x="1389233" y="1539299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7066177" y="3959026"/>
            <a:ext cx="1087120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835" marR="5080" indent="-191770">
              <a:lnSpc>
                <a:spcPct val="113599"/>
              </a:lnSpc>
              <a:spcBef>
                <a:spcPts val="100"/>
              </a:spcBef>
            </a:pPr>
            <a:r>
              <a:rPr sz="1100" spc="-35" dirty="0">
                <a:latin typeface="Lucida Sans Unicode"/>
                <a:cs typeface="Lucida Sans Unicode"/>
              </a:rPr>
              <a:t>-</a:t>
            </a:r>
            <a:r>
              <a:rPr sz="1100" spc="160" dirty="0">
                <a:latin typeface="Lucida Sans Unicode"/>
                <a:cs typeface="Lucida Sans Unicode"/>
              </a:rPr>
              <a:t> </a:t>
            </a:r>
            <a:r>
              <a:rPr sz="1100" spc="15" dirty="0">
                <a:latin typeface="Lucida Sans Unicode"/>
                <a:cs typeface="Lucida Sans Unicode"/>
              </a:rPr>
              <a:t>Private/MNC </a:t>
            </a:r>
            <a:r>
              <a:rPr sz="1100" spc="-340" dirty="0">
                <a:latin typeface="Lucida Sans Unicode"/>
                <a:cs typeface="Lucida Sans Unicode"/>
              </a:rPr>
              <a:t> </a:t>
            </a:r>
            <a:r>
              <a:rPr sz="1100" spc="30" dirty="0">
                <a:latin typeface="Lucida Sans Unicode"/>
                <a:cs typeface="Lucida Sans Unicode"/>
              </a:rPr>
              <a:t>Bank</a:t>
            </a:r>
            <a:endParaRPr sz="11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100" spc="-35" dirty="0">
                <a:latin typeface="Lucida Sans Unicode"/>
                <a:cs typeface="Lucida Sans Unicode"/>
              </a:rPr>
              <a:t>-</a:t>
            </a:r>
            <a:r>
              <a:rPr sz="1100" spc="495" dirty="0">
                <a:latin typeface="Lucida Sans Unicode"/>
                <a:cs typeface="Lucida Sans Unicode"/>
              </a:rPr>
              <a:t> </a:t>
            </a:r>
            <a:r>
              <a:rPr sz="1100" spc="20" dirty="0">
                <a:latin typeface="Lucida Sans Unicode"/>
                <a:cs typeface="Lucida Sans Unicode"/>
              </a:rPr>
              <a:t>PSU</a:t>
            </a:r>
            <a:r>
              <a:rPr sz="1100" spc="-70" dirty="0">
                <a:latin typeface="Lucida Sans Unicode"/>
                <a:cs typeface="Lucida Sans Unicode"/>
              </a:rPr>
              <a:t> </a:t>
            </a:r>
            <a:r>
              <a:rPr sz="1100" spc="30" dirty="0">
                <a:latin typeface="Lucida Sans Unicode"/>
                <a:cs typeface="Lucida Sans Unicode"/>
              </a:rPr>
              <a:t>Bank</a:t>
            </a:r>
            <a:endParaRPr sz="11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250" y="237997"/>
            <a:ext cx="7269480" cy="3638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200" b="0" spc="150" dirty="0">
                <a:solidFill>
                  <a:srgbClr val="000000"/>
                </a:solidFill>
                <a:latin typeface="Lucida Sans Unicode"/>
                <a:cs typeface="Lucida Sans Unicode"/>
              </a:rPr>
              <a:t>What</a:t>
            </a:r>
            <a:r>
              <a:rPr sz="2200" b="0" spc="-10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b="0" spc="-30" dirty="0">
                <a:solidFill>
                  <a:srgbClr val="000000"/>
                </a:solidFill>
                <a:latin typeface="Lucida Sans Unicode"/>
                <a:cs typeface="Lucida Sans Unicode"/>
              </a:rPr>
              <a:t>is</a:t>
            </a:r>
            <a:r>
              <a:rPr sz="2200" b="0" spc="-10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spc="100" dirty="0">
                <a:solidFill>
                  <a:srgbClr val="000000"/>
                </a:solidFill>
              </a:rPr>
              <a:t>Affluence</a:t>
            </a:r>
            <a:r>
              <a:rPr sz="2200" spc="-25" dirty="0">
                <a:solidFill>
                  <a:srgbClr val="000000"/>
                </a:solidFill>
              </a:rPr>
              <a:t> </a:t>
            </a:r>
            <a:r>
              <a:rPr sz="2200" b="0" spc="150" dirty="0">
                <a:solidFill>
                  <a:srgbClr val="000000"/>
                </a:solidFill>
                <a:latin typeface="Lucida Sans Unicode"/>
                <a:cs typeface="Lucida Sans Unicode"/>
              </a:rPr>
              <a:t>and</a:t>
            </a:r>
            <a:r>
              <a:rPr sz="2200" b="0" spc="-10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200" spc="110" dirty="0">
                <a:solidFill>
                  <a:srgbClr val="000000"/>
                </a:solidFill>
              </a:rPr>
              <a:t>Digital</a:t>
            </a:r>
            <a:r>
              <a:rPr sz="2200" spc="-145" dirty="0">
                <a:solidFill>
                  <a:srgbClr val="000000"/>
                </a:solidFill>
              </a:rPr>
              <a:t> </a:t>
            </a:r>
            <a:r>
              <a:rPr sz="2200" spc="175" dirty="0">
                <a:solidFill>
                  <a:srgbClr val="000000"/>
                </a:solidFill>
              </a:rPr>
              <a:t>Payment</a:t>
            </a:r>
            <a:r>
              <a:rPr sz="2200" spc="-140" dirty="0">
                <a:solidFill>
                  <a:srgbClr val="000000"/>
                </a:solidFill>
              </a:rPr>
              <a:t> </a:t>
            </a:r>
            <a:r>
              <a:rPr sz="2200" spc="70" dirty="0">
                <a:solidFill>
                  <a:srgbClr val="000000"/>
                </a:solidFill>
              </a:rPr>
              <a:t>Savviness?</a:t>
            </a:r>
            <a:endParaRPr sz="2200">
              <a:latin typeface="Lucida Sans Unicode"/>
              <a:cs typeface="Lucida Sans Unicode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94863" y="1784860"/>
          <a:ext cx="3197225" cy="21501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9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87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778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Affluence</a:t>
                      </a:r>
                      <a:r>
                        <a:rPr sz="11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Segment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9525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238125" marR="107950" indent="-121920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Average</a:t>
                      </a:r>
                      <a:r>
                        <a:rPr sz="11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ticket</a:t>
                      </a:r>
                      <a:r>
                        <a:rPr sz="11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size  per</a:t>
                      </a:r>
                      <a:r>
                        <a:rPr sz="11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transaction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9525">
                      <a:solidFill>
                        <a:srgbClr val="999999"/>
                      </a:solidFill>
                      <a:prstDash val="solid"/>
                    </a:lnL>
                    <a:lnR w="9525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399"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1100" b="1" spc="45" dirty="0">
                          <a:latin typeface="Arial"/>
                          <a:cs typeface="Arial"/>
                        </a:rPr>
                        <a:t>Affluent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5367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9525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100" spc="-105" dirty="0">
                          <a:latin typeface="Lucida Sans Unicode"/>
                          <a:cs typeface="Lucida Sans Unicode"/>
                        </a:rPr>
                        <a:t>1,500+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859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9525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9525">
                      <a:solidFill>
                        <a:srgbClr val="9999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399">
                <a:tc>
                  <a:txBody>
                    <a:bodyPr/>
                    <a:lstStyle/>
                    <a:p>
                      <a:pPr marL="57785" algn="ctr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Mass</a:t>
                      </a:r>
                      <a:r>
                        <a:rPr sz="11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Market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5367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9525">
                      <a:solidFill>
                        <a:srgbClr val="999999"/>
                      </a:solidFill>
                      <a:prstDash val="solid"/>
                    </a:lnT>
                    <a:lnB w="9525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100" spc="-35" dirty="0">
                          <a:latin typeface="Lucida Sans Unicode"/>
                          <a:cs typeface="Lucida Sans Unicode"/>
                        </a:rPr>
                        <a:t>600+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859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9525">
                      <a:solidFill>
                        <a:srgbClr val="999999"/>
                      </a:solidFill>
                      <a:prstDash val="solid"/>
                    </a:lnR>
                    <a:lnT w="9525">
                      <a:solidFill>
                        <a:srgbClr val="999999"/>
                      </a:solidFill>
                      <a:prstDash val="solid"/>
                    </a:lnT>
                    <a:lnB w="9525">
                      <a:solidFill>
                        <a:srgbClr val="9999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149"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1100" b="1" spc="35" dirty="0">
                          <a:latin typeface="Arial"/>
                          <a:cs typeface="Arial"/>
                        </a:rPr>
                        <a:t>Aspirer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5367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9525">
                      <a:solidFill>
                        <a:srgbClr val="999999"/>
                      </a:solidFill>
                      <a:prstDash val="solid"/>
                    </a:lnT>
                    <a:lnB w="9525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50" dirty="0">
                          <a:latin typeface="Lucida Sans Unicode"/>
                          <a:cs typeface="Lucida Sans Unicode"/>
                        </a:rPr>
                        <a:t>200+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9525">
                      <a:solidFill>
                        <a:srgbClr val="999999"/>
                      </a:solidFill>
                      <a:prstDash val="solid"/>
                    </a:lnR>
                    <a:lnT w="9525">
                      <a:solidFill>
                        <a:srgbClr val="999999"/>
                      </a:solidFill>
                      <a:prstDash val="solid"/>
                    </a:lnT>
                    <a:lnB w="9525">
                      <a:solidFill>
                        <a:srgbClr val="9999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01625" y="948874"/>
            <a:ext cx="3181350" cy="709930"/>
          </a:xfrm>
          <a:prstGeom prst="rect">
            <a:avLst/>
          </a:prstGeom>
          <a:solidFill>
            <a:srgbClr val="016CF9"/>
          </a:solidFill>
        </p:spPr>
        <p:txBody>
          <a:bodyPr vert="horz" wrap="square" lIns="0" tIns="97790" rIns="0" bIns="0" rtlCol="0">
            <a:spAutoFit/>
          </a:bodyPr>
          <a:lstStyle/>
          <a:p>
            <a:pPr marL="168275" marR="159385" algn="ctr">
              <a:lnSpc>
                <a:spcPct val="100000"/>
              </a:lnSpc>
              <a:spcBef>
                <a:spcPts val="770"/>
              </a:spcBef>
            </a:pPr>
            <a:r>
              <a:rPr sz="1100" b="1" spc="45" dirty="0">
                <a:solidFill>
                  <a:srgbClr val="FFFFFF"/>
                </a:solidFill>
                <a:latin typeface="Arial"/>
                <a:cs typeface="Arial"/>
              </a:rPr>
              <a:t>Affluence</a:t>
            </a:r>
            <a:r>
              <a:rPr sz="11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is</a:t>
            </a:r>
            <a:r>
              <a:rPr sz="11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defined</a:t>
            </a:r>
            <a:r>
              <a:rPr sz="11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as</a:t>
            </a:r>
            <a:r>
              <a:rPr sz="11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per</a:t>
            </a:r>
            <a:r>
              <a:rPr sz="11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their</a:t>
            </a:r>
            <a:r>
              <a:rPr sz="11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average </a:t>
            </a:r>
            <a:r>
              <a:rPr sz="1100" spc="-3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 Unicode"/>
                <a:cs typeface="Lucida Sans Unicode"/>
              </a:rPr>
              <a:t>ticket </a:t>
            </a:r>
            <a:r>
              <a:rPr sz="11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size, </a:t>
            </a:r>
            <a:r>
              <a:rPr sz="11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normalised </a:t>
            </a:r>
            <a:r>
              <a:rPr sz="11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as </a:t>
            </a:r>
            <a:r>
              <a:rPr sz="11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per </a:t>
            </a:r>
            <a:r>
              <a:rPr sz="11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average </a:t>
            </a:r>
            <a:r>
              <a:rPr sz="11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category</a:t>
            </a:r>
            <a:r>
              <a:rPr sz="11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spends</a:t>
            </a:r>
            <a:endParaRPr sz="1100">
              <a:latin typeface="Lucida Sans Unicode"/>
              <a:cs typeface="Lucida Sans Unicode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123838" y="1784860"/>
          <a:ext cx="3197225" cy="21501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9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87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778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Savviness</a:t>
                      </a:r>
                      <a:r>
                        <a:rPr sz="11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Segment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9525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38430" marR="130175" indent="237490">
                        <a:lnSpc>
                          <a:spcPct val="100000"/>
                        </a:lnSpc>
                      </a:pPr>
                      <a:r>
                        <a:rPr sz="11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Normalised </a:t>
                      </a:r>
                      <a:r>
                        <a:rPr sz="1100" b="1" spc="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transaction</a:t>
                      </a:r>
                      <a:r>
                        <a:rPr sz="11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9525">
                      <a:solidFill>
                        <a:srgbClr val="999999"/>
                      </a:solidFill>
                      <a:prstDash val="solid"/>
                    </a:lnL>
                    <a:lnR w="9525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12700">
                      <a:solidFill>
                        <a:srgbClr val="999999"/>
                      </a:solidFill>
                      <a:prstDash val="solid"/>
                    </a:lnB>
                    <a:solidFill>
                      <a:srgbClr val="428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399"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1100" b="1" spc="40" dirty="0">
                          <a:latin typeface="Arial"/>
                          <a:cs typeface="Arial"/>
                        </a:rPr>
                        <a:t>High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5367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9525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100" spc="-120" dirty="0">
                          <a:latin typeface="Lucida Sans Unicode"/>
                          <a:cs typeface="Lucida Sans Unicode"/>
                        </a:rPr>
                        <a:t>&gt;2X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859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9525">
                      <a:solidFill>
                        <a:srgbClr val="999999"/>
                      </a:solidFill>
                      <a:prstDash val="solid"/>
                    </a:lnR>
                    <a:lnT w="12700">
                      <a:solidFill>
                        <a:srgbClr val="999999"/>
                      </a:solidFill>
                      <a:prstDash val="solid"/>
                    </a:lnT>
                    <a:lnB w="9525">
                      <a:solidFill>
                        <a:srgbClr val="9999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399"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1100" b="1" spc="80" dirty="0">
                          <a:latin typeface="Arial"/>
                          <a:cs typeface="Arial"/>
                        </a:rPr>
                        <a:t>Medium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5367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9525">
                      <a:solidFill>
                        <a:srgbClr val="999999"/>
                      </a:solidFill>
                      <a:prstDash val="solid"/>
                    </a:lnT>
                    <a:lnB w="9525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100" spc="-175" dirty="0">
                          <a:latin typeface="Lucida Sans Unicode"/>
                          <a:cs typeface="Lucida Sans Unicode"/>
                        </a:rPr>
                        <a:t>1X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859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9525">
                      <a:solidFill>
                        <a:srgbClr val="999999"/>
                      </a:solidFill>
                      <a:prstDash val="solid"/>
                    </a:lnR>
                    <a:lnT w="9525">
                      <a:solidFill>
                        <a:srgbClr val="999999"/>
                      </a:solidFill>
                      <a:prstDash val="solid"/>
                    </a:lnT>
                    <a:lnB w="9525">
                      <a:solidFill>
                        <a:srgbClr val="9999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149"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Low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53670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12700">
                      <a:solidFill>
                        <a:srgbClr val="999999"/>
                      </a:solidFill>
                      <a:prstDash val="solid"/>
                    </a:lnR>
                    <a:lnT w="9525">
                      <a:solidFill>
                        <a:srgbClr val="999999"/>
                      </a:solidFill>
                      <a:prstDash val="solid"/>
                    </a:lnT>
                    <a:lnB w="9525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80" dirty="0">
                          <a:latin typeface="Lucida Sans Unicode"/>
                          <a:cs typeface="Lucida Sans Unicode"/>
                        </a:rPr>
                        <a:t>&lt;0.5X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999999"/>
                      </a:solidFill>
                      <a:prstDash val="solid"/>
                    </a:lnL>
                    <a:lnR w="9525">
                      <a:solidFill>
                        <a:srgbClr val="999999"/>
                      </a:solidFill>
                      <a:prstDash val="solid"/>
                    </a:lnR>
                    <a:lnT w="9525">
                      <a:solidFill>
                        <a:srgbClr val="999999"/>
                      </a:solidFill>
                      <a:prstDash val="solid"/>
                    </a:lnT>
                    <a:lnB w="9525">
                      <a:solidFill>
                        <a:srgbClr val="9999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5126025" y="948874"/>
            <a:ext cx="3181350" cy="709930"/>
          </a:xfrm>
          <a:prstGeom prst="rect">
            <a:avLst/>
          </a:prstGeom>
          <a:solidFill>
            <a:srgbClr val="016CF9"/>
          </a:solidFill>
        </p:spPr>
        <p:txBody>
          <a:bodyPr vert="horz" wrap="square" lIns="0" tIns="97790" rIns="0" bIns="0" rtlCol="0">
            <a:spAutoFit/>
          </a:bodyPr>
          <a:lstStyle/>
          <a:p>
            <a:pPr marL="365760" marR="356235" indent="-1905" algn="ctr">
              <a:lnSpc>
                <a:spcPct val="100000"/>
              </a:lnSpc>
              <a:spcBef>
                <a:spcPts val="770"/>
              </a:spcBef>
            </a:pPr>
            <a:r>
              <a:rPr sz="1100" b="1" spc="50" dirty="0">
                <a:solidFill>
                  <a:srgbClr val="FFFFFF"/>
                </a:solidFill>
                <a:latin typeface="Arial"/>
                <a:cs typeface="Arial"/>
              </a:rPr>
              <a:t>Digital</a:t>
            </a:r>
            <a:r>
              <a:rPr sz="11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80" dirty="0">
                <a:solidFill>
                  <a:srgbClr val="FFFFFF"/>
                </a:solidFill>
                <a:latin typeface="Arial"/>
                <a:cs typeface="Arial"/>
              </a:rPr>
              <a:t>Payment</a:t>
            </a:r>
            <a:r>
              <a:rPr sz="11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40" dirty="0">
                <a:solidFill>
                  <a:srgbClr val="FFFFFF"/>
                </a:solidFill>
                <a:latin typeface="Arial"/>
                <a:cs typeface="Arial"/>
              </a:rPr>
              <a:t>Savviness</a:t>
            </a:r>
            <a:r>
              <a:rPr sz="1100" b="1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index  </a:t>
            </a:r>
            <a:r>
              <a:rPr sz="11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measures</a:t>
            </a:r>
            <a:r>
              <a:rPr sz="11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extent</a:t>
            </a:r>
            <a:r>
              <a:rPr sz="11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of</a:t>
            </a:r>
            <a:r>
              <a:rPr sz="11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users’</a:t>
            </a:r>
            <a:r>
              <a:rPr sz="11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trust</a:t>
            </a:r>
            <a:r>
              <a:rPr sz="11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and </a:t>
            </a:r>
            <a:r>
              <a:rPr sz="1100" spc="-3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adoption</a:t>
            </a:r>
            <a:r>
              <a:rPr sz="11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in</a:t>
            </a:r>
            <a:r>
              <a:rPr sz="11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online</a:t>
            </a:r>
            <a:r>
              <a:rPr sz="110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1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payments.</a:t>
            </a:r>
            <a:endParaRPr sz="11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99050" y="4101236"/>
            <a:ext cx="261239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0" dirty="0">
                <a:latin typeface="Arial"/>
                <a:cs typeface="Arial"/>
              </a:rPr>
              <a:t>Digital</a:t>
            </a:r>
            <a:r>
              <a:rPr sz="1100" b="1" spc="-75" dirty="0">
                <a:latin typeface="Arial"/>
                <a:cs typeface="Arial"/>
              </a:rPr>
              <a:t> </a:t>
            </a:r>
            <a:r>
              <a:rPr sz="1100" b="1" spc="80" dirty="0">
                <a:latin typeface="Arial"/>
                <a:cs typeface="Arial"/>
              </a:rPr>
              <a:t>Payment</a:t>
            </a:r>
            <a:r>
              <a:rPr sz="1100" b="1" spc="-75" dirty="0">
                <a:latin typeface="Arial"/>
                <a:cs typeface="Arial"/>
              </a:rPr>
              <a:t> </a:t>
            </a:r>
            <a:r>
              <a:rPr sz="1100" b="1" spc="40" dirty="0">
                <a:latin typeface="Arial"/>
                <a:cs typeface="Arial"/>
              </a:rPr>
              <a:t>Indicators:</a:t>
            </a:r>
            <a:endParaRPr sz="1100">
              <a:latin typeface="Arial"/>
              <a:cs typeface="Arial"/>
            </a:endParaRPr>
          </a:p>
          <a:p>
            <a:pPr marL="469900" indent="-306070">
              <a:lnSpc>
                <a:spcPct val="100000"/>
              </a:lnSpc>
              <a:buChar char="-"/>
              <a:tabLst>
                <a:tab pos="469265" algn="l"/>
                <a:tab pos="469900" algn="l"/>
              </a:tabLst>
            </a:pPr>
            <a:r>
              <a:rPr sz="1100" spc="35" dirty="0">
                <a:latin typeface="Lucida Sans Unicode"/>
                <a:cs typeface="Lucida Sans Unicode"/>
              </a:rPr>
              <a:t>Age</a:t>
            </a:r>
            <a:r>
              <a:rPr sz="1100" spc="-60" dirty="0">
                <a:latin typeface="Lucida Sans Unicode"/>
                <a:cs typeface="Lucida Sans Unicode"/>
              </a:rPr>
              <a:t> </a:t>
            </a:r>
            <a:r>
              <a:rPr sz="1100" spc="20" dirty="0">
                <a:latin typeface="Lucida Sans Unicode"/>
                <a:cs typeface="Lucida Sans Unicode"/>
              </a:rPr>
              <a:t>on</a:t>
            </a:r>
            <a:r>
              <a:rPr sz="1100" spc="-65" dirty="0">
                <a:latin typeface="Lucida Sans Unicode"/>
                <a:cs typeface="Lucida Sans Unicode"/>
              </a:rPr>
              <a:t> </a:t>
            </a:r>
            <a:r>
              <a:rPr sz="1100" spc="55" dirty="0">
                <a:latin typeface="Lucida Sans Unicode"/>
                <a:cs typeface="Lucida Sans Unicode"/>
              </a:rPr>
              <a:t>payment</a:t>
            </a:r>
            <a:r>
              <a:rPr sz="1100" spc="-60" dirty="0">
                <a:latin typeface="Lucida Sans Unicode"/>
                <a:cs typeface="Lucida Sans Unicode"/>
              </a:rPr>
              <a:t> </a:t>
            </a:r>
            <a:r>
              <a:rPr sz="1100" spc="65" dirty="0">
                <a:latin typeface="Lucida Sans Unicode"/>
                <a:cs typeface="Lucida Sans Unicode"/>
              </a:rPr>
              <a:t>gateway</a:t>
            </a:r>
            <a:endParaRPr sz="1100">
              <a:latin typeface="Lucida Sans Unicode"/>
              <a:cs typeface="Lucida Sans Unicode"/>
            </a:endParaRPr>
          </a:p>
          <a:p>
            <a:pPr marL="469900" indent="-306070">
              <a:lnSpc>
                <a:spcPct val="100000"/>
              </a:lnSpc>
              <a:buChar char="-"/>
              <a:tabLst>
                <a:tab pos="469265" algn="l"/>
                <a:tab pos="469900" algn="l"/>
              </a:tabLst>
            </a:pPr>
            <a:r>
              <a:rPr sz="1100" spc="225" dirty="0">
                <a:latin typeface="Lucida Sans Unicode"/>
                <a:cs typeface="Lucida Sans Unicode"/>
              </a:rPr>
              <a:t>#</a:t>
            </a:r>
            <a:r>
              <a:rPr sz="1100" spc="-65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of</a:t>
            </a:r>
            <a:r>
              <a:rPr sz="1100" spc="-65" dirty="0">
                <a:latin typeface="Lucida Sans Unicode"/>
                <a:cs typeface="Lucida Sans Unicode"/>
              </a:rPr>
              <a:t> </a:t>
            </a:r>
            <a:r>
              <a:rPr sz="1100" spc="45" dirty="0">
                <a:latin typeface="Lucida Sans Unicode"/>
                <a:cs typeface="Lucida Sans Unicode"/>
              </a:rPr>
              <a:t>merchants</a:t>
            </a:r>
            <a:r>
              <a:rPr sz="1100" spc="-65" dirty="0">
                <a:latin typeface="Lucida Sans Unicode"/>
                <a:cs typeface="Lucida Sans Unicode"/>
              </a:rPr>
              <a:t> </a:t>
            </a:r>
            <a:r>
              <a:rPr sz="1100" spc="45" dirty="0">
                <a:latin typeface="Lucida Sans Unicode"/>
                <a:cs typeface="Lucida Sans Unicode"/>
              </a:rPr>
              <a:t>transacted</a:t>
            </a:r>
            <a:r>
              <a:rPr sz="1100" spc="-65" dirty="0">
                <a:latin typeface="Lucida Sans Unicode"/>
                <a:cs typeface="Lucida Sans Unicode"/>
              </a:rPr>
              <a:t> </a:t>
            </a:r>
            <a:r>
              <a:rPr sz="1100" spc="20" dirty="0">
                <a:latin typeface="Lucida Sans Unicode"/>
                <a:cs typeface="Lucida Sans Unicode"/>
              </a:rPr>
              <a:t>on</a:t>
            </a:r>
            <a:endParaRPr sz="1100">
              <a:latin typeface="Lucida Sans Unicode"/>
              <a:cs typeface="Lucida Sans Unicode"/>
            </a:endParaRPr>
          </a:p>
          <a:p>
            <a:pPr marL="469900" indent="-306070">
              <a:lnSpc>
                <a:spcPct val="100000"/>
              </a:lnSpc>
              <a:buChar char="-"/>
              <a:tabLst>
                <a:tab pos="469265" algn="l"/>
                <a:tab pos="469900" algn="l"/>
              </a:tabLst>
            </a:pPr>
            <a:r>
              <a:rPr sz="1100" spc="15" dirty="0">
                <a:latin typeface="Lucida Sans Unicode"/>
                <a:cs typeface="Lucida Sans Unicode"/>
              </a:rPr>
              <a:t>Single</a:t>
            </a:r>
            <a:r>
              <a:rPr sz="1100" spc="-70" dirty="0">
                <a:latin typeface="Lucida Sans Unicode"/>
                <a:cs typeface="Lucida Sans Unicode"/>
              </a:rPr>
              <a:t> </a:t>
            </a:r>
            <a:r>
              <a:rPr sz="1100" spc="30" dirty="0">
                <a:latin typeface="Lucida Sans Unicode"/>
                <a:cs typeface="Lucida Sans Unicode"/>
              </a:rPr>
              <a:t>vs</a:t>
            </a:r>
            <a:r>
              <a:rPr sz="1100" spc="-65" dirty="0">
                <a:latin typeface="Lucida Sans Unicode"/>
                <a:cs typeface="Lucida Sans Unicode"/>
              </a:rPr>
              <a:t> </a:t>
            </a:r>
            <a:r>
              <a:rPr sz="1100" spc="10" dirty="0">
                <a:latin typeface="Lucida Sans Unicode"/>
                <a:cs typeface="Lucida Sans Unicode"/>
              </a:rPr>
              <a:t>multiple</a:t>
            </a:r>
            <a:r>
              <a:rPr sz="1100" spc="-65" dirty="0">
                <a:latin typeface="Lucida Sans Unicode"/>
                <a:cs typeface="Lucida Sans Unicode"/>
              </a:rPr>
              <a:t> </a:t>
            </a:r>
            <a:r>
              <a:rPr sz="1100" spc="45" dirty="0">
                <a:latin typeface="Lucida Sans Unicode"/>
                <a:cs typeface="Lucida Sans Unicode"/>
              </a:rPr>
              <a:t>device</a:t>
            </a:r>
            <a:r>
              <a:rPr sz="1100" spc="-65" dirty="0">
                <a:latin typeface="Lucida Sans Unicode"/>
                <a:cs typeface="Lucida Sans Unicode"/>
              </a:rPr>
              <a:t> </a:t>
            </a:r>
            <a:r>
              <a:rPr sz="1100" spc="15" dirty="0">
                <a:latin typeface="Lucida Sans Unicode"/>
                <a:cs typeface="Lucida Sans Unicode"/>
              </a:rPr>
              <a:t>users</a:t>
            </a:r>
            <a:endParaRPr sz="1100">
              <a:latin typeface="Lucida Sans Unicode"/>
              <a:cs typeface="Lucida Sans Unicode"/>
            </a:endParaRPr>
          </a:p>
          <a:p>
            <a:pPr marL="469900" indent="-306070">
              <a:lnSpc>
                <a:spcPct val="100000"/>
              </a:lnSpc>
              <a:buChar char="-"/>
              <a:tabLst>
                <a:tab pos="469265" algn="l"/>
                <a:tab pos="469900" algn="l"/>
              </a:tabLst>
            </a:pPr>
            <a:r>
              <a:rPr sz="1100" spc="30" dirty="0">
                <a:latin typeface="Lucida Sans Unicode"/>
                <a:cs typeface="Lucida Sans Unicode"/>
              </a:rPr>
              <a:t>Frequency</a:t>
            </a:r>
            <a:r>
              <a:rPr sz="1100" spc="-55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of</a:t>
            </a:r>
            <a:r>
              <a:rPr sz="1100" spc="-55" dirty="0">
                <a:latin typeface="Lucida Sans Unicode"/>
                <a:cs typeface="Lucida Sans Unicode"/>
              </a:rPr>
              <a:t> </a:t>
            </a:r>
            <a:r>
              <a:rPr sz="1100" spc="30" dirty="0">
                <a:latin typeface="Lucida Sans Unicode"/>
                <a:cs typeface="Lucida Sans Unicode"/>
              </a:rPr>
              <a:t>transactions</a:t>
            </a:r>
            <a:endParaRPr sz="11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441825" cy="5143500"/>
          </a:xfrm>
          <a:custGeom>
            <a:avLst/>
            <a:gdLst/>
            <a:ahLst/>
            <a:cxnLst/>
            <a:rect l="l" t="t" r="r" b="b"/>
            <a:pathLst>
              <a:path w="4441825" h="5143500">
                <a:moveTo>
                  <a:pt x="44417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4441799" y="0"/>
                </a:lnTo>
                <a:lnTo>
                  <a:pt x="4441799" y="5143499"/>
                </a:lnTo>
                <a:close/>
              </a:path>
            </a:pathLst>
          </a:custGeom>
          <a:solidFill>
            <a:srgbClr val="016C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975" y="1660370"/>
            <a:ext cx="3400425" cy="8242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600" spc="45" dirty="0"/>
              <a:t>100+</a:t>
            </a:r>
            <a:r>
              <a:rPr sz="2600" spc="-170" dirty="0"/>
              <a:t> </a:t>
            </a:r>
            <a:r>
              <a:rPr sz="2600" spc="110" dirty="0"/>
              <a:t>cohorts</a:t>
            </a:r>
            <a:r>
              <a:rPr sz="2600" spc="-170" dirty="0"/>
              <a:t> </a:t>
            </a:r>
            <a:r>
              <a:rPr sz="2600" spc="114" dirty="0"/>
              <a:t>across</a:t>
            </a:r>
            <a:endParaRPr sz="2600"/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2600" spc="20" dirty="0"/>
              <a:t>100</a:t>
            </a:r>
            <a:r>
              <a:rPr sz="2600" spc="-170" dirty="0"/>
              <a:t> </a:t>
            </a:r>
            <a:r>
              <a:rPr sz="2600" spc="180" dirty="0"/>
              <a:t>Mn+</a:t>
            </a:r>
            <a:r>
              <a:rPr sz="2600" spc="-170" dirty="0"/>
              <a:t> </a:t>
            </a:r>
            <a:r>
              <a:rPr sz="2600" spc="95" dirty="0"/>
              <a:t>users</a:t>
            </a:r>
            <a:endParaRPr sz="2600"/>
          </a:p>
        </p:txBody>
      </p:sp>
      <p:sp>
        <p:nvSpPr>
          <p:cNvPr id="4" name="object 4"/>
          <p:cNvSpPr txBox="1"/>
          <p:nvPr/>
        </p:nvSpPr>
        <p:spPr>
          <a:xfrm>
            <a:off x="416975" y="2803878"/>
            <a:ext cx="3498850" cy="427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95"/>
              </a:spcBef>
            </a:pPr>
            <a:r>
              <a:rPr sz="1300" spc="-130" dirty="0">
                <a:solidFill>
                  <a:srgbClr val="FFFFFF"/>
                </a:solidFill>
                <a:latin typeface="Lucida Sans Unicode"/>
                <a:cs typeface="Lucida Sans Unicode"/>
              </a:rPr>
              <a:t>100</a:t>
            </a:r>
            <a:r>
              <a:rPr sz="13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15" dirty="0">
                <a:solidFill>
                  <a:srgbClr val="FFFFFF"/>
                </a:solidFill>
                <a:latin typeface="Lucida Sans Unicode"/>
                <a:cs typeface="Lucida Sans Unicode"/>
              </a:rPr>
              <a:t>mn+</a:t>
            </a:r>
            <a:r>
              <a:rPr sz="13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Hotstar</a:t>
            </a:r>
            <a:r>
              <a:rPr sz="13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Transacting</a:t>
            </a:r>
            <a:r>
              <a:rPr sz="13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viewers</a:t>
            </a:r>
            <a:r>
              <a:rPr sz="13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now  </a:t>
            </a:r>
            <a:r>
              <a:rPr sz="13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available</a:t>
            </a:r>
            <a:r>
              <a:rPr sz="1300" spc="-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for</a:t>
            </a:r>
            <a:r>
              <a:rPr sz="13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your</a:t>
            </a:r>
            <a:r>
              <a:rPr sz="13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brand</a:t>
            </a:r>
            <a:r>
              <a:rPr sz="13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300" spc="80" dirty="0">
                <a:solidFill>
                  <a:srgbClr val="FFFFFF"/>
                </a:solidFill>
                <a:latin typeface="Lucida Sans Unicode"/>
                <a:cs typeface="Lucida Sans Unicode"/>
              </a:rPr>
              <a:t>campaign!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39395" y="4977036"/>
            <a:ext cx="26104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Arial MT"/>
                <a:cs typeface="Arial MT"/>
              </a:rPr>
              <a:t>Universe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size;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monthly</a:t>
            </a:r>
            <a:r>
              <a:rPr sz="800" spc="-10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estimates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to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be</a:t>
            </a:r>
            <a:r>
              <a:rPr sz="800" spc="-10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shared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spc="-5" dirty="0">
                <a:latin typeface="Arial MT"/>
                <a:cs typeface="Arial MT"/>
              </a:rPr>
              <a:t>on</a:t>
            </a:r>
            <a:r>
              <a:rPr sz="800" spc="-1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request</a:t>
            </a:r>
            <a:endParaRPr sz="800">
              <a:latin typeface="Arial MT"/>
              <a:cs typeface="Arial MT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4567237" y="226287"/>
          <a:ext cx="4456430" cy="42005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9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6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90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00" spc="45" dirty="0">
                          <a:solidFill>
                            <a:srgbClr val="FFFFFF"/>
                          </a:solidFill>
                          <a:latin typeface="Lucida Sans Unicode"/>
                          <a:cs typeface="Lucida Sans Unicode"/>
                        </a:rPr>
                        <a:t>Category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8415" marB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00" dirty="0">
                          <a:solidFill>
                            <a:srgbClr val="FFFFFF"/>
                          </a:solidFill>
                          <a:latin typeface="Lucida Sans Unicode"/>
                          <a:cs typeface="Lucida Sans Unicode"/>
                        </a:rPr>
                        <a:t>Sub</a:t>
                      </a:r>
                      <a:r>
                        <a:rPr sz="1000" spc="-60" dirty="0">
                          <a:solidFill>
                            <a:srgbClr val="FFFFFF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Lucida Sans Unicode"/>
                          <a:cs typeface="Lucida Sans Unicode"/>
                        </a:rPr>
                        <a:t>Category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8415" marB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00" spc="-5" dirty="0">
                          <a:solidFill>
                            <a:srgbClr val="FFFFFF"/>
                          </a:solidFill>
                          <a:latin typeface="Lucida Sans Unicode"/>
                          <a:cs typeface="Lucida Sans Unicode"/>
                        </a:rPr>
                        <a:t>Size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8415" marB="0"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7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Spend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Category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8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000" spc="15" dirty="0">
                          <a:latin typeface="Lucida Sans Unicode"/>
                          <a:cs typeface="Lucida Sans Unicode"/>
                        </a:rPr>
                        <a:t>B2B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8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000" spc="-110" dirty="0">
                          <a:latin typeface="Lucida Sans Unicode"/>
                          <a:cs typeface="Lucida Sans Unicode"/>
                        </a:rPr>
                        <a:t>21M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88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Spend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Category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30" dirty="0">
                          <a:latin typeface="Lucida Sans Unicode"/>
                          <a:cs typeface="Lucida Sans Unicode"/>
                        </a:rPr>
                        <a:t>Education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85" dirty="0">
                          <a:latin typeface="Lucida Sans Unicode"/>
                          <a:cs typeface="Lucida Sans Unicode"/>
                        </a:rPr>
                        <a:t>16M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Spend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Category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15" dirty="0">
                          <a:latin typeface="Lucida Sans Unicode"/>
                          <a:cs typeface="Lucida Sans Unicode"/>
                        </a:rPr>
                        <a:t>Electronics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85" dirty="0">
                          <a:latin typeface="Lucida Sans Unicode"/>
                          <a:cs typeface="Lucida Sans Unicode"/>
                        </a:rPr>
                        <a:t>11M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Spend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Category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25" dirty="0">
                          <a:latin typeface="Lucida Sans Unicode"/>
                          <a:cs typeface="Lucida Sans Unicode"/>
                        </a:rPr>
                        <a:t>Entertainment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5" dirty="0">
                          <a:latin typeface="Lucida Sans Unicode"/>
                          <a:cs typeface="Lucida Sans Unicode"/>
                        </a:rPr>
                        <a:t>29M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Spend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Category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25" dirty="0">
                          <a:latin typeface="Lucida Sans Unicode"/>
                          <a:cs typeface="Lucida Sans Unicode"/>
                        </a:rPr>
                        <a:t>Fashion</a:t>
                      </a:r>
                      <a:r>
                        <a:rPr sz="10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25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0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50" dirty="0">
                          <a:latin typeface="Lucida Sans Unicode"/>
                          <a:cs typeface="Lucida Sans Unicode"/>
                        </a:rPr>
                        <a:t>Jewellery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10" dirty="0">
                          <a:latin typeface="Lucida Sans Unicode"/>
                          <a:cs typeface="Lucida Sans Unicode"/>
                        </a:rPr>
                        <a:t>21M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Spend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Category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15" dirty="0">
                          <a:latin typeface="Lucida Sans Unicode"/>
                          <a:cs typeface="Lucida Sans Unicode"/>
                        </a:rPr>
                        <a:t>Food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10" dirty="0">
                          <a:latin typeface="Lucida Sans Unicode"/>
                          <a:cs typeface="Lucida Sans Unicode"/>
                        </a:rPr>
                        <a:t>21M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Spend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Category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35" dirty="0">
                          <a:latin typeface="Lucida Sans Unicode"/>
                          <a:cs typeface="Lucida Sans Unicode"/>
                        </a:rPr>
                        <a:t>Insurance</a:t>
                      </a:r>
                      <a:r>
                        <a:rPr sz="1000" spc="-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25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000" spc="-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30" dirty="0">
                          <a:latin typeface="Lucida Sans Unicode"/>
                          <a:cs typeface="Lucida Sans Unicode"/>
                        </a:rPr>
                        <a:t>Investments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10" dirty="0">
                          <a:latin typeface="Lucida Sans Unicode"/>
                          <a:cs typeface="Lucida Sans Unicode"/>
                        </a:rPr>
                        <a:t>12M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Spend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Category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Online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Supermarket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 dirty="0">
                          <a:latin typeface="Lucida Sans Unicode"/>
                          <a:cs typeface="Lucida Sans Unicode"/>
                        </a:rPr>
                        <a:t>24M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Spend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Category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30" dirty="0">
                          <a:latin typeface="Lucida Sans Unicode"/>
                          <a:cs typeface="Lucida Sans Unicode"/>
                        </a:rPr>
                        <a:t>Telecom</a:t>
                      </a:r>
                      <a:r>
                        <a:rPr sz="10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25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0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50" dirty="0">
                          <a:latin typeface="Lucida Sans Unicode"/>
                          <a:cs typeface="Lucida Sans Unicode"/>
                        </a:rPr>
                        <a:t>Broadband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85" dirty="0">
                          <a:latin typeface="Lucida Sans Unicode"/>
                          <a:cs typeface="Lucida Sans Unicode"/>
                        </a:rPr>
                        <a:t>41M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Spend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Category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Travel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Hospitality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5" dirty="0">
                          <a:latin typeface="Lucida Sans Unicode"/>
                          <a:cs typeface="Lucida Sans Unicode"/>
                        </a:rPr>
                        <a:t>29M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Spend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Category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5" dirty="0">
                          <a:latin typeface="Lucida Sans Unicode"/>
                          <a:cs typeface="Lucida Sans Unicode"/>
                        </a:rPr>
                        <a:t>Utilities</a:t>
                      </a:r>
                      <a:r>
                        <a:rPr sz="10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25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0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-10" dirty="0">
                          <a:latin typeface="Lucida Sans Unicode"/>
                          <a:cs typeface="Lucida Sans Unicode"/>
                        </a:rPr>
                        <a:t>Bill</a:t>
                      </a:r>
                      <a:r>
                        <a:rPr sz="10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75" dirty="0">
                          <a:latin typeface="Lucida Sans Unicode"/>
                          <a:cs typeface="Lucida Sans Unicode"/>
                        </a:rPr>
                        <a:t>Pay</a:t>
                      </a:r>
                      <a:r>
                        <a:rPr sz="10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35" dirty="0">
                          <a:latin typeface="Lucida Sans Unicode"/>
                          <a:cs typeface="Lucida Sans Unicode"/>
                        </a:rPr>
                        <a:t>Agg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 dirty="0">
                          <a:latin typeface="Lucida Sans Unicode"/>
                          <a:cs typeface="Lucida Sans Unicode"/>
                        </a:rPr>
                        <a:t>20M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25" dirty="0">
                          <a:latin typeface="Lucida Sans Unicode"/>
                          <a:cs typeface="Lucida Sans Unicode"/>
                        </a:rPr>
                        <a:t>Transaction</a:t>
                      </a:r>
                      <a:r>
                        <a:rPr sz="10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35" dirty="0">
                          <a:latin typeface="Lucida Sans Unicode"/>
                          <a:cs typeface="Lucida Sans Unicode"/>
                        </a:rPr>
                        <a:t>Mode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20" dirty="0">
                          <a:latin typeface="Lucida Sans Unicode"/>
                          <a:cs typeface="Lucida Sans Unicode"/>
                        </a:rPr>
                        <a:t>Credit</a:t>
                      </a:r>
                      <a:r>
                        <a:rPr sz="10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55" dirty="0">
                          <a:latin typeface="Lucida Sans Unicode"/>
                          <a:cs typeface="Lucida Sans Unicode"/>
                        </a:rPr>
                        <a:t>Card</a:t>
                      </a:r>
                      <a:r>
                        <a:rPr sz="1000" spc="-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5" dirty="0">
                          <a:latin typeface="Lucida Sans Unicode"/>
                          <a:cs typeface="Lucida Sans Unicode"/>
                        </a:rPr>
                        <a:t>Holder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 dirty="0">
                          <a:latin typeface="Lucida Sans Unicode"/>
                          <a:cs typeface="Lucida Sans Unicode"/>
                        </a:rPr>
                        <a:t>22M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25" dirty="0">
                          <a:latin typeface="Lucida Sans Unicode"/>
                          <a:cs typeface="Lucida Sans Unicode"/>
                        </a:rPr>
                        <a:t>Transaction</a:t>
                      </a:r>
                      <a:r>
                        <a:rPr sz="10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35" dirty="0">
                          <a:latin typeface="Lucida Sans Unicode"/>
                          <a:cs typeface="Lucida Sans Unicode"/>
                        </a:rPr>
                        <a:t>Mode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5" dirty="0">
                          <a:latin typeface="Lucida Sans Unicode"/>
                          <a:cs typeface="Lucida Sans Unicode"/>
                        </a:rPr>
                        <a:t>Debit</a:t>
                      </a:r>
                      <a:r>
                        <a:rPr sz="10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55" dirty="0">
                          <a:latin typeface="Lucida Sans Unicode"/>
                          <a:cs typeface="Lucida Sans Unicode"/>
                        </a:rPr>
                        <a:t>Card</a:t>
                      </a:r>
                      <a:r>
                        <a:rPr sz="1000" spc="-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5" dirty="0">
                          <a:latin typeface="Lucida Sans Unicode"/>
                          <a:cs typeface="Lucida Sans Unicode"/>
                        </a:rPr>
                        <a:t>Holder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10" dirty="0">
                          <a:latin typeface="Lucida Sans Unicode"/>
                          <a:cs typeface="Lucida Sans Unicode"/>
                        </a:rPr>
                        <a:t>49M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25" dirty="0">
                          <a:latin typeface="Lucida Sans Unicode"/>
                          <a:cs typeface="Lucida Sans Unicode"/>
                        </a:rPr>
                        <a:t>Transaction</a:t>
                      </a:r>
                      <a:r>
                        <a:rPr sz="10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35" dirty="0">
                          <a:latin typeface="Lucida Sans Unicode"/>
                          <a:cs typeface="Lucida Sans Unicode"/>
                        </a:rPr>
                        <a:t>Mode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10" dirty="0">
                          <a:latin typeface="Lucida Sans Unicode"/>
                          <a:cs typeface="Lucida Sans Unicode"/>
                        </a:rPr>
                        <a:t>Net</a:t>
                      </a:r>
                      <a:r>
                        <a:rPr sz="10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30" dirty="0">
                          <a:latin typeface="Lucida Sans Unicode"/>
                          <a:cs typeface="Lucida Sans Unicode"/>
                        </a:rPr>
                        <a:t>Banking</a:t>
                      </a:r>
                      <a:r>
                        <a:rPr sz="10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25" dirty="0">
                          <a:latin typeface="Lucida Sans Unicode"/>
                          <a:cs typeface="Lucida Sans Unicode"/>
                        </a:rPr>
                        <a:t>Transaction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 dirty="0">
                          <a:latin typeface="Lucida Sans Unicode"/>
                          <a:cs typeface="Lucida Sans Unicode"/>
                        </a:rPr>
                        <a:t>26M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25" dirty="0">
                          <a:latin typeface="Lucida Sans Unicode"/>
                          <a:cs typeface="Lucida Sans Unicode"/>
                        </a:rPr>
                        <a:t>Transaction</a:t>
                      </a:r>
                      <a:r>
                        <a:rPr sz="100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35" dirty="0">
                          <a:latin typeface="Lucida Sans Unicode"/>
                          <a:cs typeface="Lucida Sans Unicode"/>
                        </a:rPr>
                        <a:t>Mode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UPI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Transaction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 dirty="0">
                          <a:latin typeface="Lucida Sans Unicode"/>
                          <a:cs typeface="Lucida Sans Unicode"/>
                        </a:rPr>
                        <a:t>24M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15" dirty="0">
                          <a:latin typeface="Lucida Sans Unicode"/>
                          <a:cs typeface="Lucida Sans Unicode"/>
                        </a:rPr>
                        <a:t>Affluence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Affluent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85" dirty="0">
                          <a:latin typeface="Lucida Sans Unicode"/>
                          <a:cs typeface="Lucida Sans Unicode"/>
                        </a:rPr>
                        <a:t>11M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5" dirty="0">
                          <a:latin typeface="Lucida Sans Unicode"/>
                          <a:cs typeface="Lucida Sans Unicode"/>
                        </a:rPr>
                        <a:t>Digital</a:t>
                      </a:r>
                      <a:r>
                        <a:rPr sz="10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55" dirty="0">
                          <a:latin typeface="Lucida Sans Unicode"/>
                          <a:cs typeface="Lucida Sans Unicode"/>
                        </a:rPr>
                        <a:t>Payment</a:t>
                      </a:r>
                      <a:r>
                        <a:rPr sz="10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45" dirty="0">
                          <a:latin typeface="Lucida Sans Unicode"/>
                          <a:cs typeface="Lucida Sans Unicode"/>
                        </a:rPr>
                        <a:t>Savviness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5" dirty="0">
                          <a:latin typeface="Lucida Sans Unicode"/>
                          <a:cs typeface="Lucida Sans Unicode"/>
                        </a:rPr>
                        <a:t>High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5" dirty="0">
                          <a:latin typeface="Lucida Sans Unicode"/>
                          <a:cs typeface="Lucida Sans Unicode"/>
                        </a:rPr>
                        <a:t>30M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Bank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Type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30" dirty="0">
                          <a:latin typeface="Lucida Sans Unicode"/>
                          <a:cs typeface="Lucida Sans Unicode"/>
                        </a:rPr>
                        <a:t>Private</a:t>
                      </a:r>
                      <a:r>
                        <a:rPr sz="1000" spc="-7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25" dirty="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sz="10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45" dirty="0">
                          <a:latin typeface="Lucida Sans Unicode"/>
                          <a:cs typeface="Lucida Sans Unicode"/>
                        </a:rPr>
                        <a:t>Mnc</a:t>
                      </a:r>
                      <a:r>
                        <a:rPr sz="10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spc="40" dirty="0">
                          <a:latin typeface="Lucida Sans Unicode"/>
                          <a:cs typeface="Lucida Sans Unicode"/>
                        </a:rPr>
                        <a:t>Bank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30" dirty="0">
                          <a:latin typeface="Lucida Sans Unicode"/>
                          <a:cs typeface="Lucida Sans Unicode"/>
                        </a:rPr>
                        <a:t>22M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9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Bank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Type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dirty="0">
                          <a:latin typeface="Lucida Sans Unicode"/>
                          <a:cs typeface="Lucida Sans Unicode"/>
                        </a:rPr>
                        <a:t>PSU</a:t>
                      </a:r>
                      <a:r>
                        <a:rPr sz="10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000" dirty="0">
                          <a:latin typeface="Lucida Sans Unicode"/>
                          <a:cs typeface="Lucida Sans Unicode"/>
                        </a:rPr>
                        <a:t>Bank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10" dirty="0">
                          <a:latin typeface="Lucida Sans Unicode"/>
                          <a:cs typeface="Lucida Sans Unicode"/>
                        </a:rPr>
                        <a:t>24M</a:t>
                      </a:r>
                      <a:endParaRPr sz="10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1042</Words>
  <Application>Microsoft Office PowerPoint</Application>
  <PresentationFormat>On-screen Show (16:9)</PresentationFormat>
  <Paragraphs>378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Arial MT</vt:lpstr>
      <vt:lpstr>Calibri</vt:lpstr>
      <vt:lpstr>Lucida Sans Unicode</vt:lpstr>
      <vt:lpstr>Times New Roman</vt:lpstr>
      <vt:lpstr>Verdana</vt:lpstr>
      <vt:lpstr>Office Theme</vt:lpstr>
      <vt:lpstr>Reach Transacting Audiences  now on</vt:lpstr>
      <vt:lpstr>Burgeoning Digital Payment Transactions in New India</vt:lpstr>
      <vt:lpstr>Online Payment Customer Journey: Signals captured by payment gateways</vt:lpstr>
      <vt:lpstr>Deterministic Data captured via 3B+ transactions from  360M+ users across 600K+ merchants</vt:lpstr>
      <vt:lpstr>Disney+ Hotstar Audience Data Enrichment stack now offers new signals- online payments</vt:lpstr>
      <vt:lpstr>Data enrichment in a privacy safe environment</vt:lpstr>
      <vt:lpstr>Get access to audience cohorts basis transaction  data and persistent identifiers</vt:lpstr>
      <vt:lpstr>What is Affluence and Digital Payment Savviness?</vt:lpstr>
      <vt:lpstr>100+ cohorts across 100 Mn+ users</vt:lpstr>
      <vt:lpstr>AUTO</vt:lpstr>
      <vt:lpstr>BFSI</vt:lpstr>
      <vt:lpstr>GAMING &amp;  FANTASY</vt:lpstr>
      <vt:lpstr>PowerPoint Presentation</vt:lpstr>
      <vt:lpstr>Online</vt:lpstr>
      <vt:lpstr>Consumer  Durables &amp; IT</vt:lpstr>
      <vt:lpstr>Food &amp;  Beverages</vt:lpstr>
      <vt:lpstr>Personal Care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Transacting Audiences_GTM</dc:title>
  <dc:creator>TMA</dc:creator>
  <cp:lastModifiedBy>TMA</cp:lastModifiedBy>
  <cp:revision>1</cp:revision>
  <dcterms:created xsi:type="dcterms:W3CDTF">2022-11-18T09:25:18Z</dcterms:created>
  <dcterms:modified xsi:type="dcterms:W3CDTF">2022-11-18T09:34:51Z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