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</p:sldIdLst>
  <p:sldSz cy="10287000" cx="18288000"/>
  <p:notesSz cx="6858000" cy="9144000"/>
  <p:embeddedFontLst>
    <p:embeddedFont>
      <p:font typeface="Montserrat SemiBold"/>
      <p:regular r:id="rId14"/>
      <p:bold r:id="rId15"/>
      <p:italic r:id="rId16"/>
      <p:boldItalic r:id="rId17"/>
    </p:embeddedFont>
    <p:embeddedFont>
      <p:font typeface="Montserrat"/>
      <p:bold r:id="rId18"/>
      <p:boldItalic r:id="rId19"/>
    </p:embeddedFont>
    <p:embeddedFont>
      <p:font typeface="Montserrat Medium"/>
      <p:regular r:id="rId20"/>
      <p:bold r:id="rId21"/>
      <p:italic r:id="rId22"/>
      <p:boldItalic r:id="rId23"/>
    </p:embeddedFont>
    <p:embeddedFont>
      <p:font typeface="Varela Round"/>
      <p:regular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3240">
          <p15:clr>
            <a:srgbClr val="9AA0A6"/>
          </p15:clr>
        </p15:guide>
        <p15:guide id="2" pos="2088">
          <p15:clr>
            <a:srgbClr val="9AA0A6"/>
          </p15:clr>
        </p15:guide>
        <p15:guide id="3" orient="horz" pos="4968">
          <p15:clr>
            <a:srgbClr val="9AA0A6"/>
          </p15:clr>
        </p15:guide>
        <p15:guide id="4" orient="horz" pos="46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0C9C2558-CDFD-4F92-B5A0-C76F2432393C}">
  <a:tblStyle styleId="{0C9C2558-CDFD-4F92-B5A0-C76F2432393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240"/>
        <p:guide pos="2088"/>
        <p:guide pos="4968" orient="horz"/>
        <p:guide pos="4680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Medium-regular.fntdata"/><Relationship Id="rId11" Type="http://schemas.openxmlformats.org/officeDocument/2006/relationships/slide" Target="slides/slide5.xml"/><Relationship Id="rId22" Type="http://schemas.openxmlformats.org/officeDocument/2006/relationships/font" Target="fonts/MontserratMedium-italic.fntdata"/><Relationship Id="rId10" Type="http://schemas.openxmlformats.org/officeDocument/2006/relationships/slide" Target="slides/slide4.xml"/><Relationship Id="rId21" Type="http://schemas.openxmlformats.org/officeDocument/2006/relationships/font" Target="fonts/MontserratMedium-bold.fntdata"/><Relationship Id="rId13" Type="http://schemas.openxmlformats.org/officeDocument/2006/relationships/slide" Target="slides/slide7.xml"/><Relationship Id="rId24" Type="http://schemas.openxmlformats.org/officeDocument/2006/relationships/font" Target="fonts/VarelaRound-regular.fntdata"/><Relationship Id="rId12" Type="http://schemas.openxmlformats.org/officeDocument/2006/relationships/slide" Target="slides/slide6.xml"/><Relationship Id="rId23" Type="http://schemas.openxmlformats.org/officeDocument/2006/relationships/font" Target="fonts/MontserratMedium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15" Type="http://schemas.openxmlformats.org/officeDocument/2006/relationships/font" Target="fonts/MontserratSemiBold-bold.fntdata"/><Relationship Id="rId14" Type="http://schemas.openxmlformats.org/officeDocument/2006/relationships/font" Target="fonts/MontserratSemiBold-regular.fntdata"/><Relationship Id="rId17" Type="http://schemas.openxmlformats.org/officeDocument/2006/relationships/font" Target="fonts/MontserratSemiBold-boldItalic.fntdata"/><Relationship Id="rId16" Type="http://schemas.openxmlformats.org/officeDocument/2006/relationships/font" Target="fonts/MontserratSemiBold-italic.fntdata"/><Relationship Id="rId5" Type="http://schemas.openxmlformats.org/officeDocument/2006/relationships/slideMaster" Target="slideMasters/slideMaster1.xml"/><Relationship Id="rId19" Type="http://schemas.openxmlformats.org/officeDocument/2006/relationships/font" Target="fonts/Montserrat-boldItalic.fntdata"/><Relationship Id="rId6" Type="http://schemas.openxmlformats.org/officeDocument/2006/relationships/notesMaster" Target="notesMasters/notesMaster1.xml"/><Relationship Id="rId18" Type="http://schemas.openxmlformats.org/officeDocument/2006/relationships/font" Target="fonts/Montserrat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g8d5613e138_0_7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" name="Google Shape;17;g8d5613e138_0_7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db143571e3_1_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" name="Google Shape;30;gdb143571e3_1_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941b9c9a43_0_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" name="Google Shape;46;g941b9c9a43_0_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c286f7f20d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gc286f7f20d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b84e79fc81_0_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b84e79fc81_0_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fba6387a9d_1_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fba6387a9d_1_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8e2c199836_0_1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8e2c199836_0_1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 type="tx">
  <p:cSld name="TITLE_AND_BODY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idx="12" type="sldNum"/>
          </p:nvPr>
        </p:nvSpPr>
        <p:spPr>
          <a:xfrm>
            <a:off x="8839200" y="9260681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/>
          <p:nvPr>
            <p:ph type="ctrTitle"/>
          </p:nvPr>
        </p:nvSpPr>
        <p:spPr>
          <a:xfrm>
            <a:off x="623417" y="1489150"/>
            <a:ext cx="17041200" cy="4105200"/>
          </a:xfrm>
          <a:prstGeom prst="rect">
            <a:avLst/>
          </a:prstGeom>
        </p:spPr>
        <p:txBody>
          <a:bodyPr anchorCtr="0" anchor="b" bIns="45700" lIns="45700" spcFirstLastPara="1" rIns="45700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9pPr>
          </a:lstStyle>
          <a:p/>
        </p:txBody>
      </p:sp>
      <p:sp>
        <p:nvSpPr>
          <p:cNvPr id="13" name="Google Shape;13;p3"/>
          <p:cNvSpPr txBox="1"/>
          <p:nvPr>
            <p:ph idx="1" type="subTitle"/>
          </p:nvPr>
        </p:nvSpPr>
        <p:spPr>
          <a:xfrm>
            <a:off x="623400" y="5668250"/>
            <a:ext cx="17041200" cy="15852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5600"/>
              <a:buNone/>
              <a:defRPr sz="5600"/>
            </a:lvl1pPr>
            <a:lvl2pPr lvl="1" rtl="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5600"/>
              <a:buNone/>
              <a:defRPr sz="5600"/>
            </a:lvl2pPr>
            <a:lvl3pPr lvl="2" rtl="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5600"/>
              <a:buNone/>
              <a:defRPr sz="5600"/>
            </a:lvl3pPr>
            <a:lvl4pPr lvl="3" rtl="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5600"/>
              <a:buNone/>
              <a:defRPr sz="5600"/>
            </a:lvl4pPr>
            <a:lvl5pPr lvl="4" rtl="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5600"/>
              <a:buNone/>
              <a:defRPr sz="5600"/>
            </a:lvl5pPr>
            <a:lvl6pPr lvl="5" rtl="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5600"/>
              <a:buNone/>
              <a:defRPr sz="5600"/>
            </a:lvl6pPr>
            <a:lvl7pPr lvl="6" rtl="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5600"/>
              <a:buNone/>
              <a:defRPr sz="5600"/>
            </a:lvl7pPr>
            <a:lvl8pPr lvl="7" rtl="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5600"/>
              <a:buNone/>
              <a:defRPr sz="5600"/>
            </a:lvl8pPr>
            <a:lvl9pPr lvl="8" rtl="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14" name="Google Shape;14;p3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anchorCtr="0" anchor="ctr" bIns="45700" lIns="45700" spcFirstLastPara="1" rIns="45700" wrap="square" tIns="457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914400" y="138112"/>
            <a:ext cx="16459200" cy="22621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914400" y="2400300"/>
            <a:ext cx="164592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»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839200" y="9260681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26.jpg"/><Relationship Id="rId5" Type="http://schemas.openxmlformats.org/officeDocument/2006/relationships/image" Target="../media/image37.png"/><Relationship Id="rId6" Type="http://schemas.openxmlformats.org/officeDocument/2006/relationships/image" Target="../media/image36.png"/><Relationship Id="rId7" Type="http://schemas.openxmlformats.org/officeDocument/2006/relationships/image" Target="../media/image5.png"/><Relationship Id="rId8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openxmlformats.org/officeDocument/2006/relationships/image" Target="../media/image1.png"/><Relationship Id="rId5" Type="http://schemas.openxmlformats.org/officeDocument/2006/relationships/image" Target="../media/image6.png"/><Relationship Id="rId6" Type="http://schemas.openxmlformats.org/officeDocument/2006/relationships/image" Target="../media/image4.png"/><Relationship Id="rId7" Type="http://schemas.openxmlformats.org/officeDocument/2006/relationships/image" Target="../media/image7.png"/><Relationship Id="rId8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2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Relationship Id="rId4" Type="http://schemas.openxmlformats.org/officeDocument/2006/relationships/image" Target="../media/image11.png"/><Relationship Id="rId10" Type="http://schemas.openxmlformats.org/officeDocument/2006/relationships/image" Target="../media/image30.jpg"/><Relationship Id="rId9" Type="http://schemas.openxmlformats.org/officeDocument/2006/relationships/image" Target="../media/image20.png"/><Relationship Id="rId5" Type="http://schemas.openxmlformats.org/officeDocument/2006/relationships/image" Target="../media/image8.png"/><Relationship Id="rId6" Type="http://schemas.openxmlformats.org/officeDocument/2006/relationships/image" Target="../media/image16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Relationship Id="rId4" Type="http://schemas.openxmlformats.org/officeDocument/2006/relationships/image" Target="../media/image11.png"/><Relationship Id="rId5" Type="http://schemas.openxmlformats.org/officeDocument/2006/relationships/image" Target="../media/image8.png"/><Relationship Id="rId6" Type="http://schemas.openxmlformats.org/officeDocument/2006/relationships/image" Target="../media/image2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Relationship Id="rId4" Type="http://schemas.openxmlformats.org/officeDocument/2006/relationships/image" Target="../media/image11.png"/><Relationship Id="rId5" Type="http://schemas.openxmlformats.org/officeDocument/2006/relationships/image" Target="../media/image8.png"/><Relationship Id="rId6" Type="http://schemas.openxmlformats.org/officeDocument/2006/relationships/image" Target="../media/image3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1.png"/><Relationship Id="rId5" Type="http://schemas.openxmlformats.org/officeDocument/2006/relationships/image" Target="../media/image34.png"/><Relationship Id="rId6" Type="http://schemas.openxmlformats.org/officeDocument/2006/relationships/image" Target="../media/image29.png"/><Relationship Id="rId7" Type="http://schemas.openxmlformats.org/officeDocument/2006/relationships/image" Target="../media/image35.png"/><Relationship Id="rId8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oogle Shape;15;p3" id="19" name="Google Shape;1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16;p3" id="20" name="Google Shape;20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087755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ctangle 175.png" id="21" name="Google Shape;21;p4"/>
          <p:cNvPicPr preferRelativeResize="0"/>
          <p:nvPr/>
        </p:nvPicPr>
        <p:blipFill rotWithShape="1">
          <a:blip r:embed="rId5">
            <a:alphaModFix/>
          </a:blip>
          <a:srcRect b="0" l="27712" r="27712" t="0"/>
          <a:stretch/>
        </p:blipFill>
        <p:spPr>
          <a:xfrm>
            <a:off x="12506678" y="-14619"/>
            <a:ext cx="5825399" cy="8751864"/>
          </a:xfrm>
          <a:custGeom>
            <a:rect b="b" l="l" r="r" t="t"/>
            <a:pathLst>
              <a:path extrusionOk="0" h="21540" w="21553">
                <a:moveTo>
                  <a:pt x="12636" y="0"/>
                </a:moveTo>
                <a:lnTo>
                  <a:pt x="834" y="8014"/>
                </a:lnTo>
                <a:cubicBezTo>
                  <a:pt x="249" y="8489"/>
                  <a:pt x="-47" y="9093"/>
                  <a:pt x="6" y="9706"/>
                </a:cubicBezTo>
                <a:cubicBezTo>
                  <a:pt x="50" y="10221"/>
                  <a:pt x="341" y="10714"/>
                  <a:pt x="833" y="11112"/>
                </a:cubicBezTo>
                <a:lnTo>
                  <a:pt x="15223" y="20746"/>
                </a:lnTo>
                <a:cubicBezTo>
                  <a:pt x="16046" y="21313"/>
                  <a:pt x="17210" y="21600"/>
                  <a:pt x="18390" y="21529"/>
                </a:cubicBezTo>
                <a:cubicBezTo>
                  <a:pt x="19323" y="21474"/>
                  <a:pt x="20183" y="21199"/>
                  <a:pt x="20938" y="20831"/>
                </a:cubicBezTo>
                <a:cubicBezTo>
                  <a:pt x="21151" y="20727"/>
                  <a:pt x="21357" y="20615"/>
                  <a:pt x="21553" y="20497"/>
                </a:cubicBezTo>
                <a:lnTo>
                  <a:pt x="21553" y="78"/>
                </a:lnTo>
                <a:lnTo>
                  <a:pt x="12636" y="0"/>
                </a:lnTo>
                <a:close/>
              </a:path>
            </a:pathLst>
          </a:custGeom>
          <a:noFill/>
          <a:ln>
            <a:noFill/>
          </a:ln>
          <a:effectLst>
            <a:outerShdw blurRad="508000" rotWithShape="0" dir="13500000" dist="38100">
              <a:srgbClr val="6B7F99">
                <a:alpha val="40000"/>
              </a:srgbClr>
            </a:outerShdw>
          </a:effectLst>
        </p:spPr>
      </p:pic>
      <p:pic>
        <p:nvPicPr>
          <p:cNvPr descr="Rectangle 164.png" id="22" name="Google Shape;22;p4"/>
          <p:cNvPicPr preferRelativeResize="0"/>
          <p:nvPr/>
        </p:nvPicPr>
        <p:blipFill rotWithShape="1">
          <a:blip r:embed="rId6">
            <a:alphaModFix/>
          </a:blip>
          <a:srcRect b="1704" l="19891" r="0" t="45027"/>
          <a:stretch/>
        </p:blipFill>
        <p:spPr>
          <a:xfrm>
            <a:off x="8140831" y="-10038"/>
            <a:ext cx="7025454" cy="3175453"/>
          </a:xfrm>
          <a:custGeom>
            <a:rect b="b" l="l" r="r" t="t"/>
            <a:pathLst>
              <a:path extrusionOk="0" h="21583" w="21600">
                <a:moveTo>
                  <a:pt x="0" y="0"/>
                </a:moveTo>
                <a:lnTo>
                  <a:pt x="8723" y="19376"/>
                </a:lnTo>
                <a:cubicBezTo>
                  <a:pt x="9242" y="20789"/>
                  <a:pt x="10024" y="21600"/>
                  <a:pt x="10848" y="21583"/>
                </a:cubicBezTo>
                <a:cubicBezTo>
                  <a:pt x="11607" y="21567"/>
                  <a:pt x="12327" y="20845"/>
                  <a:pt x="12832" y="19592"/>
                </a:cubicBezTo>
                <a:lnTo>
                  <a:pt x="21600" y="192"/>
                </a:lnTo>
                <a:lnTo>
                  <a:pt x="21600" y="11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>
            <a:outerShdw blurRad="508000" rotWithShape="0" dir="1104684" dist="91967">
              <a:srgbClr val="6B7F99">
                <a:alpha val="60780"/>
              </a:srgbClr>
            </a:outerShdw>
          </a:effectLst>
        </p:spPr>
      </p:pic>
      <p:pic>
        <p:nvPicPr>
          <p:cNvPr descr="Rectangle 166.png" id="23" name="Google Shape;23;p4"/>
          <p:cNvPicPr preferRelativeResize="0"/>
          <p:nvPr/>
        </p:nvPicPr>
        <p:blipFill rotWithShape="1">
          <a:blip r:embed="rId7">
            <a:alphaModFix/>
          </a:blip>
          <a:srcRect b="8340" l="3341" r="3331" t="8332"/>
          <a:stretch/>
        </p:blipFill>
        <p:spPr>
          <a:xfrm>
            <a:off x="9408224" y="6069770"/>
            <a:ext cx="7520856" cy="4277664"/>
          </a:xfrm>
          <a:custGeom>
            <a:rect b="b" l="l" r="r" t="t"/>
            <a:pathLst>
              <a:path extrusionOk="0" h="21597" w="21536">
                <a:moveTo>
                  <a:pt x="10815" y="3"/>
                </a:moveTo>
                <a:cubicBezTo>
                  <a:pt x="10728" y="-3"/>
                  <a:pt x="10640" y="1"/>
                  <a:pt x="10551" y="13"/>
                </a:cubicBezTo>
                <a:cubicBezTo>
                  <a:pt x="9885" y="102"/>
                  <a:pt x="9272" y="695"/>
                  <a:pt x="8873" y="1640"/>
                </a:cubicBezTo>
                <a:lnTo>
                  <a:pt x="407" y="16646"/>
                </a:lnTo>
                <a:cubicBezTo>
                  <a:pt x="115" y="17312"/>
                  <a:pt x="-28" y="18144"/>
                  <a:pt x="4" y="18984"/>
                </a:cubicBezTo>
                <a:cubicBezTo>
                  <a:pt x="37" y="19868"/>
                  <a:pt x="261" y="20695"/>
                  <a:pt x="630" y="21296"/>
                </a:cubicBezTo>
                <a:lnTo>
                  <a:pt x="20920" y="21597"/>
                </a:lnTo>
                <a:cubicBezTo>
                  <a:pt x="21272" y="20960"/>
                  <a:pt x="21487" y="20128"/>
                  <a:pt x="21528" y="19241"/>
                </a:cubicBezTo>
                <a:cubicBezTo>
                  <a:pt x="21572" y="18289"/>
                  <a:pt x="21414" y="17342"/>
                  <a:pt x="21083" y="16586"/>
                </a:cubicBezTo>
                <a:lnTo>
                  <a:pt x="12431" y="1315"/>
                </a:lnTo>
                <a:cubicBezTo>
                  <a:pt x="12010" y="512"/>
                  <a:pt x="11428" y="44"/>
                  <a:pt x="10815" y="3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0" rotWithShape="0" dir="16200000" dist="144914">
              <a:srgbClr val="6B7F99">
                <a:alpha val="58430"/>
              </a:srgbClr>
            </a:outerShdw>
          </a:effectLst>
        </p:spPr>
      </p:pic>
      <p:pic>
        <p:nvPicPr>
          <p:cNvPr descr="Google Shape;20;p3" id="24" name="Google Shape;24;p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976" y="1886925"/>
            <a:ext cx="3914600" cy="4044876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4"/>
          <p:cNvSpPr txBox="1"/>
          <p:nvPr/>
        </p:nvSpPr>
        <p:spPr>
          <a:xfrm>
            <a:off x="3781607" y="2894100"/>
            <a:ext cx="4463400" cy="93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A59"/>
              </a:buClr>
              <a:buSzPts val="6500"/>
              <a:buFont typeface="Helvetica Neue"/>
              <a:buNone/>
            </a:pPr>
            <a:r>
              <a:rPr i="0" lang="en-US" sz="5500" u="none" cap="none" strike="noStrike">
                <a:solidFill>
                  <a:srgbClr val="4A4A59"/>
                </a:solidFill>
                <a:latin typeface="Varela Round"/>
                <a:ea typeface="Varela Round"/>
                <a:cs typeface="Varela Round"/>
                <a:sym typeface="Varela Round"/>
              </a:rPr>
              <a:t>ShareChat</a:t>
            </a:r>
            <a:endParaRPr sz="5500"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6" name="Google Shape;26;p4"/>
          <p:cNvSpPr txBox="1"/>
          <p:nvPr/>
        </p:nvSpPr>
        <p:spPr>
          <a:xfrm>
            <a:off x="3437500" y="8453675"/>
            <a:ext cx="14666700" cy="17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Google Shape;27;p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790700" y="5004400"/>
            <a:ext cx="4084976" cy="3809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ject 1" id="32" name="Google Shape;3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4572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ject 2" id="33" name="Google Shape;33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05200" y="0"/>
            <a:ext cx="14687550" cy="63341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ject 3" id="34" name="Google Shape;34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0075" y="1047750"/>
            <a:ext cx="3371850" cy="8191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ject 4" id="35" name="Google Shape;35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8192750" y="0"/>
            <a:ext cx="9525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ject 5" id="36" name="Google Shape;36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610350" y="6029325"/>
            <a:ext cx="1381125" cy="13811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ject 6" id="37" name="Google Shape;37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134475" y="5695950"/>
            <a:ext cx="2190750" cy="2190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ject 7" id="38" name="Google Shape;38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468225" y="6029325"/>
            <a:ext cx="1381125" cy="13811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ject 8" id="39" name="Google Shape;39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992350" y="6029325"/>
            <a:ext cx="1381125" cy="13811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ject 9" id="40" name="Google Shape;40;p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6173450" y="9601200"/>
            <a:ext cx="1866900" cy="5334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5"/>
          <p:cNvSpPr txBox="1"/>
          <p:nvPr/>
        </p:nvSpPr>
        <p:spPr>
          <a:xfrm>
            <a:off x="6248400" y="487362"/>
            <a:ext cx="11776800" cy="18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030"/>
              </a:buClr>
              <a:buSzPts val="12000"/>
              <a:buFont typeface="Montserrat"/>
              <a:buNone/>
            </a:pPr>
            <a:r>
              <a:rPr b="1" i="0" lang="en-US" sz="12000" u="none" cap="none" strike="noStrike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Bharat ka #1</a:t>
            </a:r>
            <a:endParaRPr/>
          </a:p>
        </p:txBody>
      </p:sp>
      <p:sp>
        <p:nvSpPr>
          <p:cNvPr id="42" name="Google Shape;42;p5"/>
          <p:cNvSpPr txBox="1"/>
          <p:nvPr/>
        </p:nvSpPr>
        <p:spPr>
          <a:xfrm>
            <a:off x="6248400" y="2030412"/>
            <a:ext cx="11074800" cy="139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030"/>
              </a:buClr>
              <a:buSzPts val="9000"/>
              <a:buFont typeface="Montserrat SemiBold"/>
              <a:buNone/>
            </a:pPr>
            <a:r>
              <a:rPr b="1" i="0" lang="en-US" sz="9000" u="none" cap="none" strike="noStrike">
                <a:solidFill>
                  <a:srgbClr val="30303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Social Media App</a:t>
            </a:r>
            <a:endParaRPr/>
          </a:p>
        </p:txBody>
      </p:sp>
      <p:sp>
        <p:nvSpPr>
          <p:cNvPr id="43" name="Google Shape;43;p5"/>
          <p:cNvSpPr txBox="1"/>
          <p:nvPr/>
        </p:nvSpPr>
        <p:spPr>
          <a:xfrm>
            <a:off x="6610350" y="7897812"/>
            <a:ext cx="10299300" cy="151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030"/>
              </a:buClr>
              <a:buSzPts val="5300"/>
              <a:buFont typeface="Montserrat"/>
              <a:buNone/>
            </a:pPr>
            <a:r>
              <a:rPr b="1" i="0" lang="en-US" sz="5300" u="none" cap="none" strike="noStrike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1 </a:t>
            </a:r>
            <a:r>
              <a:rPr b="1" lang="en-US" sz="5300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in</a:t>
            </a:r>
            <a:r>
              <a:rPr b="1" i="0" lang="en-US" sz="5300" u="none" cap="none" strike="noStrike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 4</a:t>
            </a:r>
            <a:r>
              <a:rPr b="1" i="0" lang="en-US" sz="4500" u="none" cap="none" strike="noStrike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i="0" lang="en-US" sz="4500" u="none" cap="none" strike="noStrike">
                <a:solidFill>
                  <a:srgbClr val="30303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Internet </a:t>
            </a:r>
            <a:r>
              <a:rPr b="0" i="0" lang="en-US" sz="4500" u="none" cap="none" strike="noStrike">
                <a:solidFill>
                  <a:srgbClr val="30303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user</a:t>
            </a:r>
            <a:r>
              <a:rPr b="0" i="0" lang="en-US" sz="4500" u="none" cap="none" strike="noStrike">
                <a:solidFill>
                  <a:srgbClr val="30303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 in India </a:t>
            </a:r>
            <a:br>
              <a:rPr b="0" i="0" lang="en-US" sz="4500" u="none" cap="none" strike="noStrike">
                <a:solidFill>
                  <a:srgbClr val="30303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b="0" i="0" lang="en-US" sz="4500" u="none" cap="none" strike="noStrike">
                <a:solidFill>
                  <a:srgbClr val="30303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is using ShareChat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6"/>
          <p:cNvSpPr txBox="1"/>
          <p:nvPr/>
        </p:nvSpPr>
        <p:spPr>
          <a:xfrm>
            <a:off x="5775600" y="173525"/>
            <a:ext cx="10603800" cy="11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4800"/>
              </a:spcBef>
              <a:spcAft>
                <a:spcPts val="2000"/>
              </a:spcAft>
              <a:buNone/>
            </a:pPr>
            <a:r>
              <a:rPr b="1" lang="en-US" sz="4200" u="sng">
                <a:latin typeface="Montserrat"/>
                <a:ea typeface="Montserrat"/>
                <a:cs typeface="Montserrat"/>
                <a:sym typeface="Montserrat"/>
              </a:rPr>
              <a:t>GROWW</a:t>
            </a:r>
            <a:r>
              <a:rPr b="1" lang="en-US" sz="4200">
                <a:latin typeface="Montserrat"/>
                <a:ea typeface="Montserrat"/>
                <a:cs typeface="Montserrat"/>
                <a:sym typeface="Montserrat"/>
              </a:rPr>
              <a:t>	</a:t>
            </a:r>
            <a:endParaRPr b="1" sz="4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Google Shape;49;p6"/>
          <p:cNvSpPr/>
          <p:nvPr/>
        </p:nvSpPr>
        <p:spPr>
          <a:xfrm>
            <a:off x="0" y="0"/>
            <a:ext cx="5143500" cy="10287000"/>
          </a:xfrm>
          <a:prstGeom prst="rect">
            <a:avLst/>
          </a:prstGeom>
          <a:solidFill>
            <a:srgbClr val="6BC6FA">
              <a:alpha val="22750"/>
            </a:srgbClr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6"/>
          <p:cNvSpPr/>
          <p:nvPr/>
        </p:nvSpPr>
        <p:spPr>
          <a:xfrm>
            <a:off x="8010412" y="3545445"/>
            <a:ext cx="2012100" cy="298500"/>
          </a:xfrm>
          <a:prstGeom prst="rect">
            <a:avLst/>
          </a:prstGeom>
          <a:solidFill>
            <a:srgbClr val="FFF2CC">
              <a:alpha val="490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6"/>
          <p:cNvSpPr/>
          <p:nvPr/>
        </p:nvSpPr>
        <p:spPr>
          <a:xfrm>
            <a:off x="6738713" y="4735958"/>
            <a:ext cx="2012100" cy="298500"/>
          </a:xfrm>
          <a:prstGeom prst="rect">
            <a:avLst/>
          </a:prstGeom>
          <a:solidFill>
            <a:srgbClr val="CFE2F3">
              <a:alpha val="608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" name="Google Shape;52;p6"/>
          <p:cNvSpPr/>
          <p:nvPr/>
        </p:nvSpPr>
        <p:spPr>
          <a:xfrm>
            <a:off x="6188725" y="5928441"/>
            <a:ext cx="2012100" cy="298500"/>
          </a:xfrm>
          <a:prstGeom prst="rect">
            <a:avLst/>
          </a:prstGeom>
          <a:solidFill>
            <a:srgbClr val="D9D2E9">
              <a:alpha val="469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6"/>
          <p:cNvSpPr txBox="1"/>
          <p:nvPr/>
        </p:nvSpPr>
        <p:spPr>
          <a:xfrm>
            <a:off x="6188725" y="9606500"/>
            <a:ext cx="953400" cy="40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Poppins Light"/>
              <a:buNone/>
            </a:pPr>
            <a:r>
              <a:t/>
            </a:r>
            <a:endParaRPr sz="23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A59"/>
              </a:buClr>
              <a:buSzPts val="2300"/>
              <a:buFont typeface="Montserrat Medium"/>
              <a:buNone/>
            </a:pPr>
            <a:r>
              <a:t/>
            </a:r>
            <a:endParaRPr sz="23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4" name="Google Shape;54;p6"/>
          <p:cNvSpPr txBox="1"/>
          <p:nvPr/>
        </p:nvSpPr>
        <p:spPr>
          <a:xfrm>
            <a:off x="9426638" y="9601932"/>
            <a:ext cx="953400" cy="40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Poppins Light"/>
              <a:buNone/>
            </a:pPr>
            <a:r>
              <a:t/>
            </a:r>
            <a:endParaRPr sz="23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A59"/>
              </a:buClr>
              <a:buSzPts val="2300"/>
              <a:buFont typeface="Montserrat Medium"/>
              <a:buNone/>
            </a:pPr>
            <a:r>
              <a:t/>
            </a:r>
            <a:endParaRPr sz="23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5" name="Google Shape;55;p6"/>
          <p:cNvSpPr txBox="1"/>
          <p:nvPr/>
        </p:nvSpPr>
        <p:spPr>
          <a:xfrm>
            <a:off x="12517913" y="9601932"/>
            <a:ext cx="953400" cy="40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Poppins Light"/>
              <a:buNone/>
            </a:pPr>
            <a:r>
              <a:t/>
            </a:r>
            <a:endParaRPr sz="23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A59"/>
              </a:buClr>
              <a:buSzPts val="2300"/>
              <a:buFont typeface="Montserrat Medium"/>
              <a:buNone/>
            </a:pPr>
            <a:r>
              <a:t/>
            </a:r>
            <a:endParaRPr sz="23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6" name="Google Shape;56;p6"/>
          <p:cNvSpPr txBox="1"/>
          <p:nvPr/>
        </p:nvSpPr>
        <p:spPr>
          <a:xfrm>
            <a:off x="5626875" y="1784725"/>
            <a:ext cx="11295300" cy="48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latin typeface="Montserrat"/>
                <a:ea typeface="Montserrat"/>
                <a:cs typeface="Montserrat"/>
                <a:sym typeface="Montserrat"/>
              </a:rPr>
              <a:t>Objective</a:t>
            </a:r>
            <a:br>
              <a:rPr lang="en-US" sz="240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2400">
                <a:latin typeface="Montserrat"/>
                <a:ea typeface="Montserrat"/>
                <a:cs typeface="Montserrat"/>
                <a:sym typeface="Montserrat"/>
              </a:rPr>
              <a:t>To Promote Groww App to get awareness on Demat A/C, SIP &amp; Mutual funds in the Hindi Speaking Market.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latin typeface="Montserrat"/>
                <a:ea typeface="Montserrat"/>
                <a:cs typeface="Montserrat"/>
                <a:sym typeface="Montserrat"/>
              </a:rPr>
              <a:t>Target Market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Montserrat"/>
                <a:ea typeface="Montserrat"/>
                <a:cs typeface="Montserrat"/>
                <a:sym typeface="Montserrat"/>
              </a:rPr>
              <a:t>Hindi Audience, PAN India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Target Audience</a:t>
            </a:r>
            <a:endParaRPr b="1"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Male &amp; Female</a:t>
            </a:r>
            <a:endParaRPr sz="2400">
              <a:solidFill>
                <a:schemeClr val="dk1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381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400">
              <a:solidFill>
                <a:schemeClr val="dk1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381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400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Age Group</a:t>
            </a:r>
            <a:endParaRPr b="1" sz="2400">
              <a:solidFill>
                <a:schemeClr val="dk1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381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25 to 44</a:t>
            </a:r>
            <a:endParaRPr sz="2400">
              <a:solidFill>
                <a:schemeClr val="dk1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latin typeface="Montserrat"/>
                <a:ea typeface="Montserrat"/>
                <a:cs typeface="Montserrat"/>
                <a:sym typeface="Montserrat"/>
              </a:rPr>
              <a:t>Campaign Duration </a:t>
            </a:r>
            <a:br>
              <a:rPr lang="en-US" sz="240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2400">
                <a:latin typeface="Montserrat"/>
                <a:ea typeface="Montserrat"/>
                <a:cs typeface="Montserrat"/>
                <a:sym typeface="Montserrat"/>
              </a:rPr>
              <a:t> 01st Nov To 14th Nov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latin typeface="Montserrat"/>
                <a:ea typeface="Montserrat"/>
                <a:cs typeface="Montserrat"/>
                <a:sym typeface="Montserrat"/>
              </a:rPr>
              <a:t>Target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Montserrat"/>
                <a:ea typeface="Montserrat"/>
                <a:cs typeface="Montserrat"/>
                <a:sym typeface="Montserrat"/>
              </a:rPr>
              <a:t>7 Mn Video Views .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" name="Google Shape;57;p6"/>
          <p:cNvSpPr txBox="1"/>
          <p:nvPr/>
        </p:nvSpPr>
        <p:spPr>
          <a:xfrm>
            <a:off x="15542300" y="9606507"/>
            <a:ext cx="953400" cy="40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Poppins Light"/>
              <a:buNone/>
            </a:pPr>
            <a:r>
              <a:t/>
            </a:r>
            <a:endParaRPr sz="23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A59"/>
              </a:buClr>
              <a:buSzPts val="2300"/>
              <a:buFont typeface="Montserrat Medium"/>
              <a:buNone/>
            </a:pPr>
            <a:r>
              <a:t/>
            </a:r>
            <a:endParaRPr sz="23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descr="Object 7" id="58" name="Google Shape;5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51839" y="9601200"/>
            <a:ext cx="1866900" cy="53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25" y="0"/>
            <a:ext cx="5143500" cy="10287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ject 2" id="64" name="Google Shape;6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52650" y="1143000"/>
            <a:ext cx="266700" cy="8001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ject 3" id="65" name="Google Shape;65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192750" y="0"/>
            <a:ext cx="9525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ject 7" id="66" name="Google Shape;66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151839" y="9601200"/>
            <a:ext cx="1866900" cy="5334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7"/>
          <p:cNvSpPr/>
          <p:nvPr/>
        </p:nvSpPr>
        <p:spPr>
          <a:xfrm>
            <a:off x="-8700" y="0"/>
            <a:ext cx="5311500" cy="10287000"/>
          </a:xfrm>
          <a:prstGeom prst="rect">
            <a:avLst/>
          </a:prstGeom>
          <a:solidFill>
            <a:srgbClr val="EAD1D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Object 6" id="68" name="Google Shape;68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7351" y="5850688"/>
            <a:ext cx="4073050" cy="5901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ject 6" id="69" name="Google Shape;69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048475" y="2442863"/>
            <a:ext cx="4073050" cy="5901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ject 6" id="70" name="Google Shape;70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74075" y="2504538"/>
            <a:ext cx="4073050" cy="5901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ject 7" id="71" name="Google Shape;71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479114" y="3172400"/>
            <a:ext cx="3852540" cy="28252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7"/>
          <p:cNvSpPr txBox="1"/>
          <p:nvPr/>
        </p:nvSpPr>
        <p:spPr>
          <a:xfrm>
            <a:off x="6540350" y="4479850"/>
            <a:ext cx="3639000" cy="81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030"/>
              </a:buClr>
              <a:buSzPts val="3400"/>
              <a:buFont typeface="Montserrat"/>
              <a:buNone/>
            </a:pPr>
            <a:r>
              <a:rPr b="1" lang="en-US" sz="3000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11.2 Mn+ </a:t>
            </a:r>
            <a:r>
              <a:rPr b="1" lang="en-US" sz="3000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0" lang="en-US" sz="3000" u="none" cap="none" strike="noStrike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b="1" i="0" lang="en-US" sz="3000" u="none" cap="none" strike="noStrike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en-US" sz="3000" u="none" cap="none" strike="noStrike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   </a:t>
            </a:r>
            <a:r>
              <a:rPr b="1" lang="en-US" sz="3000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Impressions	</a:t>
            </a:r>
            <a:endParaRPr sz="3000"/>
          </a:p>
        </p:txBody>
      </p:sp>
      <p:sp>
        <p:nvSpPr>
          <p:cNvPr id="73" name="Google Shape;73;p7"/>
          <p:cNvSpPr txBox="1"/>
          <p:nvPr/>
        </p:nvSpPr>
        <p:spPr>
          <a:xfrm>
            <a:off x="5624550" y="2487012"/>
            <a:ext cx="5972100" cy="69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030"/>
              </a:buClr>
              <a:buSzPts val="4500"/>
              <a:buFont typeface="Montserrat"/>
              <a:buNone/>
            </a:pPr>
            <a:r>
              <a:rPr b="1" lang="en-US" sz="2700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Total Achieved  Impressions</a:t>
            </a:r>
            <a:endParaRPr sz="2700"/>
          </a:p>
        </p:txBody>
      </p:sp>
      <p:pic>
        <p:nvPicPr>
          <p:cNvPr descr="Object 7" id="74" name="Google Shape;74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089889" y="3222500"/>
            <a:ext cx="4073050" cy="2986908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7"/>
          <p:cNvSpPr txBox="1"/>
          <p:nvPr/>
        </p:nvSpPr>
        <p:spPr>
          <a:xfrm>
            <a:off x="11053725" y="2602812"/>
            <a:ext cx="5972100" cy="69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303030"/>
              </a:buClr>
              <a:buSzPts val="4500"/>
              <a:buFont typeface="Montserrat"/>
              <a:buNone/>
            </a:pPr>
            <a:r>
              <a:rPr b="1" lang="en-US" sz="2700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Total Achieved Views</a:t>
            </a:r>
            <a:endParaRPr sz="2700"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030"/>
              </a:buClr>
              <a:buSzPts val="4500"/>
              <a:buFont typeface="Montserrat"/>
              <a:buNone/>
            </a:pPr>
            <a:r>
              <a:t/>
            </a:r>
            <a:endParaRPr b="1" sz="2700">
              <a:solidFill>
                <a:srgbClr val="30303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6" name="Google Shape;76;p7"/>
          <p:cNvSpPr txBox="1"/>
          <p:nvPr/>
        </p:nvSpPr>
        <p:spPr>
          <a:xfrm>
            <a:off x="13214550" y="4556050"/>
            <a:ext cx="1866900" cy="81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030"/>
              </a:buClr>
              <a:buSzPts val="3400"/>
              <a:buFont typeface="Montserrat"/>
              <a:buNone/>
            </a:pPr>
            <a:r>
              <a:rPr b="1" lang="en-US" sz="3000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7.1 Mn+ Views</a:t>
            </a:r>
            <a:endParaRPr sz="3000"/>
          </a:p>
        </p:txBody>
      </p:sp>
      <p:sp>
        <p:nvSpPr>
          <p:cNvPr id="77" name="Google Shape;77;p7"/>
          <p:cNvSpPr txBox="1"/>
          <p:nvPr/>
        </p:nvSpPr>
        <p:spPr>
          <a:xfrm>
            <a:off x="5648525" y="52500"/>
            <a:ext cx="11377200" cy="24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303030"/>
              </a:buClr>
              <a:buSzPts val="4500"/>
              <a:buFont typeface="Montserrat"/>
              <a:buNone/>
            </a:pPr>
            <a:r>
              <a:rPr b="1" lang="en-US" sz="4500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Evaluation Report</a:t>
            </a:r>
            <a:endParaRPr b="1" sz="3400">
              <a:solidFill>
                <a:srgbClr val="30303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78" name="Google Shape;78;p7"/>
          <p:cNvGrpSpPr/>
          <p:nvPr/>
        </p:nvGrpSpPr>
        <p:grpSpPr>
          <a:xfrm>
            <a:off x="6550668" y="5850689"/>
            <a:ext cx="4489228" cy="3541272"/>
            <a:chOff x="6144042" y="6041237"/>
            <a:chExt cx="5972100" cy="3839193"/>
          </a:xfrm>
        </p:grpSpPr>
        <p:pic>
          <p:nvPicPr>
            <p:cNvPr descr="Object 7" id="79" name="Google Shape;79;p7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7608376" y="6802500"/>
              <a:ext cx="2554095" cy="2608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0" name="Google Shape;80;p7"/>
            <p:cNvSpPr txBox="1"/>
            <p:nvPr/>
          </p:nvSpPr>
          <p:spPr>
            <a:xfrm>
              <a:off x="7586252" y="8155730"/>
              <a:ext cx="2870700" cy="172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03030"/>
                </a:buClr>
                <a:buSzPts val="3400"/>
                <a:buFont typeface="Montserrat"/>
                <a:buNone/>
              </a:pPr>
              <a:r>
                <a:rPr b="1" lang="en-US" sz="3000">
                  <a:solidFill>
                    <a:srgbClr val="30303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28.3 </a:t>
              </a:r>
              <a:r>
                <a:rPr b="1" lang="en-US" sz="3000">
                  <a:solidFill>
                    <a:srgbClr val="30303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K+</a:t>
              </a:r>
              <a:br>
                <a:rPr b="1" i="0" lang="en-US" sz="3000" u="none" cap="none" strike="noStrike">
                  <a:solidFill>
                    <a:srgbClr val="303030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b="1" lang="en-US" sz="3000">
                  <a:solidFill>
                    <a:srgbClr val="30303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Clicks</a:t>
              </a:r>
              <a:endParaRPr b="1" sz="3000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03030"/>
                </a:buClr>
                <a:buSzPts val="3400"/>
                <a:buFont typeface="Montserrat"/>
                <a:buNone/>
              </a:pPr>
              <a:r>
                <a:t/>
              </a:r>
              <a:endParaRPr b="1" sz="3300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1" name="Google Shape;81;p7"/>
            <p:cNvSpPr txBox="1"/>
            <p:nvPr/>
          </p:nvSpPr>
          <p:spPr>
            <a:xfrm>
              <a:off x="6144042" y="6041237"/>
              <a:ext cx="59721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03030"/>
                </a:buClr>
                <a:buSzPts val="4500"/>
                <a:buFont typeface="Montserrat"/>
                <a:buNone/>
              </a:pPr>
              <a:r>
                <a:rPr b="1" lang="en-US" sz="2700">
                  <a:solidFill>
                    <a:srgbClr val="30303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  </a:t>
              </a:r>
              <a:r>
                <a:rPr b="1" lang="en-US" sz="2700">
                  <a:solidFill>
                    <a:srgbClr val="30303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Total Achieved Clicks</a:t>
              </a:r>
              <a:endParaRPr sz="2700"/>
            </a:p>
          </p:txBody>
        </p:sp>
      </p:grpSp>
      <p:pic>
        <p:nvPicPr>
          <p:cNvPr descr="Object 6" id="82" name="Google Shape;82;p7"/>
          <p:cNvPicPr preferRelativeResize="0"/>
          <p:nvPr/>
        </p:nvPicPr>
        <p:blipFill rotWithShape="1">
          <a:blip r:embed="rId6">
            <a:alphaModFix/>
          </a:blip>
          <a:srcRect b="0" l="-7480" r="7480" t="0"/>
          <a:stretch/>
        </p:blipFill>
        <p:spPr>
          <a:xfrm>
            <a:off x="11749039" y="5850688"/>
            <a:ext cx="4073050" cy="590125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7"/>
          <p:cNvSpPr txBox="1"/>
          <p:nvPr/>
        </p:nvSpPr>
        <p:spPr>
          <a:xfrm>
            <a:off x="12116675" y="5850700"/>
            <a:ext cx="38526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00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Achieved VTR%</a:t>
            </a:r>
            <a:endParaRPr sz="2700">
              <a:solidFill>
                <a:schemeClr val="dk1"/>
              </a:solidFill>
            </a:endParaRPr>
          </a:p>
        </p:txBody>
      </p:sp>
      <p:pic>
        <p:nvPicPr>
          <p:cNvPr descr="Object 4" id="84" name="Google Shape;84;p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2601812" y="6471199"/>
            <a:ext cx="2909066" cy="28252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7"/>
          <p:cNvSpPr txBox="1"/>
          <p:nvPr/>
        </p:nvSpPr>
        <p:spPr>
          <a:xfrm>
            <a:off x="12687450" y="7835775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63</a:t>
            </a:r>
            <a:r>
              <a:rPr b="1" lang="en-US" sz="3000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.19% VTR</a:t>
            </a:r>
            <a:endParaRPr b="1" sz="2600">
              <a:solidFill>
                <a:srgbClr val="30303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6" name="Google Shape;86;p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1"/>
            <a:ext cx="5311499" cy="10287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ject 2" id="91" name="Google Shape;9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52650" y="1143000"/>
            <a:ext cx="266700" cy="8001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ject 3" id="92" name="Google Shape;92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192750" y="0"/>
            <a:ext cx="9525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ject 7" id="93" name="Google Shape;93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151839" y="9601200"/>
            <a:ext cx="1866900" cy="5334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8"/>
          <p:cNvSpPr/>
          <p:nvPr/>
        </p:nvSpPr>
        <p:spPr>
          <a:xfrm>
            <a:off x="-8700" y="0"/>
            <a:ext cx="4997400" cy="10287000"/>
          </a:xfrm>
          <a:prstGeom prst="rect">
            <a:avLst/>
          </a:prstGeom>
          <a:solidFill>
            <a:srgbClr val="EAD1D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8"/>
          <p:cNvSpPr txBox="1"/>
          <p:nvPr/>
        </p:nvSpPr>
        <p:spPr>
          <a:xfrm>
            <a:off x="7292600" y="4479850"/>
            <a:ext cx="2444400" cy="81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030"/>
              </a:buClr>
              <a:buSzPts val="3400"/>
              <a:buFont typeface="Montserrat"/>
              <a:buNone/>
            </a:pPr>
            <a:r>
              <a:t/>
            </a:r>
            <a:endParaRPr/>
          </a:p>
        </p:txBody>
      </p:sp>
      <p:sp>
        <p:nvSpPr>
          <p:cNvPr id="96" name="Google Shape;96;p8"/>
          <p:cNvSpPr txBox="1"/>
          <p:nvPr/>
        </p:nvSpPr>
        <p:spPr>
          <a:xfrm>
            <a:off x="5648525" y="281100"/>
            <a:ext cx="11595000" cy="24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303030"/>
              </a:buClr>
              <a:buSzPts val="4500"/>
              <a:buFont typeface="Montserrat"/>
              <a:buNone/>
            </a:pPr>
            <a:r>
              <a:rPr b="1" lang="en-US" sz="4500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3400">
              <a:solidFill>
                <a:srgbClr val="30303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7" name="Google Shape;97;p8"/>
          <p:cNvSpPr txBox="1"/>
          <p:nvPr/>
        </p:nvSpPr>
        <p:spPr>
          <a:xfrm>
            <a:off x="12382650" y="77595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pic>
        <p:nvPicPr>
          <p:cNvPr descr="Object 2" id="98" name="Google Shape;9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52650" y="1143000"/>
            <a:ext cx="266700" cy="8001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ject 3" id="99" name="Google Shape;99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192750" y="0"/>
            <a:ext cx="9525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ject 7" id="100" name="Google Shape;100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151839" y="9601200"/>
            <a:ext cx="1866900" cy="53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8"/>
          <p:cNvSpPr/>
          <p:nvPr/>
        </p:nvSpPr>
        <p:spPr>
          <a:xfrm>
            <a:off x="-8700" y="0"/>
            <a:ext cx="4997400" cy="10287000"/>
          </a:xfrm>
          <a:prstGeom prst="rect">
            <a:avLst/>
          </a:prstGeom>
          <a:solidFill>
            <a:srgbClr val="EAD1D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8"/>
          <p:cNvSpPr txBox="1"/>
          <p:nvPr/>
        </p:nvSpPr>
        <p:spPr>
          <a:xfrm>
            <a:off x="5648525" y="128700"/>
            <a:ext cx="11954700" cy="24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303030"/>
              </a:buClr>
              <a:buSzPts val="4500"/>
              <a:buFont typeface="Montserrat"/>
              <a:buNone/>
            </a:pPr>
            <a:r>
              <a:rPr b="1" lang="en-US" sz="4500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Creative-Wise Report</a:t>
            </a:r>
            <a:endParaRPr b="1" sz="3400">
              <a:solidFill>
                <a:srgbClr val="30303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3" name="Google Shape;103;p8"/>
          <p:cNvSpPr txBox="1"/>
          <p:nvPr/>
        </p:nvSpPr>
        <p:spPr>
          <a:xfrm>
            <a:off x="12725400" y="4648200"/>
            <a:ext cx="30000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300">
              <a:solidFill>
                <a:srgbClr val="30303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4" name="Google Shape;104;p8"/>
          <p:cNvSpPr txBox="1"/>
          <p:nvPr/>
        </p:nvSpPr>
        <p:spPr>
          <a:xfrm>
            <a:off x="10163050" y="3024300"/>
            <a:ext cx="4997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8"/>
          <p:cNvSpPr txBox="1"/>
          <p:nvPr/>
        </p:nvSpPr>
        <p:spPr>
          <a:xfrm>
            <a:off x="7589700" y="2730275"/>
            <a:ext cx="8014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8"/>
          <p:cNvSpPr txBox="1"/>
          <p:nvPr/>
        </p:nvSpPr>
        <p:spPr>
          <a:xfrm>
            <a:off x="5410200" y="2330075"/>
            <a:ext cx="11718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8"/>
          <p:cNvSpPr txBox="1"/>
          <p:nvPr/>
        </p:nvSpPr>
        <p:spPr>
          <a:xfrm>
            <a:off x="7386800" y="3317925"/>
            <a:ext cx="1427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08" name="Google Shape;108;p8"/>
          <p:cNvGraphicFramePr/>
          <p:nvPr/>
        </p:nvGraphicFramePr>
        <p:xfrm>
          <a:off x="5953350" y="2514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{0C9C2558-CDFD-4F92-B5A0-C76F2432393C}</a:tableStyleId>
              </a:tblPr>
              <a:tblGrid>
                <a:gridCol w="1913325"/>
                <a:gridCol w="1913325"/>
                <a:gridCol w="1913325"/>
                <a:gridCol w="1913325"/>
                <a:gridCol w="1913325"/>
                <a:gridCol w="1913325"/>
              </a:tblGrid>
              <a:tr h="9143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Banner Name</a:t>
                      </a:r>
                      <a:endParaRPr b="1" sz="24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Impressions</a:t>
                      </a:r>
                      <a:endParaRPr b="1" sz="24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Clicks</a:t>
                      </a:r>
                      <a:endParaRPr b="1" sz="24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CTR</a:t>
                      </a:r>
                      <a:endParaRPr b="1" sz="24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Views </a:t>
                      </a:r>
                      <a:endParaRPr b="1" sz="24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VTR</a:t>
                      </a:r>
                      <a:endParaRPr b="1" sz="24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</a:tr>
              <a:tr h="16135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Groww_HIN_Creator_ad-Grow-Concept-1</a:t>
                      </a:r>
                      <a:endParaRPr b="1" sz="2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3936780</a:t>
                      </a:r>
                      <a:endParaRPr b="1" sz="2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9065</a:t>
                      </a:r>
                      <a:endParaRPr b="1" sz="2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</a:t>
                      </a:r>
                      <a:r>
                        <a:rPr b="1" lang="en-US" sz="2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23%</a:t>
                      </a:r>
                      <a:endParaRPr b="1" sz="2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2425108</a:t>
                      </a:r>
                      <a:endParaRPr b="1" sz="2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62%</a:t>
                      </a:r>
                      <a:endParaRPr b="1" sz="2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</a:tr>
              <a:tr h="16135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Groww_HIN_Creator_ad-Grow-Concept-2</a:t>
                      </a:r>
                      <a:endParaRPr b="1" sz="2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4016602</a:t>
                      </a:r>
                      <a:endParaRPr b="1" sz="2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9681</a:t>
                      </a:r>
                      <a:endParaRPr b="1" sz="2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</a:t>
                      </a:r>
                      <a:r>
                        <a:rPr b="1" lang="en-US" sz="2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24%</a:t>
                      </a:r>
                      <a:endParaRPr b="1" sz="2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2590213</a:t>
                      </a:r>
                      <a:endParaRPr b="1" sz="2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64%</a:t>
                      </a:r>
                      <a:endParaRPr b="1" sz="2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</a:tr>
              <a:tr h="16135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Groww_HIN_Creator_ad-Grow-Concept-3</a:t>
                      </a:r>
                      <a:endParaRPr b="1" sz="2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3344732</a:t>
                      </a:r>
                      <a:endParaRPr b="1" sz="2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9571</a:t>
                      </a:r>
                      <a:endParaRPr b="1" sz="2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</a:t>
                      </a:r>
                      <a:r>
                        <a:rPr b="1" lang="en-US" sz="2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29%</a:t>
                      </a:r>
                      <a:endParaRPr b="1" sz="2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2123707</a:t>
                      </a:r>
                      <a:endParaRPr b="1" sz="2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63%</a:t>
                      </a:r>
                      <a:endParaRPr b="1" sz="2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</a:tr>
              <a:tr h="5486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Total</a:t>
                      </a:r>
                      <a:endParaRPr b="1" sz="24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11298114</a:t>
                      </a:r>
                      <a:endParaRPr b="1" sz="24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28317</a:t>
                      </a:r>
                      <a:endParaRPr b="1" sz="24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25%</a:t>
                      </a:r>
                      <a:endParaRPr b="1" sz="24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7139028</a:t>
                      </a:r>
                      <a:endParaRPr b="1" sz="24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63%</a:t>
                      </a:r>
                      <a:endParaRPr b="1" sz="24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109" name="Google Shape;109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025" y="0"/>
            <a:ext cx="5143500" cy="10287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ject 2" id="114" name="Google Shape;114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52650" y="1143000"/>
            <a:ext cx="266700" cy="8001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ject 3" id="115" name="Google Shape;115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192750" y="0"/>
            <a:ext cx="9525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ject 7" id="116" name="Google Shape;116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151839" y="9601200"/>
            <a:ext cx="1866900" cy="53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9"/>
          <p:cNvSpPr/>
          <p:nvPr/>
        </p:nvSpPr>
        <p:spPr>
          <a:xfrm>
            <a:off x="-8700" y="0"/>
            <a:ext cx="5311500" cy="10287000"/>
          </a:xfrm>
          <a:prstGeom prst="rect">
            <a:avLst/>
          </a:prstGeom>
          <a:solidFill>
            <a:srgbClr val="EAD1D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9"/>
          <p:cNvSpPr txBox="1"/>
          <p:nvPr/>
        </p:nvSpPr>
        <p:spPr>
          <a:xfrm>
            <a:off x="5648525" y="281100"/>
            <a:ext cx="11595000" cy="24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303030"/>
              </a:buClr>
              <a:buSzPts val="4500"/>
              <a:buFont typeface="Montserrat"/>
              <a:buNone/>
            </a:pPr>
            <a:r>
              <a:rPr b="1" lang="en-US" sz="4500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Top 10 Regions</a:t>
            </a:r>
            <a:endParaRPr b="1" sz="3400">
              <a:solidFill>
                <a:srgbClr val="30303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9" name="Google Shape;119;p9"/>
          <p:cNvSpPr txBox="1"/>
          <p:nvPr/>
        </p:nvSpPr>
        <p:spPr>
          <a:xfrm>
            <a:off x="12382650" y="77595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20" name="Google Shape;120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1"/>
            <a:ext cx="5311499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9"/>
          <p:cNvSpPr txBox="1"/>
          <p:nvPr/>
        </p:nvSpPr>
        <p:spPr>
          <a:xfrm>
            <a:off x="6734975" y="3113175"/>
            <a:ext cx="5131800" cy="41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2600"/>
              <a:buFont typeface="Montserrat"/>
              <a:buChar char="●"/>
            </a:pPr>
            <a:r>
              <a:rPr b="1" lang="en-US" sz="2600">
                <a:solidFill>
                  <a:srgbClr val="1D1C1D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Uttar pradesh</a:t>
            </a:r>
            <a:endParaRPr b="1" sz="2600">
              <a:solidFill>
                <a:srgbClr val="1D1C1D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2600"/>
              <a:buFont typeface="Montserrat"/>
              <a:buChar char="●"/>
            </a:pPr>
            <a:r>
              <a:rPr b="1" lang="en-US" sz="2600">
                <a:solidFill>
                  <a:srgbClr val="1D1C1D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Maharashtra</a:t>
            </a:r>
            <a:endParaRPr b="1" sz="2600">
              <a:solidFill>
                <a:srgbClr val="1D1C1D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2600"/>
              <a:buFont typeface="Montserrat"/>
              <a:buChar char="●"/>
            </a:pPr>
            <a:r>
              <a:rPr b="1" lang="en-US" sz="2600">
                <a:solidFill>
                  <a:srgbClr val="1D1C1D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Madhya pradesh</a:t>
            </a:r>
            <a:endParaRPr b="1" sz="2600">
              <a:solidFill>
                <a:srgbClr val="1D1C1D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2600"/>
              <a:buFont typeface="Montserrat"/>
              <a:buChar char="●"/>
            </a:pPr>
            <a:r>
              <a:rPr b="1" lang="en-US" sz="2600">
                <a:solidFill>
                  <a:srgbClr val="1D1C1D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Rajasthan</a:t>
            </a:r>
            <a:endParaRPr b="1" sz="2600">
              <a:solidFill>
                <a:srgbClr val="1D1C1D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2600"/>
              <a:buFont typeface="Montserrat"/>
              <a:buChar char="●"/>
            </a:pPr>
            <a:r>
              <a:rPr b="1" lang="en-US" sz="2600">
                <a:solidFill>
                  <a:srgbClr val="1D1C1D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Bihar</a:t>
            </a:r>
            <a:endParaRPr b="1" sz="2600">
              <a:solidFill>
                <a:srgbClr val="1D1C1D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2600"/>
              <a:buFont typeface="Montserrat"/>
              <a:buChar char="●"/>
            </a:pPr>
            <a:r>
              <a:rPr b="1" lang="en-US" sz="2600">
                <a:solidFill>
                  <a:srgbClr val="1D1C1D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Chhattisgarh</a:t>
            </a:r>
            <a:endParaRPr b="1" sz="2600">
              <a:solidFill>
                <a:srgbClr val="1D1C1D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2600"/>
              <a:buFont typeface="Montserrat"/>
              <a:buChar char="●"/>
            </a:pPr>
            <a:r>
              <a:rPr b="1" lang="en-US" sz="2600">
                <a:solidFill>
                  <a:srgbClr val="1D1C1D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Haryana</a:t>
            </a:r>
            <a:endParaRPr b="1" sz="2600">
              <a:solidFill>
                <a:srgbClr val="1D1C1D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2600"/>
              <a:buFont typeface="Montserrat"/>
              <a:buChar char="●"/>
            </a:pPr>
            <a:r>
              <a:rPr b="1" lang="en-US" sz="2600">
                <a:solidFill>
                  <a:srgbClr val="1D1C1D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Delhi</a:t>
            </a:r>
            <a:endParaRPr b="1" sz="2600">
              <a:solidFill>
                <a:srgbClr val="1D1C1D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2600"/>
              <a:buFont typeface="Montserrat"/>
              <a:buChar char="●"/>
            </a:pPr>
            <a:r>
              <a:rPr b="1" lang="en-US" sz="2600">
                <a:solidFill>
                  <a:srgbClr val="1D1C1D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Jharkhand</a:t>
            </a:r>
            <a:endParaRPr b="1" sz="2600">
              <a:solidFill>
                <a:srgbClr val="1D1C1D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2600"/>
              <a:buFont typeface="Montserrat"/>
              <a:buChar char="●"/>
            </a:pPr>
            <a:r>
              <a:rPr b="1" lang="en-US" sz="2600">
                <a:solidFill>
                  <a:srgbClr val="1D1C1D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Uttarakhand</a:t>
            </a:r>
            <a:endParaRPr b="1" sz="2600"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ject 1" id="126" name="Google Shape;126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ject 2" id="127" name="Google Shape;127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0906125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ject 3" id="128" name="Google Shape;128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96175" y="0"/>
            <a:ext cx="8362950" cy="3771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ject 4" id="129" name="Google Shape;129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953500" y="5562600"/>
            <a:ext cx="9334500" cy="472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ject 5" id="130" name="Google Shape;130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85775" y="180975"/>
            <a:ext cx="7524750" cy="7524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ject 6" id="131" name="Google Shape;131;p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1830050" y="0"/>
            <a:ext cx="6457950" cy="9877425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0"/>
          <p:cNvSpPr txBox="1"/>
          <p:nvPr/>
        </p:nvSpPr>
        <p:spPr>
          <a:xfrm>
            <a:off x="-12701" y="6950074"/>
            <a:ext cx="7596300" cy="139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030"/>
              </a:buClr>
              <a:buSzPts val="4500"/>
              <a:buFont typeface="Montserrat Medium"/>
              <a:buNone/>
            </a:pPr>
            <a:r>
              <a:rPr b="0" i="0" lang="en-US" sz="4500" u="none" cap="none" strike="noStrike">
                <a:solidFill>
                  <a:srgbClr val="30303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Our pup says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030"/>
              </a:buClr>
              <a:buSzPts val="4500"/>
              <a:buFont typeface="Montserrat Medium"/>
              <a:buNone/>
            </a:pPr>
            <a:r>
              <a:rPr b="0" i="0" lang="en-US" sz="4500" u="none" cap="none" strike="noStrike">
                <a:solidFill>
                  <a:srgbClr val="30303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Thank you for your time</a:t>
            </a:r>
            <a:endParaRPr/>
          </a:p>
        </p:txBody>
      </p:sp>
      <p:pic>
        <p:nvPicPr>
          <p:cNvPr descr="Object 10" id="133" name="Google Shape;133;p1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013750" y="8525450"/>
            <a:ext cx="3576825" cy="102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