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82" r:id="rId7"/>
    <p:sldId id="283" r:id="rId8"/>
    <p:sldId id="284" r:id="rId9"/>
    <p:sldId id="285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labi Roy" userId="915160cc89224928" providerId="LiveId" clId="{F79DDB98-EB97-42D5-8CBC-B870ED898E9A}"/>
    <pc:docChg chg="delSld">
      <pc:chgData name="Pallabi Roy" userId="915160cc89224928" providerId="LiveId" clId="{F79DDB98-EB97-42D5-8CBC-B870ED898E9A}" dt="2022-11-03T11:02:47.330" v="1" actId="47"/>
      <pc:docMkLst>
        <pc:docMk/>
      </pc:docMkLst>
      <pc:sldChg chg="del">
        <pc:chgData name="Pallabi Roy" userId="915160cc89224928" providerId="LiveId" clId="{F79DDB98-EB97-42D5-8CBC-B870ED898E9A}" dt="2022-11-03T11:02:44.874" v="0" actId="47"/>
        <pc:sldMkLst>
          <pc:docMk/>
          <pc:sldMk cId="0" sldId="273"/>
        </pc:sldMkLst>
      </pc:sldChg>
      <pc:sldChg chg="del">
        <pc:chgData name="Pallabi Roy" userId="915160cc89224928" providerId="LiveId" clId="{F79DDB98-EB97-42D5-8CBC-B870ED898E9A}" dt="2022-11-03T11:02:47.330" v="1" actId="47"/>
        <pc:sldMkLst>
          <pc:docMk/>
          <pc:sldMk cId="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7051" y="1758695"/>
            <a:ext cx="3006725" cy="0"/>
          </a:xfrm>
          <a:custGeom>
            <a:avLst/>
            <a:gdLst/>
            <a:ahLst/>
            <a:cxnLst/>
            <a:rect l="l" t="t" r="r" b="b"/>
            <a:pathLst>
              <a:path w="3006725">
                <a:moveTo>
                  <a:pt x="0" y="0"/>
                </a:moveTo>
                <a:lnTo>
                  <a:pt x="3006598" y="0"/>
                </a:lnTo>
              </a:path>
            </a:pathLst>
          </a:custGeom>
          <a:ln w="12700">
            <a:solidFill>
              <a:srgbClr val="00FF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6975" y="312419"/>
            <a:ext cx="981455" cy="2804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5200" y="280238"/>
            <a:ext cx="11061598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6975" y="312419"/>
            <a:ext cx="981455" cy="28041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67983" y="1798066"/>
            <a:ext cx="4219575" cy="409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1F5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6975" y="312419"/>
            <a:ext cx="981455" cy="280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799" y="670686"/>
            <a:ext cx="11182400" cy="766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726" y="2002535"/>
            <a:ext cx="7034530" cy="4617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573" y="2263597"/>
            <a:ext cx="4740275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spc="-185" dirty="0">
                <a:solidFill>
                  <a:srgbClr val="FFA800"/>
                </a:solidFill>
              </a:rPr>
              <a:t>Case</a:t>
            </a:r>
            <a:r>
              <a:rPr sz="6100" spc="-235" dirty="0">
                <a:solidFill>
                  <a:srgbClr val="FFA800"/>
                </a:solidFill>
              </a:rPr>
              <a:t> </a:t>
            </a:r>
            <a:r>
              <a:rPr sz="6100" spc="-35" dirty="0">
                <a:solidFill>
                  <a:srgbClr val="FFA800"/>
                </a:solidFill>
              </a:rPr>
              <a:t>Studies</a:t>
            </a:r>
            <a:endParaRPr sz="6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3" y="5998464"/>
            <a:ext cx="1626108" cy="623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607821"/>
            <a:ext cx="10292715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Black"/>
                <a:cs typeface="Arial Black"/>
              </a:rPr>
              <a:t>Crypto</a:t>
            </a:r>
            <a:r>
              <a:rPr sz="2400" b="0" spc="-25" dirty="0">
                <a:latin typeface="Arial Black"/>
                <a:cs typeface="Arial Black"/>
              </a:rPr>
              <a:t> </a:t>
            </a:r>
            <a:r>
              <a:rPr sz="2400" b="0" spc="-5" dirty="0">
                <a:latin typeface="Arial Black"/>
                <a:cs typeface="Arial Black"/>
              </a:rPr>
              <a:t>Lending</a:t>
            </a:r>
            <a:r>
              <a:rPr sz="2400" b="0" spc="20" dirty="0">
                <a:latin typeface="Arial Black"/>
                <a:cs typeface="Arial Black"/>
              </a:rPr>
              <a:t> </a:t>
            </a:r>
            <a:r>
              <a:rPr sz="2400" b="0" dirty="0">
                <a:latin typeface="Arial Black"/>
                <a:cs typeface="Arial Black"/>
              </a:rPr>
              <a:t>&amp;</a:t>
            </a:r>
            <a:r>
              <a:rPr sz="2400" b="0" spc="-5" dirty="0">
                <a:latin typeface="Arial Black"/>
                <a:cs typeface="Arial Black"/>
              </a:rPr>
              <a:t> Investment </a:t>
            </a:r>
            <a:r>
              <a:rPr sz="2400" b="0" dirty="0">
                <a:latin typeface="Arial Black"/>
                <a:cs typeface="Arial Black"/>
              </a:rPr>
              <a:t>platforms</a:t>
            </a:r>
            <a:r>
              <a:rPr sz="2400" b="0" spc="-195" dirty="0">
                <a:latin typeface="Arial Black"/>
                <a:cs typeface="Arial Black"/>
              </a:rPr>
              <a:t> </a:t>
            </a:r>
            <a:r>
              <a:rPr spc="-5" dirty="0"/>
              <a:t>are building</a:t>
            </a:r>
            <a:r>
              <a:rPr spc="40" dirty="0"/>
              <a:t> </a:t>
            </a:r>
            <a:r>
              <a:rPr spc="-5" dirty="0"/>
              <a:t>their</a:t>
            </a:r>
            <a:r>
              <a:rPr spc="5" dirty="0"/>
              <a:t> </a:t>
            </a:r>
            <a:r>
              <a:rPr dirty="0"/>
              <a:t>breakout-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growth</a:t>
            </a:r>
            <a:r>
              <a:rPr spc="15" dirty="0"/>
              <a:t> </a:t>
            </a:r>
            <a:r>
              <a:rPr spc="-5" dirty="0"/>
              <a:t>through</a:t>
            </a:r>
            <a:r>
              <a:rPr spc="30" dirty="0"/>
              <a:t> </a:t>
            </a:r>
            <a:r>
              <a:rPr spc="-5" dirty="0"/>
              <a:t>large</a:t>
            </a:r>
            <a:r>
              <a:rPr spc="20" dirty="0"/>
              <a:t> </a:t>
            </a:r>
            <a:r>
              <a:rPr spc="-5" dirty="0"/>
              <a:t>scale</a:t>
            </a:r>
            <a:r>
              <a:rPr spc="10" dirty="0"/>
              <a:t> </a:t>
            </a:r>
            <a:r>
              <a:rPr spc="-5" dirty="0"/>
              <a:t>acquisitions</a:t>
            </a:r>
            <a:r>
              <a:rPr spc="50" dirty="0"/>
              <a:t> </a:t>
            </a:r>
            <a:r>
              <a:rPr spc="-5" dirty="0"/>
              <a:t>on</a:t>
            </a:r>
            <a:r>
              <a:rPr spc="20" dirty="0"/>
              <a:t> </a:t>
            </a:r>
            <a:r>
              <a:rPr spc="-5" dirty="0"/>
              <a:t>PhonePe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72527" y="2058161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Impact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Delivered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8733" y="2058161"/>
            <a:ext cx="1901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Brand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1170" y="4507814"/>
            <a:ext cx="2668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Target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Audience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80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983" y="4970658"/>
            <a:ext cx="4546600" cy="98679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329565" algn="l"/>
              </a:tabLst>
            </a:pPr>
            <a:r>
              <a:rPr sz="1400" spc="5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Wealth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Management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Community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at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PhonePe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~35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Loan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Seekers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~30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HNI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Ultra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HNI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~15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904" y="2526004"/>
            <a:ext cx="370459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1083310" indent="-317500">
              <a:lnSpc>
                <a:spcPct val="15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First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Time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Transactions </a:t>
            </a:r>
            <a:r>
              <a:rPr sz="1400" spc="-3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(Trade/Investment)</a:t>
            </a:r>
            <a:endParaRPr sz="1400">
              <a:latin typeface="Arial MT"/>
              <a:cs typeface="Arial MT"/>
            </a:endParaRPr>
          </a:p>
          <a:p>
            <a:pPr marL="329565" marR="86995" indent="-317500">
              <a:lnSpc>
                <a:spcPct val="15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Loan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Disbursals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ETCs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good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Credit </a:t>
            </a:r>
            <a:r>
              <a:rPr sz="1400" spc="-3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score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holders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Account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Opens/KYC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Verification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for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Banks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8082" y="3851909"/>
            <a:ext cx="1144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CPA: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400-600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7877" y="5895543"/>
            <a:ext cx="8870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CPA: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1200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99854" y="5855614"/>
            <a:ext cx="767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CPL: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500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1833" y="2861176"/>
            <a:ext cx="1400215" cy="5960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2780" y="4671059"/>
            <a:ext cx="1610868" cy="11201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3123" y="4671059"/>
            <a:ext cx="1609344" cy="105003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59595" y="2831592"/>
            <a:ext cx="1609344" cy="93268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429115" y="4019550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CPA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400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403847" y="1682495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10" h="5024120">
                <a:moveTo>
                  <a:pt x="0" y="0"/>
                </a:moveTo>
                <a:lnTo>
                  <a:pt x="16510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79550" y="1196721"/>
            <a:ext cx="30213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Rewards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Case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Studies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002" y="2138934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4396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703" y="2983483"/>
            <a:ext cx="15208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CPA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500-600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948" y="3410203"/>
            <a:ext cx="1042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CPFT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1000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680" y="2967989"/>
            <a:ext cx="20802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First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time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transactions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8672" y="3394709"/>
            <a:ext cx="15182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Acquire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ETC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8044" y="1120521"/>
            <a:ext cx="2852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Display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Case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Studies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4036" y="2138934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jecti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52431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33992" y="2907283"/>
            <a:ext cx="2390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200-300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Mn+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impressions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50983" y="3334003"/>
            <a:ext cx="1456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brand</a:t>
            </a:r>
            <a:r>
              <a:rPr sz="1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monthly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33992" y="3760723"/>
            <a:ext cx="1737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CTR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0.7%-1.5%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9715" y="2967989"/>
            <a:ext cx="2423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Build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awareness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and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960" y="3394709"/>
            <a:ext cx="4635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traffic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4300728"/>
            <a:ext cx="1728216" cy="20574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6532" y="4300728"/>
            <a:ext cx="1728215" cy="20574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19527" y="4300728"/>
            <a:ext cx="1728216" cy="205740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6324917" y="4634801"/>
            <a:ext cx="2663825" cy="1575435"/>
            <a:chOff x="6324917" y="4634801"/>
            <a:chExt cx="2663825" cy="157543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3555" y="4663440"/>
              <a:ext cx="2606040" cy="15179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339204" y="4649089"/>
              <a:ext cx="2635250" cy="1546860"/>
            </a:xfrm>
            <a:custGeom>
              <a:avLst/>
              <a:gdLst/>
              <a:ahLst/>
              <a:cxnLst/>
              <a:rect l="l" t="t" r="r" b="b"/>
              <a:pathLst>
                <a:path w="2635250" h="1546860">
                  <a:moveTo>
                    <a:pt x="267208" y="0"/>
                  </a:moveTo>
                  <a:lnTo>
                    <a:pt x="2367788" y="0"/>
                  </a:lnTo>
                  <a:lnTo>
                    <a:pt x="2394712" y="1269"/>
                  </a:lnTo>
                  <a:lnTo>
                    <a:pt x="2447036" y="12192"/>
                  </a:lnTo>
                  <a:lnTo>
                    <a:pt x="2517140" y="45719"/>
                  </a:lnTo>
                  <a:lnTo>
                    <a:pt x="2556510" y="78359"/>
                  </a:lnTo>
                  <a:lnTo>
                    <a:pt x="2589276" y="117856"/>
                  </a:lnTo>
                  <a:lnTo>
                    <a:pt x="2613914" y="163322"/>
                  </a:lnTo>
                  <a:lnTo>
                    <a:pt x="2629535" y="213868"/>
                  </a:lnTo>
                  <a:lnTo>
                    <a:pt x="2634869" y="267208"/>
                  </a:lnTo>
                  <a:lnTo>
                    <a:pt x="2634869" y="1279918"/>
                  </a:lnTo>
                  <a:lnTo>
                    <a:pt x="2629408" y="1333322"/>
                  </a:lnTo>
                  <a:lnTo>
                    <a:pt x="2613914" y="1383868"/>
                  </a:lnTo>
                  <a:lnTo>
                    <a:pt x="2589276" y="1428940"/>
                  </a:lnTo>
                  <a:lnTo>
                    <a:pt x="2556510" y="1468323"/>
                  </a:lnTo>
                  <a:lnTo>
                    <a:pt x="2517140" y="1501038"/>
                  </a:lnTo>
                  <a:lnTo>
                    <a:pt x="2471674" y="1525625"/>
                  </a:lnTo>
                  <a:lnTo>
                    <a:pt x="2421128" y="1541246"/>
                  </a:lnTo>
                  <a:lnTo>
                    <a:pt x="2367788" y="1546682"/>
                  </a:lnTo>
                  <a:lnTo>
                    <a:pt x="267208" y="1546682"/>
                  </a:lnTo>
                  <a:lnTo>
                    <a:pt x="213868" y="1541246"/>
                  </a:lnTo>
                  <a:lnTo>
                    <a:pt x="163322" y="1525625"/>
                  </a:lnTo>
                  <a:lnTo>
                    <a:pt x="117856" y="1501038"/>
                  </a:lnTo>
                  <a:lnTo>
                    <a:pt x="78359" y="1468323"/>
                  </a:lnTo>
                  <a:lnTo>
                    <a:pt x="45720" y="1428940"/>
                  </a:lnTo>
                  <a:lnTo>
                    <a:pt x="21082" y="1383868"/>
                  </a:lnTo>
                  <a:lnTo>
                    <a:pt x="5461" y="1333322"/>
                  </a:lnTo>
                  <a:lnTo>
                    <a:pt x="0" y="1279588"/>
                  </a:lnTo>
                  <a:lnTo>
                    <a:pt x="0" y="266954"/>
                  </a:lnTo>
                  <a:lnTo>
                    <a:pt x="5461" y="213868"/>
                  </a:lnTo>
                  <a:lnTo>
                    <a:pt x="21082" y="163322"/>
                  </a:lnTo>
                  <a:lnTo>
                    <a:pt x="45720" y="117856"/>
                  </a:lnTo>
                  <a:lnTo>
                    <a:pt x="78359" y="78359"/>
                  </a:lnTo>
                  <a:lnTo>
                    <a:pt x="117856" y="45719"/>
                  </a:lnTo>
                  <a:lnTo>
                    <a:pt x="163322" y="21081"/>
                  </a:lnTo>
                  <a:lnTo>
                    <a:pt x="213868" y="5461"/>
                  </a:lnTo>
                  <a:lnTo>
                    <a:pt x="267208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228137" y="4634801"/>
            <a:ext cx="2663825" cy="1575435"/>
            <a:chOff x="9228137" y="4634801"/>
            <a:chExt cx="2663825" cy="157543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56776" y="4663440"/>
              <a:ext cx="2606039" cy="13976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42425" y="4649089"/>
              <a:ext cx="2635250" cy="1546860"/>
            </a:xfrm>
            <a:custGeom>
              <a:avLst/>
              <a:gdLst/>
              <a:ahLst/>
              <a:cxnLst/>
              <a:rect l="l" t="t" r="r" b="b"/>
              <a:pathLst>
                <a:path w="2635250" h="1546860">
                  <a:moveTo>
                    <a:pt x="267207" y="0"/>
                  </a:moveTo>
                  <a:lnTo>
                    <a:pt x="2367788" y="0"/>
                  </a:lnTo>
                  <a:lnTo>
                    <a:pt x="2394711" y="1269"/>
                  </a:lnTo>
                  <a:lnTo>
                    <a:pt x="2447035" y="12192"/>
                  </a:lnTo>
                  <a:lnTo>
                    <a:pt x="2517140" y="45719"/>
                  </a:lnTo>
                  <a:lnTo>
                    <a:pt x="2556509" y="78359"/>
                  </a:lnTo>
                  <a:lnTo>
                    <a:pt x="2589276" y="117856"/>
                  </a:lnTo>
                  <a:lnTo>
                    <a:pt x="2613914" y="163322"/>
                  </a:lnTo>
                  <a:lnTo>
                    <a:pt x="2629534" y="213868"/>
                  </a:lnTo>
                  <a:lnTo>
                    <a:pt x="2634869" y="267208"/>
                  </a:lnTo>
                  <a:lnTo>
                    <a:pt x="2634869" y="1279918"/>
                  </a:lnTo>
                  <a:lnTo>
                    <a:pt x="2629407" y="1333322"/>
                  </a:lnTo>
                  <a:lnTo>
                    <a:pt x="2613914" y="1383868"/>
                  </a:lnTo>
                  <a:lnTo>
                    <a:pt x="2589276" y="1428940"/>
                  </a:lnTo>
                  <a:lnTo>
                    <a:pt x="2556509" y="1468323"/>
                  </a:lnTo>
                  <a:lnTo>
                    <a:pt x="2517140" y="1501038"/>
                  </a:lnTo>
                  <a:lnTo>
                    <a:pt x="2471674" y="1525625"/>
                  </a:lnTo>
                  <a:lnTo>
                    <a:pt x="2421128" y="1541246"/>
                  </a:lnTo>
                  <a:lnTo>
                    <a:pt x="2367788" y="1546682"/>
                  </a:lnTo>
                  <a:lnTo>
                    <a:pt x="267207" y="1546682"/>
                  </a:lnTo>
                  <a:lnTo>
                    <a:pt x="213868" y="1541246"/>
                  </a:lnTo>
                  <a:lnTo>
                    <a:pt x="163322" y="1525625"/>
                  </a:lnTo>
                  <a:lnTo>
                    <a:pt x="117855" y="1501038"/>
                  </a:lnTo>
                  <a:lnTo>
                    <a:pt x="78358" y="1468323"/>
                  </a:lnTo>
                  <a:lnTo>
                    <a:pt x="45720" y="1428940"/>
                  </a:lnTo>
                  <a:lnTo>
                    <a:pt x="21081" y="1383868"/>
                  </a:lnTo>
                  <a:lnTo>
                    <a:pt x="5460" y="1333322"/>
                  </a:lnTo>
                  <a:lnTo>
                    <a:pt x="0" y="1279588"/>
                  </a:lnTo>
                  <a:lnTo>
                    <a:pt x="0" y="266954"/>
                  </a:lnTo>
                  <a:lnTo>
                    <a:pt x="5460" y="213868"/>
                  </a:lnTo>
                  <a:lnTo>
                    <a:pt x="21081" y="163322"/>
                  </a:lnTo>
                  <a:lnTo>
                    <a:pt x="45720" y="117856"/>
                  </a:lnTo>
                  <a:lnTo>
                    <a:pt x="78358" y="78359"/>
                  </a:lnTo>
                  <a:lnTo>
                    <a:pt x="117855" y="45719"/>
                  </a:lnTo>
                  <a:lnTo>
                    <a:pt x="163322" y="21081"/>
                  </a:lnTo>
                  <a:lnTo>
                    <a:pt x="213868" y="5461"/>
                  </a:lnTo>
                  <a:lnTo>
                    <a:pt x="267207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277103" y="354329"/>
            <a:ext cx="80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Black"/>
                <a:cs typeface="Arial Black"/>
              </a:rPr>
              <a:t>BFSI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75247" y="996696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10" h="5024120">
                <a:moveTo>
                  <a:pt x="0" y="0"/>
                </a:moveTo>
                <a:lnTo>
                  <a:pt x="16510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200" y="739521"/>
            <a:ext cx="105187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PhonePe</a:t>
            </a:r>
            <a:r>
              <a:rPr spc="15" dirty="0"/>
              <a:t> </a:t>
            </a:r>
            <a:r>
              <a:rPr spc="-5" dirty="0"/>
              <a:t>drives</a:t>
            </a:r>
            <a:r>
              <a:rPr spc="15" dirty="0"/>
              <a:t> </a:t>
            </a:r>
            <a:r>
              <a:rPr spc="-5" dirty="0"/>
              <a:t>digital</a:t>
            </a:r>
            <a:r>
              <a:rPr spc="30" dirty="0"/>
              <a:t> </a:t>
            </a:r>
            <a:r>
              <a:rPr spc="-5" dirty="0"/>
              <a:t>journeys</a:t>
            </a:r>
            <a:r>
              <a:rPr spc="55" dirty="0"/>
              <a:t> </a:t>
            </a:r>
            <a:r>
              <a:rPr spc="-5" dirty="0"/>
              <a:t>for</a:t>
            </a:r>
            <a:r>
              <a:rPr dirty="0"/>
              <a:t> </a:t>
            </a:r>
            <a:r>
              <a:rPr spc="-5" dirty="0"/>
              <a:t>some</a:t>
            </a:r>
            <a:r>
              <a:rPr spc="15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25" dirty="0"/>
              <a:t> </a:t>
            </a:r>
            <a:r>
              <a:rPr spc="-5" dirty="0"/>
              <a:t>largest</a:t>
            </a:r>
            <a:r>
              <a:rPr spc="15" dirty="0"/>
              <a:t> </a:t>
            </a:r>
            <a:r>
              <a:rPr spc="-5" dirty="0"/>
              <a:t>brands</a:t>
            </a:r>
            <a:r>
              <a:rPr spc="15" dirty="0"/>
              <a:t> </a:t>
            </a:r>
            <a:r>
              <a:rPr spc="-5" dirty="0"/>
              <a:t>in</a:t>
            </a:r>
            <a:r>
              <a:rPr spc="20" dirty="0"/>
              <a:t> </a:t>
            </a:r>
            <a:r>
              <a:rPr spc="-5" dirty="0"/>
              <a:t>FMCG</a:t>
            </a:r>
            <a:r>
              <a:rPr spc="30" dirty="0"/>
              <a:t> </a:t>
            </a:r>
            <a:r>
              <a:rPr spc="-5" dirty="0"/>
              <a:t>sector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84583" y="662401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7A7A7"/>
                </a:solidFill>
                <a:latin typeface="Arial MT"/>
                <a:cs typeface="Arial MT"/>
              </a:rPr>
              <a:t>16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6913" y="2011121"/>
            <a:ext cx="1847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Impact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Delivered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032" y="2058161"/>
            <a:ext cx="1903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Brand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2301" y="4039870"/>
            <a:ext cx="279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Target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Audience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115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8569" y="4474819"/>
            <a:ext cx="4164965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E-commerce</a:t>
            </a:r>
            <a:r>
              <a:rPr sz="1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spenders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showing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affinity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towards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daily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needs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with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 budget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mid-income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handsets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lower</a:t>
            </a:r>
            <a:endParaRPr sz="1400">
              <a:latin typeface="Arial MT"/>
              <a:cs typeface="Arial MT"/>
            </a:endParaRPr>
          </a:p>
          <a:p>
            <a:pPr marL="329565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value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products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High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index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3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for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premium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brands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8569" y="2513028"/>
            <a:ext cx="4159250" cy="130556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New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acquisition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spc="5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Achieving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high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Deep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penetration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tier-2,3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and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beyond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Upcoming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discussions: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Driving</a:t>
            </a:r>
            <a:r>
              <a:rPr sz="1400" spc="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Brand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Objectives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0183" y="5892190"/>
            <a:ext cx="1844039" cy="516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5X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Conversion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0.4%-0.8%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4906" y="3683609"/>
            <a:ext cx="1741805" cy="516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4X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Conversion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0.6%-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1%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0067" y="3728694"/>
            <a:ext cx="1844039" cy="516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3X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Conversion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0.3%-0.6%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3516" y="2721864"/>
            <a:ext cx="957072" cy="8321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6731" y="4782311"/>
            <a:ext cx="936708" cy="8839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9755" y="2731058"/>
            <a:ext cx="886898" cy="8183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896093" y="6159804"/>
            <a:ext cx="1040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ACOS</a:t>
            </a:r>
            <a:r>
              <a:rPr sz="14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~40%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08068" y="4823516"/>
            <a:ext cx="1128924" cy="102553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556247" y="1530096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09" h="5024120">
                <a:moveTo>
                  <a:pt x="0" y="0"/>
                </a:moveTo>
                <a:lnTo>
                  <a:pt x="16509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452370" marR="5080" indent="-2256155">
              <a:lnSpc>
                <a:spcPct val="103200"/>
              </a:lnSpc>
              <a:spcBef>
                <a:spcPts val="5"/>
              </a:spcBef>
            </a:pPr>
            <a:r>
              <a:rPr sz="2400" b="0" spc="-5" dirty="0">
                <a:latin typeface="Arial Black"/>
                <a:cs typeface="Arial Black"/>
              </a:rPr>
              <a:t>P&amp;G</a:t>
            </a:r>
            <a:r>
              <a:rPr sz="2400" b="0" spc="20" dirty="0">
                <a:latin typeface="Arial Black"/>
                <a:cs typeface="Arial Black"/>
              </a:rPr>
              <a:t> </a:t>
            </a:r>
            <a:r>
              <a:rPr spc="-5" dirty="0"/>
              <a:t>reached</a:t>
            </a:r>
            <a:r>
              <a:rPr spc="30" dirty="0"/>
              <a:t> </a:t>
            </a:r>
            <a:r>
              <a:rPr spc="-5" dirty="0"/>
              <a:t>105</a:t>
            </a:r>
            <a:r>
              <a:rPr spc="25" dirty="0"/>
              <a:t> </a:t>
            </a:r>
            <a:r>
              <a:rPr spc="-5" dirty="0"/>
              <a:t>Mn</a:t>
            </a:r>
            <a:r>
              <a:rPr spc="25" dirty="0"/>
              <a:t> </a:t>
            </a:r>
            <a:r>
              <a:rPr spc="-5" dirty="0"/>
              <a:t>users</a:t>
            </a:r>
            <a:r>
              <a:rPr spc="30" dirty="0"/>
              <a:t> </a:t>
            </a:r>
            <a:r>
              <a:rPr spc="-5" dirty="0"/>
              <a:t>to</a:t>
            </a:r>
            <a:r>
              <a:rPr spc="25" dirty="0"/>
              <a:t> </a:t>
            </a:r>
            <a:r>
              <a:rPr spc="-5" dirty="0"/>
              <a:t>drive</a:t>
            </a:r>
            <a:r>
              <a:rPr spc="30" dirty="0"/>
              <a:t> </a:t>
            </a:r>
            <a:r>
              <a:rPr spc="-5" dirty="0"/>
              <a:t>acquisition</a:t>
            </a:r>
            <a:r>
              <a:rPr spc="50" dirty="0"/>
              <a:t> </a:t>
            </a:r>
            <a:r>
              <a:rPr spc="-5" dirty="0"/>
              <a:t>across</a:t>
            </a:r>
            <a:r>
              <a:rPr spc="10" dirty="0"/>
              <a:t> </a:t>
            </a:r>
            <a:r>
              <a:rPr spc="-5" dirty="0"/>
              <a:t>8+</a:t>
            </a:r>
            <a:r>
              <a:rPr spc="30" dirty="0"/>
              <a:t> </a:t>
            </a:r>
            <a:r>
              <a:rPr spc="-5" dirty="0"/>
              <a:t>brands</a:t>
            </a:r>
            <a:r>
              <a:rPr spc="25" dirty="0"/>
              <a:t> </a:t>
            </a:r>
            <a:r>
              <a:rPr spc="-5" dirty="0"/>
              <a:t>through </a:t>
            </a:r>
            <a:r>
              <a:rPr spc="-595" dirty="0"/>
              <a:t> </a:t>
            </a:r>
            <a:r>
              <a:rPr spc="-5" dirty="0"/>
              <a:t>customized</a:t>
            </a:r>
            <a:r>
              <a:rPr spc="10" dirty="0"/>
              <a:t> </a:t>
            </a:r>
            <a:r>
              <a:rPr spc="-5" dirty="0"/>
              <a:t>cohorts</a:t>
            </a:r>
            <a:r>
              <a:rPr spc="25" dirty="0"/>
              <a:t> </a:t>
            </a:r>
            <a:r>
              <a:rPr spc="-5" dirty="0"/>
              <a:t>for</a:t>
            </a:r>
            <a:r>
              <a:rPr spc="10" dirty="0"/>
              <a:t> </a:t>
            </a:r>
            <a:r>
              <a:rPr spc="-5" dirty="0"/>
              <a:t>their</a:t>
            </a:r>
            <a:r>
              <a:rPr spc="5" dirty="0"/>
              <a:t> </a:t>
            </a:r>
            <a:r>
              <a:rPr spc="-5" dirty="0"/>
              <a:t>D2C</a:t>
            </a:r>
            <a:r>
              <a:rPr spc="10" dirty="0"/>
              <a:t> </a:t>
            </a:r>
            <a:r>
              <a:rPr dirty="0"/>
              <a:t>growth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608" y="4334967"/>
            <a:ext cx="6374130" cy="176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Key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Customer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Insights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Primary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transactors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from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Tier-2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3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cities</a:t>
            </a:r>
            <a:endParaRPr sz="1400">
              <a:latin typeface="Arial MT"/>
              <a:cs typeface="Arial MT"/>
            </a:endParaRPr>
          </a:p>
          <a:p>
            <a:pPr marL="329565" marR="377190" indent="-317500">
              <a:lnSpc>
                <a:spcPct val="15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Online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lifestyle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with</a:t>
            </a:r>
            <a:r>
              <a:rPr sz="1400" spc="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across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ecommerce,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OTT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 household </a:t>
            </a:r>
            <a:r>
              <a:rPr sz="1400" spc="-3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categories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form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highest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responders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set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Health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wellness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and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daily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needs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category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spenders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are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high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320" y="2062734"/>
            <a:ext cx="210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P&amp;G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4534" y="2058161"/>
            <a:ext cx="193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Campaign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3425" y="2475668"/>
            <a:ext cx="2051685" cy="98679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5"/>
              </a:spcBef>
              <a:tabLst>
                <a:tab pos="329565" algn="l"/>
              </a:tabLst>
            </a:pPr>
            <a:r>
              <a:rPr sz="1400" spc="5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Reach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105Mn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achieved</a:t>
            </a:r>
            <a:r>
              <a:rPr sz="1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4X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CACs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driven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50-300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608" y="2498191"/>
            <a:ext cx="2998470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New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acquisition</a:t>
            </a:r>
            <a:endParaRPr sz="1400">
              <a:latin typeface="Arial MT"/>
              <a:cs typeface="Arial MT"/>
            </a:endParaRPr>
          </a:p>
          <a:p>
            <a:pPr marL="329565" marR="784860" indent="-317500">
              <a:lnSpc>
                <a:spcPct val="15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Business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growth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across </a:t>
            </a:r>
            <a:r>
              <a:rPr sz="1400" spc="-3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eCommerce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platforms</a:t>
            </a:r>
            <a:endParaRPr sz="1400">
              <a:latin typeface="Arial MT"/>
              <a:cs typeface="Arial MT"/>
            </a:endParaRPr>
          </a:p>
          <a:p>
            <a:pPr marL="329565" marR="5080" indent="-317500">
              <a:lnSpc>
                <a:spcPts val="252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Build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Awareness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Recall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P&amp;G </a:t>
            </a:r>
            <a:r>
              <a:rPr sz="1400" spc="-3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D2C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6688" y="1993392"/>
            <a:ext cx="2016252" cy="22113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76688" y="4357115"/>
            <a:ext cx="2016252" cy="221132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9559" y="4331208"/>
            <a:ext cx="2016252" cy="2205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6511" y="1973579"/>
            <a:ext cx="2022348" cy="22098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9526" y="836116"/>
            <a:ext cx="10191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Black"/>
                <a:cs typeface="Arial Black"/>
              </a:rPr>
              <a:t>Gaming </a:t>
            </a:r>
            <a:r>
              <a:rPr sz="2400" b="0" spc="-5" dirty="0">
                <a:latin typeface="Arial Black"/>
                <a:cs typeface="Arial Black"/>
              </a:rPr>
              <a:t>Brands</a:t>
            </a:r>
            <a:r>
              <a:rPr sz="2400" b="0" spc="-10" dirty="0">
                <a:latin typeface="Arial Black"/>
                <a:cs typeface="Arial Black"/>
              </a:rPr>
              <a:t> </a:t>
            </a:r>
            <a:r>
              <a:rPr spc="-5" dirty="0"/>
              <a:t>leverage</a:t>
            </a:r>
            <a:r>
              <a:rPr spc="25" dirty="0"/>
              <a:t> </a:t>
            </a:r>
            <a:r>
              <a:rPr spc="-5" dirty="0"/>
              <a:t>PhonePe</a:t>
            </a:r>
            <a:r>
              <a:rPr spc="30" dirty="0"/>
              <a:t> </a:t>
            </a:r>
            <a:r>
              <a:rPr spc="-5" dirty="0"/>
              <a:t>to</a:t>
            </a:r>
            <a:r>
              <a:rPr spc="15" dirty="0"/>
              <a:t> </a:t>
            </a:r>
            <a:r>
              <a:rPr spc="-5" dirty="0"/>
              <a:t>acquire</a:t>
            </a:r>
            <a:r>
              <a:rPr spc="20" dirty="0"/>
              <a:t> </a:t>
            </a:r>
            <a:r>
              <a:rPr spc="-5" dirty="0"/>
              <a:t>paid</a:t>
            </a:r>
            <a:r>
              <a:rPr spc="15" dirty="0"/>
              <a:t> </a:t>
            </a:r>
            <a:r>
              <a:rPr spc="-5" dirty="0"/>
              <a:t>users</a:t>
            </a:r>
            <a:r>
              <a:rPr spc="20" dirty="0"/>
              <a:t> </a:t>
            </a:r>
            <a:r>
              <a:rPr dirty="0"/>
              <a:t>with </a:t>
            </a:r>
            <a:r>
              <a:rPr spc="-5" dirty="0"/>
              <a:t>potential</a:t>
            </a:r>
            <a:r>
              <a:rPr spc="45" dirty="0"/>
              <a:t> </a:t>
            </a:r>
            <a:r>
              <a:rPr spc="-5" dirty="0"/>
              <a:t>to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526" y="1214754"/>
            <a:ext cx="3474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drive</a:t>
            </a: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higher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lifetime</a:t>
            </a:r>
            <a:r>
              <a:rPr sz="22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value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7378" y="2033142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Impact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Delivered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0733" y="2058161"/>
            <a:ext cx="1901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Brand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9039" y="4224020"/>
            <a:ext cx="266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Target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Audience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Mn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6235" y="4687290"/>
            <a:ext cx="4304030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Paid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across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Fantasy,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Rummy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Poker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Casual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Gaming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enthusiasts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OTT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Entertainment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seekers</a:t>
            </a:r>
            <a:endParaRPr sz="1400">
              <a:latin typeface="Arial MT"/>
              <a:cs typeface="Arial MT"/>
            </a:endParaRPr>
          </a:p>
          <a:p>
            <a:pPr marL="329565" marR="5080" indent="-317500">
              <a:lnSpc>
                <a:spcPct val="15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Male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gender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with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Mobile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device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in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Budget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to </a:t>
            </a:r>
            <a:r>
              <a:rPr sz="1400" spc="-3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mid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income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6235" y="2533625"/>
            <a:ext cx="308610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New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Paid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endParaRPr sz="1400">
              <a:latin typeface="Arial MT"/>
              <a:cs typeface="Arial MT"/>
            </a:endParaRPr>
          </a:p>
          <a:p>
            <a:pPr marL="329565" marR="5080" indent="-317500">
              <a:lnSpc>
                <a:spcPts val="2520"/>
              </a:lnSpc>
              <a:spcBef>
                <a:spcPts val="22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IPL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other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large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scale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tournament </a:t>
            </a:r>
            <a:r>
              <a:rPr sz="1400" spc="-3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amplification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Premium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Activation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7345" y="4050613"/>
            <a:ext cx="9550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CPD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4000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2318" y="6067755"/>
            <a:ext cx="13119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CPD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500-1000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1190" y="3850337"/>
            <a:ext cx="1031240" cy="5162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Conversion</a:t>
            </a:r>
            <a:r>
              <a:rPr sz="1400" spc="-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endParaRPr sz="1400">
              <a:latin typeface="Arial MT"/>
              <a:cs typeface="Arial MT"/>
            </a:endParaRPr>
          </a:p>
          <a:p>
            <a:pPr marL="79375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0.8%-1.2%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7864" y="5865367"/>
            <a:ext cx="877569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14999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CPD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 </a:t>
            </a:r>
            <a:r>
              <a:rPr sz="14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3000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4000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456" y="2758439"/>
            <a:ext cx="972311" cy="117043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7735" y="4863084"/>
            <a:ext cx="1493520" cy="101345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8623" y="4863084"/>
            <a:ext cx="1409700" cy="95402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50907" y="2796539"/>
            <a:ext cx="883920" cy="106375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556247" y="1530096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09" h="5024120">
                <a:moveTo>
                  <a:pt x="0" y="0"/>
                </a:moveTo>
                <a:lnTo>
                  <a:pt x="16509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4800" y="1111377"/>
            <a:ext cx="329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Rewards</a:t>
            </a:r>
            <a:r>
              <a:rPr sz="2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Case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002" y="2138934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4396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703" y="2917951"/>
            <a:ext cx="20834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CPD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INR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1500-2500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948" y="3344671"/>
            <a:ext cx="2248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ARPU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Rummy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INR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1100,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2948" y="3771391"/>
            <a:ext cx="1466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Fantasy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INR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150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680" y="2891789"/>
            <a:ext cx="194310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First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time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depositors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8672" y="3318509"/>
            <a:ext cx="1577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Higher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ARPU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6791" y="1044321"/>
            <a:ext cx="28524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Display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Case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Studies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4578096"/>
            <a:ext cx="1644395" cy="18440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4903" y="4578096"/>
            <a:ext cx="1644396" cy="18440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18588" y="4578096"/>
            <a:ext cx="1644395" cy="18440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154036" y="2138934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jecti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52431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3992" y="2917951"/>
            <a:ext cx="16078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CPI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INR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30-50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50983" y="3344671"/>
            <a:ext cx="2016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Impact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traffic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5-10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lakhs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50983" y="3771391"/>
            <a:ext cx="391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daily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9715" y="2907030"/>
            <a:ext cx="12649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App</a:t>
            </a:r>
            <a:r>
              <a:rPr sz="14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Installs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6960" y="3333750"/>
            <a:ext cx="1791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Reach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Traffic</a:t>
            </a:r>
            <a:r>
              <a:rPr sz="1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during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26960" y="3760470"/>
            <a:ext cx="925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tournament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55079" y="4604003"/>
            <a:ext cx="2729865" cy="1792605"/>
            <a:chOff x="6355079" y="4604003"/>
            <a:chExt cx="2729865" cy="1792605"/>
          </a:xfrm>
        </p:grpSpPr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3179" y="4642103"/>
              <a:ext cx="2653283" cy="17160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374129" y="4623053"/>
              <a:ext cx="2691765" cy="1754505"/>
            </a:xfrm>
            <a:custGeom>
              <a:avLst/>
              <a:gdLst/>
              <a:ahLst/>
              <a:cxnLst/>
              <a:rect l="l" t="t" r="r" b="b"/>
              <a:pathLst>
                <a:path w="2691765" h="1754504">
                  <a:moveTo>
                    <a:pt x="304673" y="0"/>
                  </a:moveTo>
                  <a:lnTo>
                    <a:pt x="2386965" y="0"/>
                  </a:lnTo>
                  <a:lnTo>
                    <a:pt x="2417699" y="1651"/>
                  </a:lnTo>
                  <a:lnTo>
                    <a:pt x="2477008" y="13462"/>
                  </a:lnTo>
                  <a:lnTo>
                    <a:pt x="2531999" y="36830"/>
                  </a:lnTo>
                  <a:lnTo>
                    <a:pt x="2602356" y="89281"/>
                  </a:lnTo>
                  <a:lnTo>
                    <a:pt x="2639314" y="134239"/>
                  </a:lnTo>
                  <a:lnTo>
                    <a:pt x="2667508" y="186182"/>
                  </a:lnTo>
                  <a:lnTo>
                    <a:pt x="2685288" y="243967"/>
                  </a:lnTo>
                  <a:lnTo>
                    <a:pt x="2691638" y="304673"/>
                  </a:lnTo>
                  <a:lnTo>
                    <a:pt x="2691638" y="1449895"/>
                  </a:lnTo>
                  <a:lnTo>
                    <a:pt x="2685288" y="1510677"/>
                  </a:lnTo>
                  <a:lnTo>
                    <a:pt x="2667508" y="1567992"/>
                  </a:lnTo>
                  <a:lnTo>
                    <a:pt x="2639314" y="1620380"/>
                  </a:lnTo>
                  <a:lnTo>
                    <a:pt x="2602356" y="1664957"/>
                  </a:lnTo>
                  <a:lnTo>
                    <a:pt x="2557399" y="1701888"/>
                  </a:lnTo>
                  <a:lnTo>
                    <a:pt x="2505329" y="1730070"/>
                  </a:lnTo>
                  <a:lnTo>
                    <a:pt x="2447671" y="1747875"/>
                  </a:lnTo>
                  <a:lnTo>
                    <a:pt x="2386965" y="1754187"/>
                  </a:lnTo>
                  <a:lnTo>
                    <a:pt x="304673" y="1754187"/>
                  </a:lnTo>
                  <a:lnTo>
                    <a:pt x="243967" y="1747875"/>
                  </a:lnTo>
                  <a:lnTo>
                    <a:pt x="186181" y="1730070"/>
                  </a:lnTo>
                  <a:lnTo>
                    <a:pt x="134239" y="1701888"/>
                  </a:lnTo>
                  <a:lnTo>
                    <a:pt x="89281" y="1664957"/>
                  </a:lnTo>
                  <a:lnTo>
                    <a:pt x="52324" y="1620380"/>
                  </a:lnTo>
                  <a:lnTo>
                    <a:pt x="24130" y="1567992"/>
                  </a:lnTo>
                  <a:lnTo>
                    <a:pt x="6350" y="1510677"/>
                  </a:lnTo>
                  <a:lnTo>
                    <a:pt x="0" y="1449578"/>
                  </a:lnTo>
                  <a:lnTo>
                    <a:pt x="0" y="304546"/>
                  </a:lnTo>
                  <a:lnTo>
                    <a:pt x="6350" y="243967"/>
                  </a:lnTo>
                  <a:lnTo>
                    <a:pt x="24130" y="186182"/>
                  </a:lnTo>
                  <a:lnTo>
                    <a:pt x="52324" y="134239"/>
                  </a:lnTo>
                  <a:lnTo>
                    <a:pt x="89281" y="89281"/>
                  </a:lnTo>
                  <a:lnTo>
                    <a:pt x="134239" y="52324"/>
                  </a:lnTo>
                  <a:lnTo>
                    <a:pt x="186181" y="24130"/>
                  </a:lnTo>
                  <a:lnTo>
                    <a:pt x="243967" y="6350"/>
                  </a:lnTo>
                  <a:lnTo>
                    <a:pt x="304673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9264395" y="4604003"/>
            <a:ext cx="2729865" cy="1792605"/>
            <a:chOff x="9264395" y="4604003"/>
            <a:chExt cx="2729865" cy="179260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2495" y="4642103"/>
              <a:ext cx="2653283" cy="17160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283445" y="4623053"/>
              <a:ext cx="2691765" cy="1754505"/>
            </a:xfrm>
            <a:custGeom>
              <a:avLst/>
              <a:gdLst/>
              <a:ahLst/>
              <a:cxnLst/>
              <a:rect l="l" t="t" r="r" b="b"/>
              <a:pathLst>
                <a:path w="2691765" h="1754504">
                  <a:moveTo>
                    <a:pt x="304673" y="0"/>
                  </a:moveTo>
                  <a:lnTo>
                    <a:pt x="2386964" y="0"/>
                  </a:lnTo>
                  <a:lnTo>
                    <a:pt x="2417699" y="1651"/>
                  </a:lnTo>
                  <a:lnTo>
                    <a:pt x="2477007" y="13462"/>
                  </a:lnTo>
                  <a:lnTo>
                    <a:pt x="2531999" y="36830"/>
                  </a:lnTo>
                  <a:lnTo>
                    <a:pt x="2602356" y="89281"/>
                  </a:lnTo>
                  <a:lnTo>
                    <a:pt x="2639313" y="134239"/>
                  </a:lnTo>
                  <a:lnTo>
                    <a:pt x="2667507" y="186182"/>
                  </a:lnTo>
                  <a:lnTo>
                    <a:pt x="2685287" y="243967"/>
                  </a:lnTo>
                  <a:lnTo>
                    <a:pt x="2691637" y="304673"/>
                  </a:lnTo>
                  <a:lnTo>
                    <a:pt x="2691637" y="1449895"/>
                  </a:lnTo>
                  <a:lnTo>
                    <a:pt x="2685287" y="1510677"/>
                  </a:lnTo>
                  <a:lnTo>
                    <a:pt x="2667507" y="1567992"/>
                  </a:lnTo>
                  <a:lnTo>
                    <a:pt x="2639313" y="1620380"/>
                  </a:lnTo>
                  <a:lnTo>
                    <a:pt x="2602356" y="1664957"/>
                  </a:lnTo>
                  <a:lnTo>
                    <a:pt x="2557399" y="1701888"/>
                  </a:lnTo>
                  <a:lnTo>
                    <a:pt x="2505329" y="1730070"/>
                  </a:lnTo>
                  <a:lnTo>
                    <a:pt x="2447671" y="1747875"/>
                  </a:lnTo>
                  <a:lnTo>
                    <a:pt x="2386964" y="1754187"/>
                  </a:lnTo>
                  <a:lnTo>
                    <a:pt x="304673" y="1754187"/>
                  </a:lnTo>
                  <a:lnTo>
                    <a:pt x="243967" y="1747875"/>
                  </a:lnTo>
                  <a:lnTo>
                    <a:pt x="186181" y="1730070"/>
                  </a:lnTo>
                  <a:lnTo>
                    <a:pt x="134238" y="1701888"/>
                  </a:lnTo>
                  <a:lnTo>
                    <a:pt x="89280" y="1664957"/>
                  </a:lnTo>
                  <a:lnTo>
                    <a:pt x="52324" y="1620380"/>
                  </a:lnTo>
                  <a:lnTo>
                    <a:pt x="24129" y="1567992"/>
                  </a:lnTo>
                  <a:lnTo>
                    <a:pt x="6350" y="1510677"/>
                  </a:lnTo>
                  <a:lnTo>
                    <a:pt x="0" y="1449578"/>
                  </a:lnTo>
                  <a:lnTo>
                    <a:pt x="0" y="304546"/>
                  </a:lnTo>
                  <a:lnTo>
                    <a:pt x="6350" y="243967"/>
                  </a:lnTo>
                  <a:lnTo>
                    <a:pt x="24129" y="186182"/>
                  </a:lnTo>
                  <a:lnTo>
                    <a:pt x="52324" y="134239"/>
                  </a:lnTo>
                  <a:lnTo>
                    <a:pt x="89280" y="89281"/>
                  </a:lnTo>
                  <a:lnTo>
                    <a:pt x="134238" y="52324"/>
                  </a:lnTo>
                  <a:lnTo>
                    <a:pt x="186181" y="24130"/>
                  </a:lnTo>
                  <a:lnTo>
                    <a:pt x="243967" y="6350"/>
                  </a:lnTo>
                  <a:lnTo>
                    <a:pt x="304673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277103" y="354329"/>
            <a:ext cx="129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 Black"/>
                <a:cs typeface="Arial Black"/>
              </a:rPr>
              <a:t>Gaming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75247" y="996696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10" h="5024120">
                <a:moveTo>
                  <a:pt x="0" y="0"/>
                </a:moveTo>
                <a:lnTo>
                  <a:pt x="16510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49225" marR="5080">
              <a:lnSpc>
                <a:spcPct val="102400"/>
              </a:lnSpc>
              <a:spcBef>
                <a:spcPts val="30"/>
              </a:spcBef>
            </a:pPr>
            <a:r>
              <a:rPr sz="2400" b="0" spc="-5" dirty="0">
                <a:latin typeface="Arial Black"/>
                <a:cs typeface="Arial Black"/>
              </a:rPr>
              <a:t>India’s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spc="-5" dirty="0">
                <a:latin typeface="Arial Black"/>
                <a:cs typeface="Arial Black"/>
              </a:rPr>
              <a:t>leading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dirty="0">
                <a:latin typeface="Arial Black"/>
                <a:cs typeface="Arial Black"/>
              </a:rPr>
              <a:t>D2C</a:t>
            </a:r>
            <a:r>
              <a:rPr sz="2400" b="0" spc="5" dirty="0">
                <a:latin typeface="Arial Black"/>
                <a:cs typeface="Arial Black"/>
              </a:rPr>
              <a:t> </a:t>
            </a:r>
            <a:r>
              <a:rPr sz="2400" b="0" spc="-5" dirty="0">
                <a:latin typeface="Arial Black"/>
                <a:cs typeface="Arial Black"/>
              </a:rPr>
              <a:t>Brands</a:t>
            </a:r>
            <a:r>
              <a:rPr sz="2400" b="0" dirty="0">
                <a:latin typeface="Arial Black"/>
                <a:cs typeface="Arial Black"/>
              </a:rPr>
              <a:t> </a:t>
            </a:r>
            <a:r>
              <a:rPr sz="2400" spc="-5" dirty="0"/>
              <a:t>P</a:t>
            </a:r>
            <a:r>
              <a:rPr spc="-5" dirty="0"/>
              <a:t>honePe</a:t>
            </a:r>
            <a:r>
              <a:rPr spc="35" dirty="0"/>
              <a:t> </a:t>
            </a:r>
            <a:r>
              <a:rPr spc="-5" dirty="0"/>
              <a:t>drives</a:t>
            </a:r>
            <a:r>
              <a:rPr spc="15" dirty="0"/>
              <a:t> </a:t>
            </a:r>
            <a:r>
              <a:rPr spc="-5" dirty="0"/>
              <a:t>the</a:t>
            </a:r>
            <a:r>
              <a:rPr spc="20" dirty="0"/>
              <a:t> </a:t>
            </a:r>
            <a:r>
              <a:rPr spc="-5" dirty="0"/>
              <a:t>digital</a:t>
            </a:r>
            <a:r>
              <a:rPr spc="20" dirty="0"/>
              <a:t> </a:t>
            </a:r>
            <a:r>
              <a:rPr spc="-5" dirty="0"/>
              <a:t>journey</a:t>
            </a:r>
            <a:r>
              <a:rPr spc="35" dirty="0"/>
              <a:t>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all</a:t>
            </a:r>
            <a:r>
              <a:rPr spc="5" dirty="0"/>
              <a:t> </a:t>
            </a:r>
            <a:r>
              <a:rPr spc="-5" dirty="0"/>
              <a:t>top </a:t>
            </a:r>
            <a:r>
              <a:rPr spc="-595" dirty="0"/>
              <a:t> </a:t>
            </a:r>
            <a:r>
              <a:rPr spc="-5" dirty="0"/>
              <a:t>brands</a:t>
            </a:r>
            <a:r>
              <a:rPr spc="25" dirty="0"/>
              <a:t> </a:t>
            </a:r>
            <a:r>
              <a:rPr spc="-5" dirty="0"/>
              <a:t>in the</a:t>
            </a:r>
            <a:r>
              <a:rPr spc="10" dirty="0"/>
              <a:t> </a:t>
            </a:r>
            <a:r>
              <a:rPr spc="-5" dirty="0"/>
              <a:t>sector</a:t>
            </a:r>
            <a:r>
              <a:rPr spc="10" dirty="0"/>
              <a:t> </a:t>
            </a:r>
            <a:r>
              <a:rPr spc="-5" dirty="0"/>
              <a:t>for</a:t>
            </a:r>
            <a:r>
              <a:rPr spc="10" dirty="0"/>
              <a:t> </a:t>
            </a:r>
            <a:r>
              <a:rPr spc="-5" dirty="0"/>
              <a:t>various</a:t>
            </a:r>
            <a:r>
              <a:rPr spc="20" dirty="0"/>
              <a:t> </a:t>
            </a:r>
            <a:r>
              <a:rPr spc="-5" dirty="0"/>
              <a:t>Marketing</a:t>
            </a:r>
            <a:r>
              <a:rPr spc="40" dirty="0"/>
              <a:t> </a:t>
            </a:r>
            <a:r>
              <a:rPr spc="-5" dirty="0"/>
              <a:t>Objectives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4583" y="662401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A7A7A7"/>
                </a:solidFill>
                <a:latin typeface="Arial MT"/>
                <a:cs typeface="Arial MT"/>
              </a:rPr>
              <a:t>29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093" y="2058161"/>
            <a:ext cx="184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Impact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Delivered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8333" y="2058161"/>
            <a:ext cx="1901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Brand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Objectives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6639" y="4117085"/>
            <a:ext cx="266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Target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Audience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50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Mn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3835" y="4695545"/>
            <a:ext cx="4087495" cy="13055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Fashion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Footwear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Online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Shoppers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Personal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Care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Beauty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Spenders</a:t>
            </a:r>
            <a:endParaRPr sz="1400">
              <a:latin typeface="Arial MT"/>
              <a:cs typeface="Arial MT"/>
            </a:endParaRPr>
          </a:p>
          <a:p>
            <a:pPr marL="329565" marR="5080" indent="-317500">
              <a:lnSpc>
                <a:spcPct val="150000"/>
              </a:lnSpc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Online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Lifestyle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with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OTT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Subscriptions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 </a:t>
            </a:r>
            <a:r>
              <a:rPr sz="1400" spc="-37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Online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daily</a:t>
            </a:r>
            <a:r>
              <a:rPr sz="1400"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needs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grocery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spends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3835" y="2617929"/>
            <a:ext cx="2651760" cy="98551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New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acquisition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spc="5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Sales</a:t>
            </a:r>
            <a:r>
              <a:rPr sz="14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season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amplification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Tier-2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3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market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penetration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0764" y="2855976"/>
            <a:ext cx="1376172" cy="100584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386" y="4965860"/>
            <a:ext cx="1322562" cy="5915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8968" y="5140452"/>
            <a:ext cx="1047514" cy="4434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73537" y="3029064"/>
            <a:ext cx="1507053" cy="3026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39914" y="3957269"/>
            <a:ext cx="9956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ROI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3X-4X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14433" y="4074414"/>
            <a:ext cx="9950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ROI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3X-4X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6060" y="5812637"/>
            <a:ext cx="1388110" cy="516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Conversion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0.6-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0.8%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67519" y="6066231"/>
            <a:ext cx="904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ROAS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4X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6403847" y="1682495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10" h="5024120">
                <a:moveTo>
                  <a:pt x="0" y="0"/>
                </a:moveTo>
                <a:lnTo>
                  <a:pt x="16510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59795" y="181355"/>
            <a:ext cx="1468120" cy="528955"/>
          </a:xfrm>
          <a:custGeom>
            <a:avLst/>
            <a:gdLst/>
            <a:ahLst/>
            <a:cxnLst/>
            <a:rect l="l" t="t" r="r" b="b"/>
            <a:pathLst>
              <a:path w="1468120" h="528955">
                <a:moveTo>
                  <a:pt x="1467611" y="0"/>
                </a:moveTo>
                <a:lnTo>
                  <a:pt x="0" y="0"/>
                </a:lnTo>
                <a:lnTo>
                  <a:pt x="0" y="528828"/>
                </a:lnTo>
                <a:lnTo>
                  <a:pt x="1467611" y="528828"/>
                </a:lnTo>
                <a:lnTo>
                  <a:pt x="14676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8600" y="1120521"/>
            <a:ext cx="3197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Rewards</a:t>
            </a:r>
            <a:r>
              <a:rPr spc="-15" dirty="0"/>
              <a:t> </a:t>
            </a:r>
            <a:r>
              <a:rPr spc="-5" dirty="0"/>
              <a:t>Case</a:t>
            </a:r>
            <a:r>
              <a:rPr spc="-10" dirty="0"/>
              <a:t> </a:t>
            </a:r>
            <a:r>
              <a:rPr spc="-5" dirty="0"/>
              <a:t>Studies</a:t>
            </a:r>
            <a:r>
              <a:rPr spc="30" dirty="0"/>
              <a:t> </a:t>
            </a:r>
            <a:r>
              <a:rPr spc="-5" dirty="0"/>
              <a:t>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002" y="2138934"/>
            <a:ext cx="1177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4396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5703" y="2983483"/>
            <a:ext cx="131191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ROI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5X-8X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</a:t>
            </a:r>
            <a:endParaRPr sz="1400">
              <a:latin typeface="Segoe UI Symbol"/>
              <a:cs typeface="Segoe UI 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948" y="3410203"/>
            <a:ext cx="1221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CTR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5%-10%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680" y="2983230"/>
            <a:ext cx="1587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Drive</a:t>
            </a:r>
            <a:r>
              <a:rPr sz="14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New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User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8672" y="3409950"/>
            <a:ext cx="889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Acquisition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680" y="3836670"/>
            <a:ext cx="18345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GMV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Maximization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9191" y="1120521"/>
            <a:ext cx="30270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Display</a:t>
            </a:r>
            <a:r>
              <a:rPr sz="2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Case</a:t>
            </a:r>
            <a:r>
              <a:rPr sz="22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Studies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4036" y="2138934"/>
            <a:ext cx="1178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jecti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2431" y="2138934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Impa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33992" y="2907283"/>
            <a:ext cx="2288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200Mn+</a:t>
            </a:r>
            <a:r>
              <a:rPr sz="14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impressions</a:t>
            </a:r>
            <a:r>
              <a:rPr sz="14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per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0983" y="3334003"/>
            <a:ext cx="1151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brand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onthly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3992" y="3760723"/>
            <a:ext cx="1737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CTR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0.7%-1.5%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09715" y="2922270"/>
            <a:ext cx="19011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spc="-5" dirty="0">
                <a:solidFill>
                  <a:srgbClr val="001F5F"/>
                </a:solidFill>
                <a:latin typeface="Arial MT"/>
                <a:cs typeface="Arial MT"/>
              </a:rPr>
              <a:t>Drive</a:t>
            </a:r>
            <a:r>
              <a:rPr sz="1400"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traffic</a:t>
            </a:r>
            <a:r>
              <a:rPr sz="1400" spc="-6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for</a:t>
            </a:r>
            <a:r>
              <a:rPr sz="14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Sale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6960" y="3348989"/>
            <a:ext cx="798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paign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9715" y="3775709"/>
            <a:ext cx="20408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565" algn="l"/>
              </a:tabLst>
            </a:pPr>
            <a:r>
              <a:rPr sz="1400" dirty="0">
                <a:solidFill>
                  <a:srgbClr val="001F5F"/>
                </a:solidFill>
                <a:latin typeface="Segoe UI Symbol"/>
                <a:cs typeface="Segoe UI Symbol"/>
              </a:rPr>
              <a:t>★	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Build</a:t>
            </a:r>
            <a:r>
              <a:rPr sz="1400" spc="-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recall</a:t>
            </a:r>
            <a:r>
              <a:rPr sz="1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for</a:t>
            </a:r>
            <a:r>
              <a:rPr sz="1400" spc="-4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impact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26960" y="4202684"/>
            <a:ext cx="798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ca</a:t>
            </a:r>
            <a:r>
              <a:rPr sz="1400" spc="-1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400" dirty="0">
                <a:solidFill>
                  <a:srgbClr val="001F5F"/>
                </a:solidFill>
                <a:latin typeface="Arial MT"/>
                <a:cs typeface="Arial MT"/>
              </a:rPr>
              <a:t>paign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515" y="4578096"/>
            <a:ext cx="1822703" cy="183946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6667" y="4527803"/>
            <a:ext cx="1872995" cy="188823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6635" y="4576571"/>
            <a:ext cx="1684019" cy="1885184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9185147" y="4866132"/>
            <a:ext cx="2790825" cy="1596390"/>
            <a:chOff x="9185147" y="4866132"/>
            <a:chExt cx="2790825" cy="159639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23247" y="4904232"/>
              <a:ext cx="2714244" cy="151942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204197" y="4885182"/>
              <a:ext cx="2752725" cy="1558290"/>
            </a:xfrm>
            <a:custGeom>
              <a:avLst/>
              <a:gdLst/>
              <a:ahLst/>
              <a:cxnLst/>
              <a:rect l="l" t="t" r="r" b="b"/>
              <a:pathLst>
                <a:path w="2752725" h="1558289">
                  <a:moveTo>
                    <a:pt x="272160" y="0"/>
                  </a:moveTo>
                  <a:lnTo>
                    <a:pt x="2480563" y="0"/>
                  </a:lnTo>
                  <a:lnTo>
                    <a:pt x="2507742" y="1270"/>
                  </a:lnTo>
                  <a:lnTo>
                    <a:pt x="2561081" y="12319"/>
                  </a:lnTo>
                  <a:lnTo>
                    <a:pt x="2632455" y="46482"/>
                  </a:lnTo>
                  <a:lnTo>
                    <a:pt x="2672969" y="79756"/>
                  </a:lnTo>
                  <a:lnTo>
                    <a:pt x="2706243" y="120269"/>
                  </a:lnTo>
                  <a:lnTo>
                    <a:pt x="2731261" y="165989"/>
                  </a:lnTo>
                  <a:lnTo>
                    <a:pt x="2747136" y="217551"/>
                  </a:lnTo>
                  <a:lnTo>
                    <a:pt x="2752725" y="272161"/>
                  </a:lnTo>
                  <a:lnTo>
                    <a:pt x="2752725" y="1285913"/>
                  </a:lnTo>
                  <a:lnTo>
                    <a:pt x="2747136" y="1340154"/>
                  </a:lnTo>
                  <a:lnTo>
                    <a:pt x="2731261" y="1391716"/>
                  </a:lnTo>
                  <a:lnTo>
                    <a:pt x="2706243" y="1437881"/>
                  </a:lnTo>
                  <a:lnTo>
                    <a:pt x="2672969" y="1478038"/>
                  </a:lnTo>
                  <a:lnTo>
                    <a:pt x="2632455" y="1511287"/>
                  </a:lnTo>
                  <a:lnTo>
                    <a:pt x="2586735" y="1536280"/>
                  </a:lnTo>
                  <a:lnTo>
                    <a:pt x="2535174" y="1552194"/>
                  </a:lnTo>
                  <a:lnTo>
                    <a:pt x="2480563" y="1557731"/>
                  </a:lnTo>
                  <a:lnTo>
                    <a:pt x="272160" y="1557731"/>
                  </a:lnTo>
                  <a:lnTo>
                    <a:pt x="217550" y="1552194"/>
                  </a:lnTo>
                  <a:lnTo>
                    <a:pt x="165988" y="1536280"/>
                  </a:lnTo>
                  <a:lnTo>
                    <a:pt x="120269" y="1511287"/>
                  </a:lnTo>
                  <a:lnTo>
                    <a:pt x="79755" y="1478038"/>
                  </a:lnTo>
                  <a:lnTo>
                    <a:pt x="46481" y="1437881"/>
                  </a:lnTo>
                  <a:lnTo>
                    <a:pt x="21462" y="1391716"/>
                  </a:lnTo>
                  <a:lnTo>
                    <a:pt x="5587" y="1340154"/>
                  </a:lnTo>
                  <a:lnTo>
                    <a:pt x="0" y="1285671"/>
                  </a:lnTo>
                  <a:lnTo>
                    <a:pt x="0" y="271907"/>
                  </a:lnTo>
                  <a:lnTo>
                    <a:pt x="5587" y="217551"/>
                  </a:lnTo>
                  <a:lnTo>
                    <a:pt x="21462" y="165989"/>
                  </a:lnTo>
                  <a:lnTo>
                    <a:pt x="46481" y="120269"/>
                  </a:lnTo>
                  <a:lnTo>
                    <a:pt x="79755" y="79756"/>
                  </a:lnTo>
                  <a:lnTo>
                    <a:pt x="120269" y="46482"/>
                  </a:lnTo>
                  <a:lnTo>
                    <a:pt x="165988" y="21463"/>
                  </a:lnTo>
                  <a:lnTo>
                    <a:pt x="217550" y="5588"/>
                  </a:lnTo>
                  <a:lnTo>
                    <a:pt x="27216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420611" y="4866132"/>
            <a:ext cx="2680970" cy="1596390"/>
            <a:chOff x="6420611" y="4866132"/>
            <a:chExt cx="2680970" cy="159639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8711" y="4904232"/>
              <a:ext cx="2604516" cy="151942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39661" y="4885182"/>
              <a:ext cx="2642870" cy="1558290"/>
            </a:xfrm>
            <a:custGeom>
              <a:avLst/>
              <a:gdLst/>
              <a:ahLst/>
              <a:cxnLst/>
              <a:rect l="l" t="t" r="r" b="b"/>
              <a:pathLst>
                <a:path w="2642870" h="1558289">
                  <a:moveTo>
                    <a:pt x="272161" y="0"/>
                  </a:moveTo>
                  <a:lnTo>
                    <a:pt x="2370963" y="0"/>
                  </a:lnTo>
                  <a:lnTo>
                    <a:pt x="2398267" y="1270"/>
                  </a:lnTo>
                  <a:lnTo>
                    <a:pt x="2451608" y="12319"/>
                  </a:lnTo>
                  <a:lnTo>
                    <a:pt x="2522982" y="46482"/>
                  </a:lnTo>
                  <a:lnTo>
                    <a:pt x="2563114" y="79756"/>
                  </a:lnTo>
                  <a:lnTo>
                    <a:pt x="2596388" y="120269"/>
                  </a:lnTo>
                  <a:lnTo>
                    <a:pt x="2621280" y="165989"/>
                  </a:lnTo>
                  <a:lnTo>
                    <a:pt x="2637282" y="217551"/>
                  </a:lnTo>
                  <a:lnTo>
                    <a:pt x="2642742" y="272161"/>
                  </a:lnTo>
                  <a:lnTo>
                    <a:pt x="2642742" y="1285913"/>
                  </a:lnTo>
                  <a:lnTo>
                    <a:pt x="2637282" y="1340154"/>
                  </a:lnTo>
                  <a:lnTo>
                    <a:pt x="2621280" y="1391716"/>
                  </a:lnTo>
                  <a:lnTo>
                    <a:pt x="2596388" y="1437881"/>
                  </a:lnTo>
                  <a:lnTo>
                    <a:pt x="2563114" y="1478000"/>
                  </a:lnTo>
                  <a:lnTo>
                    <a:pt x="2522982" y="1511287"/>
                  </a:lnTo>
                  <a:lnTo>
                    <a:pt x="2476754" y="1536268"/>
                  </a:lnTo>
                  <a:lnTo>
                    <a:pt x="2425191" y="1552194"/>
                  </a:lnTo>
                  <a:lnTo>
                    <a:pt x="2370963" y="1557731"/>
                  </a:lnTo>
                  <a:lnTo>
                    <a:pt x="272161" y="1557731"/>
                  </a:lnTo>
                  <a:lnTo>
                    <a:pt x="217551" y="1552194"/>
                  </a:lnTo>
                  <a:lnTo>
                    <a:pt x="165988" y="1536280"/>
                  </a:lnTo>
                  <a:lnTo>
                    <a:pt x="120268" y="1511287"/>
                  </a:lnTo>
                  <a:lnTo>
                    <a:pt x="79756" y="1478038"/>
                  </a:lnTo>
                  <a:lnTo>
                    <a:pt x="46482" y="1437881"/>
                  </a:lnTo>
                  <a:lnTo>
                    <a:pt x="21462" y="1391716"/>
                  </a:lnTo>
                  <a:lnTo>
                    <a:pt x="5587" y="1340154"/>
                  </a:lnTo>
                  <a:lnTo>
                    <a:pt x="0" y="1285671"/>
                  </a:lnTo>
                  <a:lnTo>
                    <a:pt x="0" y="271907"/>
                  </a:lnTo>
                  <a:lnTo>
                    <a:pt x="5587" y="217551"/>
                  </a:lnTo>
                  <a:lnTo>
                    <a:pt x="21462" y="165989"/>
                  </a:lnTo>
                  <a:lnTo>
                    <a:pt x="46482" y="120269"/>
                  </a:lnTo>
                  <a:lnTo>
                    <a:pt x="79756" y="79756"/>
                  </a:lnTo>
                  <a:lnTo>
                    <a:pt x="120268" y="46482"/>
                  </a:lnTo>
                  <a:lnTo>
                    <a:pt x="165988" y="21463"/>
                  </a:lnTo>
                  <a:lnTo>
                    <a:pt x="217551" y="5588"/>
                  </a:lnTo>
                  <a:lnTo>
                    <a:pt x="272161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481" y="6504717"/>
            <a:ext cx="872592" cy="243266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277103" y="354329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D2C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5247" y="996696"/>
            <a:ext cx="16510" cy="5024120"/>
          </a:xfrm>
          <a:custGeom>
            <a:avLst/>
            <a:gdLst/>
            <a:ahLst/>
            <a:cxnLst/>
            <a:rect l="l" t="t" r="r" b="b"/>
            <a:pathLst>
              <a:path w="16510" h="5024120">
                <a:moveTo>
                  <a:pt x="0" y="0"/>
                </a:moveTo>
                <a:lnTo>
                  <a:pt x="16510" y="5023802"/>
                </a:lnTo>
              </a:path>
            </a:pathLst>
          </a:custGeom>
          <a:ln w="9525">
            <a:solidFill>
              <a:srgbClr val="07376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7A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679</Words>
  <Application>Microsoft Office PowerPoint</Application>
  <PresentationFormat>Widescreen</PresentationFormat>
  <Paragraphs>151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MT</vt:lpstr>
      <vt:lpstr>Calibri</vt:lpstr>
      <vt:lpstr>Segoe UI Symbol</vt:lpstr>
      <vt:lpstr>Office Theme</vt:lpstr>
      <vt:lpstr>Case Studies</vt:lpstr>
      <vt:lpstr>Crypto Lending &amp; Investment platforms are building their breakout- growth through large scale acquisitions on PhonePe</vt:lpstr>
      <vt:lpstr>BFSI</vt:lpstr>
      <vt:lpstr>PhonePe drives digital journeys for some of the largest brands in FMCG sector</vt:lpstr>
      <vt:lpstr>P&amp;G reached 105 Mn users to drive acquisition across 8+ brands through  customized cohorts for their D2C growth</vt:lpstr>
      <vt:lpstr>Gaming Brands leverage PhonePe to acquire paid users with potential to</vt:lpstr>
      <vt:lpstr>Gaming</vt:lpstr>
      <vt:lpstr>India’s leading D2C Brands PhonePe drives the digital journey of all top  brands in the sector for various Marketing Objectives</vt:lpstr>
      <vt:lpstr>Rewards Case Studies 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Shankar</dc:creator>
  <cp:lastModifiedBy>Pallabi Roy</cp:lastModifiedBy>
  <cp:revision>1</cp:revision>
  <dcterms:created xsi:type="dcterms:W3CDTF">2022-11-03T10:55:16Z</dcterms:created>
  <dcterms:modified xsi:type="dcterms:W3CDTF">2022-11-03T11:03:11Z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2022-11-03T00:00:00Z</vt:filetime>
  </property>
</Properties>
</file>