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321"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Lst>
  <p:sldSz cx="20104100" cy="11309350"/>
  <p:notesSz cx="20104100" cy="1130935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Libre Franklin Medium" pitchFamily="2" charset="0"/>
      <p:regular r:id="rId25"/>
      <p:bold r:id="rId26"/>
      <p:italic r:id="rId27"/>
      <p:boldItalic r:id="rId28"/>
    </p:embeddedFont>
    <p:embeddedFont>
      <p:font typeface="Tahoma" panose="020B0604030504040204" pitchFamily="34" charset="0"/>
      <p:regular r:id="rId29"/>
      <p:bold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hr49/5NM6vtB/ejhH7RCTn0oq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EB5C23-D344-49BA-9811-5B2ACC2CBD17}">
  <a:tblStyle styleId="{A7EB5C23-D344-49BA-9811-5B2ACC2CBD1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804" y="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 Id="rId80" Type="http://schemas.openxmlformats.org/officeDocument/2006/relationships/viewProps" Target="view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6cd2f245f6_0_43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5" name="Google Shape;925;g16cd2f245f6_0_43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16cd2f245f6_0_63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7" name="Google Shape;1137;g16cd2f245f6_0_63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16cd2f245f6_0_663: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1" name="Google Shape;1171;g16cd2f245f6_0_66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16cd2f245f6_0_70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5" name="Google Shape;1215;g16cd2f245f6_0_70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16cd2f245f6_0_75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6" name="Google Shape;1266;g16cd2f245f6_0_75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16cd2f245f6_0_76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4" name="Google Shape;1274;g16cd2f245f6_0_76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16cd2f245f6_0_789: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5" name="Google Shape;1305;g16cd2f245f6_0_789: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16cd2f245f6_0_79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3" name="Google Shape;1313;g16cd2f245f6_0_79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6cd2f245f6_0_44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6" name="Google Shape;936;g16cd2f245f6_0_44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6cd2f245f6_0_45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g16cd2f245f6_0_45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6cd2f245f6_0_47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8" name="Google Shape;968;g16cd2f245f6_0_47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16cd2f245f6_0_50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0" name="Google Shape;1000;g16cd2f245f6_0_50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16cd2f245f6_0_51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8" name="Google Shape;1008;g16cd2f245f6_0_51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6cd2f245f6_0_55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1" name="Google Shape;1051;g16cd2f245f6_0_55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6cd2f245f6_0_593: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5" name="Google Shape;1095;g16cd2f245f6_0_59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16cd2f245f6_0_62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9" name="Google Shape;1129;g16cd2f245f6_0_62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7"/>
        <p:cNvGrpSpPr/>
        <p:nvPr/>
      </p:nvGrpSpPr>
      <p:grpSpPr>
        <a:xfrm>
          <a:off x="0" y="0"/>
          <a:ext cx="0" cy="0"/>
          <a:chOff x="0" y="0"/>
          <a:chExt cx="0" cy="0"/>
        </a:xfrm>
      </p:grpSpPr>
      <p:sp>
        <p:nvSpPr>
          <p:cNvPr id="18" name="Google Shape;18;p34"/>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25283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9" name="Google Shape;19;p34"/>
          <p:cNvPicPr preferRelativeResize="0"/>
          <p:nvPr/>
        </p:nvPicPr>
        <p:blipFill rotWithShape="1">
          <a:blip r:embed="rId2">
            <a:alphaModFix/>
          </a:blip>
          <a:srcRect/>
          <a:stretch/>
        </p:blipFill>
        <p:spPr>
          <a:xfrm>
            <a:off x="0" y="0"/>
            <a:ext cx="20104099" cy="11308556"/>
          </a:xfrm>
          <a:prstGeom prst="rect">
            <a:avLst/>
          </a:prstGeom>
          <a:noFill/>
          <a:ln>
            <a:noFill/>
          </a:ln>
        </p:spPr>
      </p:pic>
      <p:sp>
        <p:nvSpPr>
          <p:cNvPr id="20" name="Google Shape;20;p34"/>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2450187" y="4094116"/>
            <a:ext cx="15214600" cy="5778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34"/>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36"/>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6"/>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9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37"/>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1">
  <p:cSld name="OBJECT_1">
    <p:bg>
      <p:bgPr>
        <a:solidFill>
          <a:schemeClr val="lt1"/>
        </a:solidFill>
        <a:effectLst/>
      </p:bgPr>
    </p:bg>
    <p:spTree>
      <p:nvGrpSpPr>
        <p:cNvPr id="1" name="Shape 47"/>
        <p:cNvGrpSpPr/>
        <p:nvPr/>
      </p:nvGrpSpPr>
      <p:grpSpPr>
        <a:xfrm>
          <a:off x="0" y="0"/>
          <a:ext cx="0" cy="0"/>
          <a:chOff x="0" y="0"/>
          <a:chExt cx="0" cy="0"/>
        </a:xfrm>
      </p:grpSpPr>
      <p:pic>
        <p:nvPicPr>
          <p:cNvPr id="48" name="Google Shape;48;g16cd2f245f6_0_843"/>
          <p:cNvPicPr preferRelativeResize="0"/>
          <p:nvPr/>
        </p:nvPicPr>
        <p:blipFill rotWithShape="1">
          <a:blip r:embed="rId2">
            <a:alphaModFix/>
          </a:blip>
          <a:srcRect/>
          <a:stretch/>
        </p:blipFill>
        <p:spPr>
          <a:xfrm>
            <a:off x="18826233" y="157063"/>
            <a:ext cx="1110751" cy="569197"/>
          </a:xfrm>
          <a:prstGeom prst="rect">
            <a:avLst/>
          </a:prstGeom>
          <a:noFill/>
          <a:ln>
            <a:noFill/>
          </a:ln>
        </p:spPr>
      </p:pic>
      <p:sp>
        <p:nvSpPr>
          <p:cNvPr id="49" name="Google Shape;49;g16cd2f245f6_0_843"/>
          <p:cNvSpPr/>
          <p:nvPr/>
        </p:nvSpPr>
        <p:spPr>
          <a:xfrm>
            <a:off x="18607799" y="126281"/>
            <a:ext cx="20955" cy="638810"/>
          </a:xfrm>
          <a:custGeom>
            <a:avLst/>
            <a:gdLst/>
            <a:ahLst/>
            <a:cxnLst/>
            <a:rect l="l" t="t" r="r" b="b"/>
            <a:pathLst>
              <a:path w="20955" h="638810" extrusionOk="0">
                <a:moveTo>
                  <a:pt x="20942" y="0"/>
                </a:moveTo>
                <a:lnTo>
                  <a:pt x="0" y="0"/>
                </a:lnTo>
                <a:lnTo>
                  <a:pt x="0" y="638721"/>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0" name="Google Shape;50;g16cd2f245f6_0_843"/>
          <p:cNvSpPr txBox="1">
            <a:spLocks noGrp="1"/>
          </p:cNvSpPr>
          <p:nvPr>
            <p:ph type="title"/>
          </p:nvPr>
        </p:nvSpPr>
        <p:spPr>
          <a:xfrm>
            <a:off x="225842" y="4575076"/>
            <a:ext cx="19652400" cy="2137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7250" b="1" i="0">
                <a:solidFill>
                  <a:srgbClr val="52575F"/>
                </a:solidFill>
                <a:latin typeface="Tahoma"/>
                <a:ea typeface="Tahoma"/>
                <a:cs typeface="Tahoma"/>
                <a:sym typeface="Tahom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g16cd2f245f6_0_843"/>
          <p:cNvSpPr txBox="1">
            <a:spLocks noGrp="1"/>
          </p:cNvSpPr>
          <p:nvPr>
            <p:ph type="ftr" idx="11"/>
          </p:nvPr>
        </p:nvSpPr>
        <p:spPr>
          <a:xfrm>
            <a:off x="6835394" y="10517696"/>
            <a:ext cx="6433200" cy="565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g16cd2f245f6_0_843"/>
          <p:cNvSpPr txBox="1">
            <a:spLocks noGrp="1"/>
          </p:cNvSpPr>
          <p:nvPr>
            <p:ph type="dt" idx="10"/>
          </p:nvPr>
        </p:nvSpPr>
        <p:spPr>
          <a:xfrm>
            <a:off x="1005205" y="10517696"/>
            <a:ext cx="4623900" cy="565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16cd2f245f6_0_843"/>
          <p:cNvSpPr txBox="1">
            <a:spLocks noGrp="1"/>
          </p:cNvSpPr>
          <p:nvPr>
            <p:ph type="sldNum" idx="12"/>
          </p:nvPr>
        </p:nvSpPr>
        <p:spPr>
          <a:xfrm>
            <a:off x="14474953" y="10517696"/>
            <a:ext cx="4623900" cy="254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rgbClr val="818BA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9"/>
        <p:cNvGrpSpPr/>
        <p:nvPr/>
      </p:nvGrpSpPr>
      <p:grpSpPr>
        <a:xfrm>
          <a:off x="0" y="0"/>
          <a:ext cx="0" cy="0"/>
          <a:chOff x="0" y="0"/>
          <a:chExt cx="0" cy="0"/>
        </a:xfrm>
      </p:grpSpPr>
      <p:sp>
        <p:nvSpPr>
          <p:cNvPr id="60" name="Google Shape;60;g16cd2f245f6_0_1292"/>
          <p:cNvSpPr txBox="1">
            <a:spLocks noGrp="1"/>
          </p:cNvSpPr>
          <p:nvPr>
            <p:ph type="ftr" idx="11"/>
          </p:nvPr>
        </p:nvSpPr>
        <p:spPr>
          <a:xfrm>
            <a:off x="6835394" y="10517696"/>
            <a:ext cx="6433200" cy="5655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6cd2f245f6_0_1292"/>
          <p:cNvSpPr txBox="1">
            <a:spLocks noGrp="1"/>
          </p:cNvSpPr>
          <p:nvPr>
            <p:ph type="dt" idx="10"/>
          </p:nvPr>
        </p:nvSpPr>
        <p:spPr>
          <a:xfrm>
            <a:off x="1005205" y="10517696"/>
            <a:ext cx="4623900" cy="565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16cd2f245f6_0_1292"/>
          <p:cNvSpPr txBox="1">
            <a:spLocks noGrp="1"/>
          </p:cNvSpPr>
          <p:nvPr>
            <p:ph type="sldNum" idx="12"/>
          </p:nvPr>
        </p:nvSpPr>
        <p:spPr>
          <a:xfrm>
            <a:off x="14474953" y="10517696"/>
            <a:ext cx="4623900" cy="254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solidFill>
                <a:srgbClr val="818BA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8F8F8"/>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7" name="Google Shape;7;p32"/>
          <p:cNvPicPr preferRelativeResize="0"/>
          <p:nvPr/>
        </p:nvPicPr>
        <p:blipFill rotWithShape="1">
          <a:blip r:embed="rId7">
            <a:alphaModFix/>
          </a:blip>
          <a:srcRect/>
          <a:stretch/>
        </p:blipFill>
        <p:spPr>
          <a:xfrm>
            <a:off x="0" y="0"/>
            <a:ext cx="20104099" cy="11308556"/>
          </a:xfrm>
          <a:prstGeom prst="rect">
            <a:avLst/>
          </a:prstGeom>
          <a:noFill/>
          <a:ln>
            <a:noFill/>
          </a:ln>
        </p:spPr>
      </p:pic>
      <p:sp>
        <p:nvSpPr>
          <p:cNvPr id="8" name="Google Shape;8;p32"/>
          <p:cNvSpPr txBox="1">
            <a:spLocks noGrp="1"/>
          </p:cNvSpPr>
          <p:nvPr>
            <p:ph type="title"/>
          </p:nvPr>
        </p:nvSpPr>
        <p:spPr>
          <a:xfrm>
            <a:off x="782108" y="2040161"/>
            <a:ext cx="15142844" cy="108140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9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32"/>
          <p:cNvSpPr txBox="1">
            <a:spLocks noGrp="1"/>
          </p:cNvSpPr>
          <p:nvPr>
            <p:ph type="body" idx="1"/>
          </p:nvPr>
        </p:nvSpPr>
        <p:spPr>
          <a:xfrm>
            <a:off x="2450187" y="4094116"/>
            <a:ext cx="15214600" cy="57785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32"/>
          <p:cNvSpPr txBox="1">
            <a:spLocks noGrp="1"/>
          </p:cNvSpPr>
          <p:nvPr>
            <p:ph type="ftr" idx="11"/>
          </p:nvPr>
        </p:nvSpPr>
        <p:spPr>
          <a:xfrm>
            <a:off x="249072" y="10803725"/>
            <a:ext cx="1186865" cy="287330"/>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650" b="1" i="0">
                <a:solidFill>
                  <a:srgbClr val="818BAB"/>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sldNum" idx="12"/>
          </p:nvPr>
        </p:nvSpPr>
        <p:spPr>
          <a:xfrm>
            <a:off x="19516404" y="10814195"/>
            <a:ext cx="400040" cy="276859"/>
          </a:xfrm>
          <a:prstGeom prst="rect">
            <a:avLst/>
          </a:prstGeom>
          <a:noFill/>
          <a:ln>
            <a:noFill/>
          </a:ln>
        </p:spPr>
        <p:txBody>
          <a:bodyPr spcFirstLastPara="1" wrap="square" lIns="0" tIns="0" rIns="0" bIns="0" anchor="t" anchorCtr="0">
            <a:spAutoFit/>
          </a:bodyPr>
          <a:lstStyle>
            <a:lvl1pPr marL="95885" lvl="0" indent="0">
              <a:lnSpc>
                <a:spcPct val="103030"/>
              </a:lnSpc>
              <a:spcBef>
                <a:spcPts val="0"/>
              </a:spcBef>
              <a:buNone/>
              <a:defRPr sz="1650" b="1" i="0">
                <a:solidFill>
                  <a:srgbClr val="818BAB"/>
                </a:solidFill>
                <a:latin typeface="Arial"/>
                <a:ea typeface="Arial"/>
                <a:cs typeface="Arial"/>
                <a:sym typeface="Arial"/>
              </a:defRPr>
            </a:lvl1pPr>
            <a:lvl2pPr marL="95885" lvl="1" indent="0">
              <a:lnSpc>
                <a:spcPct val="103030"/>
              </a:lnSpc>
              <a:spcBef>
                <a:spcPts val="0"/>
              </a:spcBef>
              <a:buNone/>
              <a:defRPr sz="1650" b="1" i="0">
                <a:solidFill>
                  <a:srgbClr val="818BAB"/>
                </a:solidFill>
                <a:latin typeface="Arial"/>
                <a:ea typeface="Arial"/>
                <a:cs typeface="Arial"/>
                <a:sym typeface="Arial"/>
              </a:defRPr>
            </a:lvl2pPr>
            <a:lvl3pPr marL="95885" lvl="2" indent="0">
              <a:lnSpc>
                <a:spcPct val="103030"/>
              </a:lnSpc>
              <a:spcBef>
                <a:spcPts val="0"/>
              </a:spcBef>
              <a:buNone/>
              <a:defRPr sz="1650" b="1" i="0">
                <a:solidFill>
                  <a:srgbClr val="818BAB"/>
                </a:solidFill>
                <a:latin typeface="Arial"/>
                <a:ea typeface="Arial"/>
                <a:cs typeface="Arial"/>
                <a:sym typeface="Arial"/>
              </a:defRPr>
            </a:lvl3pPr>
            <a:lvl4pPr marL="95885" lvl="3" indent="0">
              <a:lnSpc>
                <a:spcPct val="103030"/>
              </a:lnSpc>
              <a:spcBef>
                <a:spcPts val="0"/>
              </a:spcBef>
              <a:buNone/>
              <a:defRPr sz="1650" b="1" i="0">
                <a:solidFill>
                  <a:srgbClr val="818BAB"/>
                </a:solidFill>
                <a:latin typeface="Arial"/>
                <a:ea typeface="Arial"/>
                <a:cs typeface="Arial"/>
                <a:sym typeface="Arial"/>
              </a:defRPr>
            </a:lvl4pPr>
            <a:lvl5pPr marL="95885" lvl="4" indent="0">
              <a:lnSpc>
                <a:spcPct val="103030"/>
              </a:lnSpc>
              <a:spcBef>
                <a:spcPts val="0"/>
              </a:spcBef>
              <a:buNone/>
              <a:defRPr sz="1650" b="1" i="0">
                <a:solidFill>
                  <a:srgbClr val="818BAB"/>
                </a:solidFill>
                <a:latin typeface="Arial"/>
                <a:ea typeface="Arial"/>
                <a:cs typeface="Arial"/>
                <a:sym typeface="Arial"/>
              </a:defRPr>
            </a:lvl5pPr>
            <a:lvl6pPr marL="95885" lvl="5" indent="0">
              <a:lnSpc>
                <a:spcPct val="103030"/>
              </a:lnSpc>
              <a:spcBef>
                <a:spcPts val="0"/>
              </a:spcBef>
              <a:buNone/>
              <a:defRPr sz="1650" b="1" i="0">
                <a:solidFill>
                  <a:srgbClr val="818BAB"/>
                </a:solidFill>
                <a:latin typeface="Arial"/>
                <a:ea typeface="Arial"/>
                <a:cs typeface="Arial"/>
                <a:sym typeface="Arial"/>
              </a:defRPr>
            </a:lvl6pPr>
            <a:lvl7pPr marL="95885" lvl="6" indent="0">
              <a:lnSpc>
                <a:spcPct val="103030"/>
              </a:lnSpc>
              <a:spcBef>
                <a:spcPts val="0"/>
              </a:spcBef>
              <a:buNone/>
              <a:defRPr sz="1650" b="1" i="0">
                <a:solidFill>
                  <a:srgbClr val="818BAB"/>
                </a:solidFill>
                <a:latin typeface="Arial"/>
                <a:ea typeface="Arial"/>
                <a:cs typeface="Arial"/>
                <a:sym typeface="Arial"/>
              </a:defRPr>
            </a:lvl7pPr>
            <a:lvl8pPr marL="95885" lvl="7" indent="0">
              <a:lnSpc>
                <a:spcPct val="103030"/>
              </a:lnSpc>
              <a:spcBef>
                <a:spcPts val="0"/>
              </a:spcBef>
              <a:buNone/>
              <a:defRPr sz="1650" b="1" i="0">
                <a:solidFill>
                  <a:srgbClr val="818BAB"/>
                </a:solidFill>
                <a:latin typeface="Arial"/>
                <a:ea typeface="Arial"/>
                <a:cs typeface="Arial"/>
                <a:sym typeface="Arial"/>
              </a:defRPr>
            </a:lvl8pPr>
            <a:lvl9pPr marL="95885" lvl="8" indent="0">
              <a:lnSpc>
                <a:spcPct val="103030"/>
              </a:lnSpc>
              <a:spcBef>
                <a:spcPts val="0"/>
              </a:spcBef>
              <a:buNone/>
              <a:defRPr sz="1650" b="1" i="0">
                <a:solidFill>
                  <a:srgbClr val="818BAB"/>
                </a:solidFill>
                <a:latin typeface="Arial"/>
                <a:ea typeface="Arial"/>
                <a:cs typeface="Arial"/>
                <a:sym typeface="Arial"/>
              </a:defRPr>
            </a:lvl9pPr>
          </a:lstStyle>
          <a:p>
            <a:pPr marL="95885"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1.jp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g"/><Relationship Id="rId7" Type="http://schemas.openxmlformats.org/officeDocument/2006/relationships/image" Target="../media/image40.png"/><Relationship Id="rId12"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jp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4.png"/><Relationship Id="rId5" Type="http://schemas.openxmlformats.org/officeDocument/2006/relationships/image" Target="../media/image10.png"/><Relationship Id="rId1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4B38B9-64F4-6828-9A79-148BAA4AB0E2}"/>
              </a:ext>
            </a:extLst>
          </p:cNvPr>
          <p:cNvSpPr txBox="1"/>
          <p:nvPr/>
        </p:nvSpPr>
        <p:spPr>
          <a:xfrm>
            <a:off x="5130800" y="4368801"/>
            <a:ext cx="14224000" cy="830997"/>
          </a:xfrm>
          <a:prstGeom prst="rect">
            <a:avLst/>
          </a:prstGeom>
          <a:noFill/>
        </p:spPr>
        <p:txBody>
          <a:bodyPr wrap="square">
            <a:spAutoFit/>
          </a:bodyPr>
          <a:lstStyle/>
          <a:p>
            <a:r>
              <a:rPr lang="en-US" sz="4800" b="1" dirty="0">
                <a:latin typeface="Arial Black" panose="020B0A04020102020204" pitchFamily="34" charset="0"/>
                <a:ea typeface="Trebuchet MS"/>
                <a:cs typeface="Trebuchet MS"/>
                <a:sym typeface="Trebuchet MS"/>
              </a:rPr>
              <a:t>Brand Lift study - Vicks</a:t>
            </a:r>
            <a:endParaRPr lang="en-IN" sz="4800" dirty="0">
              <a:latin typeface="Arial Black" panose="020B0A04020102020204" pitchFamily="34" charset="0"/>
            </a:endParaRPr>
          </a:p>
        </p:txBody>
      </p:sp>
    </p:spTree>
    <p:extLst>
      <p:ext uri="{BB962C8B-B14F-4D97-AF65-F5344CB8AC3E}">
        <p14:creationId xmlns:p14="http://schemas.microsoft.com/office/powerpoint/2010/main" val="348280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pic>
        <p:nvPicPr>
          <p:cNvPr id="1131" name="Google Shape;1131;g16cd2f245f6_0_625"/>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132" name="Google Shape;1132;g16cd2f245f6_0_625"/>
          <p:cNvSpPr txBox="1">
            <a:spLocks noGrp="1"/>
          </p:cNvSpPr>
          <p:nvPr>
            <p:ph type="title"/>
          </p:nvPr>
        </p:nvSpPr>
        <p:spPr>
          <a:xfrm>
            <a:off x="225842" y="4575076"/>
            <a:ext cx="19652400" cy="3161700"/>
          </a:xfrm>
          <a:prstGeom prst="rect">
            <a:avLst/>
          </a:prstGeom>
          <a:noFill/>
          <a:ln>
            <a:noFill/>
          </a:ln>
        </p:spPr>
        <p:txBody>
          <a:bodyPr spcFirstLastPara="1" wrap="square" lIns="0" tIns="13325" rIns="0" bIns="0" anchor="t" anchorCtr="0">
            <a:spAutoFit/>
          </a:bodyPr>
          <a:lstStyle/>
          <a:p>
            <a:pPr marL="309245" lvl="0" indent="0" algn="l" rtl="0">
              <a:lnSpc>
                <a:spcPct val="100000"/>
              </a:lnSpc>
              <a:spcBef>
                <a:spcPts val="0"/>
              </a:spcBef>
              <a:spcAft>
                <a:spcPts val="0"/>
              </a:spcAft>
              <a:buNone/>
            </a:pPr>
            <a:r>
              <a:rPr lang="en-US"/>
              <a:t>AD DIAGNOSTICS</a:t>
            </a:r>
            <a:endParaRPr/>
          </a:p>
          <a:p>
            <a:pPr marL="309245" lvl="0" indent="0" algn="l" rtl="0">
              <a:lnSpc>
                <a:spcPct val="100000"/>
              </a:lnSpc>
              <a:spcBef>
                <a:spcPts val="5"/>
              </a:spcBef>
              <a:spcAft>
                <a:spcPts val="0"/>
              </a:spcAft>
              <a:buNone/>
            </a:pPr>
            <a:r>
              <a:rPr lang="en-US" sz="6600"/>
              <a:t>Ad Recall | Brand Association | Message Association</a:t>
            </a:r>
            <a:endParaRPr sz="6600"/>
          </a:p>
        </p:txBody>
      </p:sp>
      <p:pic>
        <p:nvPicPr>
          <p:cNvPr id="1133" name="Google Shape;1133;g16cd2f245f6_0_625"/>
          <p:cNvPicPr preferRelativeResize="0"/>
          <p:nvPr/>
        </p:nvPicPr>
        <p:blipFill rotWithShape="1">
          <a:blip r:embed="rId4">
            <a:alphaModFix/>
          </a:blip>
          <a:srcRect/>
          <a:stretch/>
        </p:blipFill>
        <p:spPr>
          <a:xfrm>
            <a:off x="163900" y="75326"/>
            <a:ext cx="1485564" cy="208707"/>
          </a:xfrm>
          <a:prstGeom prst="rect">
            <a:avLst/>
          </a:prstGeom>
          <a:noFill/>
          <a:ln>
            <a:noFill/>
          </a:ln>
        </p:spPr>
      </p:pic>
      <p:pic>
        <p:nvPicPr>
          <p:cNvPr id="1134" name="Google Shape;1134;g16cd2f245f6_0_625"/>
          <p:cNvPicPr preferRelativeResize="0"/>
          <p:nvPr/>
        </p:nvPicPr>
        <p:blipFill rotWithShape="1">
          <a:blip r:embed="rId5">
            <a:alphaModFix/>
          </a:blip>
          <a:srcRect/>
          <a:stretch/>
        </p:blipFill>
        <p:spPr>
          <a:xfrm>
            <a:off x="17861236" y="91725"/>
            <a:ext cx="643331" cy="6345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pic>
        <p:nvPicPr>
          <p:cNvPr id="1139" name="Google Shape;1139;g16cd2f245f6_0_631"/>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140" name="Google Shape;1140;g16cd2f245f6_0_631"/>
          <p:cNvSpPr txBox="1">
            <a:spLocks noGrp="1"/>
          </p:cNvSpPr>
          <p:nvPr>
            <p:ph type="title"/>
          </p:nvPr>
        </p:nvSpPr>
        <p:spPr>
          <a:xfrm>
            <a:off x="1167892" y="389591"/>
            <a:ext cx="44787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AD RECALL</a:t>
            </a:r>
            <a:endParaRPr sz="6600"/>
          </a:p>
        </p:txBody>
      </p:sp>
      <p:pic>
        <p:nvPicPr>
          <p:cNvPr id="1141" name="Google Shape;1141;g16cd2f245f6_0_631"/>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142" name="Google Shape;1142;g16cd2f245f6_0_631"/>
          <p:cNvSpPr txBox="1"/>
          <p:nvPr/>
        </p:nvSpPr>
        <p:spPr>
          <a:xfrm>
            <a:off x="19486288" y="10813106"/>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14</a:t>
            </a:r>
            <a:endParaRPr sz="1950">
              <a:latin typeface="Libre Franklin Medium"/>
              <a:ea typeface="Libre Franklin Medium"/>
              <a:cs typeface="Libre Franklin Medium"/>
              <a:sym typeface="Libre Franklin Medium"/>
            </a:endParaRPr>
          </a:p>
        </p:txBody>
      </p:sp>
      <p:sp>
        <p:nvSpPr>
          <p:cNvPr id="1143" name="Google Shape;1143;g16cd2f245f6_0_631"/>
          <p:cNvSpPr txBox="1"/>
          <p:nvPr/>
        </p:nvSpPr>
        <p:spPr>
          <a:xfrm>
            <a:off x="1609240" y="10653028"/>
            <a:ext cx="4899000" cy="4638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i="1">
                <a:latin typeface="Trebuchet MS"/>
                <a:ea typeface="Trebuchet MS"/>
                <a:cs typeface="Trebuchet MS"/>
                <a:sym typeface="Trebuchet MS"/>
              </a:rPr>
              <a:t>Do you remember hearing any of these advertisements online?</a:t>
            </a:r>
            <a:endParaRPr sz="1450">
              <a:latin typeface="Trebuchet MS"/>
              <a:ea typeface="Trebuchet MS"/>
              <a:cs typeface="Trebuchet MS"/>
              <a:sym typeface="Trebuchet MS"/>
            </a:endParaRPr>
          </a:p>
        </p:txBody>
      </p:sp>
      <p:pic>
        <p:nvPicPr>
          <p:cNvPr id="1144" name="Google Shape;1144;g16cd2f245f6_0_631"/>
          <p:cNvPicPr preferRelativeResize="0"/>
          <p:nvPr/>
        </p:nvPicPr>
        <p:blipFill rotWithShape="1">
          <a:blip r:embed="rId5">
            <a:alphaModFix/>
          </a:blip>
          <a:srcRect/>
          <a:stretch/>
        </p:blipFill>
        <p:spPr>
          <a:xfrm>
            <a:off x="934840" y="10621600"/>
            <a:ext cx="407108" cy="329754"/>
          </a:xfrm>
          <a:prstGeom prst="rect">
            <a:avLst/>
          </a:prstGeom>
          <a:noFill/>
          <a:ln>
            <a:noFill/>
          </a:ln>
        </p:spPr>
      </p:pic>
      <p:sp>
        <p:nvSpPr>
          <p:cNvPr id="1145" name="Google Shape;1145;g16cd2f245f6_0_631"/>
          <p:cNvSpPr txBox="1"/>
          <p:nvPr/>
        </p:nvSpPr>
        <p:spPr>
          <a:xfrm>
            <a:off x="1167892" y="1774575"/>
            <a:ext cx="175890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92% of respondents among the exposed group recalled hearing the Vicks Cough Drops Audio on JioSaavn with Top Quintile performance when  compared with Nielsen DAE FMCG Norms.</a:t>
            </a:r>
            <a:endParaRPr sz="2300">
              <a:latin typeface="Trebuchet MS"/>
              <a:ea typeface="Trebuchet MS"/>
              <a:cs typeface="Trebuchet MS"/>
              <a:sym typeface="Trebuchet MS"/>
            </a:endParaRPr>
          </a:p>
        </p:txBody>
      </p:sp>
      <p:grpSp>
        <p:nvGrpSpPr>
          <p:cNvPr id="1146" name="Google Shape;1146;g16cd2f245f6_0_631"/>
          <p:cNvGrpSpPr/>
          <p:nvPr/>
        </p:nvGrpSpPr>
        <p:grpSpPr>
          <a:xfrm>
            <a:off x="8300480" y="8842034"/>
            <a:ext cx="3533913" cy="310515"/>
            <a:chOff x="8300480" y="8842034"/>
            <a:chExt cx="3533913" cy="310515"/>
          </a:xfrm>
        </p:grpSpPr>
        <p:sp>
          <p:nvSpPr>
            <p:cNvPr id="1147" name="Google Shape;1147;g16cd2f245f6_0_631"/>
            <p:cNvSpPr/>
            <p:nvPr/>
          </p:nvSpPr>
          <p:spPr>
            <a:xfrm>
              <a:off x="8300480" y="9005380"/>
              <a:ext cx="3437890" cy="3809"/>
            </a:xfrm>
            <a:custGeom>
              <a:avLst/>
              <a:gdLst/>
              <a:ahLst/>
              <a:cxnLst/>
              <a:rect l="l" t="t" r="r" b="b"/>
              <a:pathLst>
                <a:path w="3437890" h="3809" extrusionOk="0">
                  <a:moveTo>
                    <a:pt x="0" y="0"/>
                  </a:moveTo>
                  <a:lnTo>
                    <a:pt x="3437382" y="356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148" name="Google Shape;1148;g16cd2f245f6_0_631"/>
            <p:cNvPicPr preferRelativeResize="0"/>
            <p:nvPr/>
          </p:nvPicPr>
          <p:blipFill rotWithShape="1">
            <a:blip r:embed="rId6">
              <a:alphaModFix/>
            </a:blip>
            <a:srcRect/>
            <a:stretch/>
          </p:blipFill>
          <p:spPr>
            <a:xfrm>
              <a:off x="8729158" y="8881195"/>
              <a:ext cx="160413" cy="228265"/>
            </a:xfrm>
            <a:prstGeom prst="rect">
              <a:avLst/>
            </a:prstGeom>
            <a:noFill/>
            <a:ln>
              <a:noFill/>
            </a:ln>
          </p:spPr>
        </p:pic>
        <p:pic>
          <p:nvPicPr>
            <p:cNvPr id="1149" name="Google Shape;1149;g16cd2f245f6_0_631"/>
            <p:cNvPicPr preferRelativeResize="0"/>
            <p:nvPr/>
          </p:nvPicPr>
          <p:blipFill rotWithShape="1">
            <a:blip r:embed="rId7">
              <a:alphaModFix/>
            </a:blip>
            <a:srcRect/>
            <a:stretch/>
          </p:blipFill>
          <p:spPr>
            <a:xfrm>
              <a:off x="9483062" y="8896273"/>
              <a:ext cx="160413" cy="227008"/>
            </a:xfrm>
            <a:prstGeom prst="rect">
              <a:avLst/>
            </a:prstGeom>
            <a:noFill/>
            <a:ln>
              <a:noFill/>
            </a:ln>
          </p:spPr>
        </p:pic>
        <p:pic>
          <p:nvPicPr>
            <p:cNvPr id="1150" name="Google Shape;1150;g16cd2f245f6_0_631"/>
            <p:cNvPicPr preferRelativeResize="0"/>
            <p:nvPr/>
          </p:nvPicPr>
          <p:blipFill rotWithShape="1">
            <a:blip r:embed="rId8">
              <a:alphaModFix/>
            </a:blip>
            <a:srcRect/>
            <a:stretch/>
          </p:blipFill>
          <p:spPr>
            <a:xfrm>
              <a:off x="10206809" y="8896273"/>
              <a:ext cx="159157" cy="227008"/>
            </a:xfrm>
            <a:prstGeom prst="rect">
              <a:avLst/>
            </a:prstGeom>
            <a:noFill/>
            <a:ln>
              <a:noFill/>
            </a:ln>
          </p:spPr>
        </p:pic>
        <p:pic>
          <p:nvPicPr>
            <p:cNvPr id="1151" name="Google Shape;1151;g16cd2f245f6_0_631"/>
            <p:cNvPicPr preferRelativeResize="0"/>
            <p:nvPr/>
          </p:nvPicPr>
          <p:blipFill rotWithShape="1">
            <a:blip r:embed="rId9">
              <a:alphaModFix/>
            </a:blip>
            <a:srcRect/>
            <a:stretch/>
          </p:blipFill>
          <p:spPr>
            <a:xfrm>
              <a:off x="10853910" y="8896273"/>
              <a:ext cx="160413" cy="227008"/>
            </a:xfrm>
            <a:prstGeom prst="rect">
              <a:avLst/>
            </a:prstGeom>
            <a:noFill/>
            <a:ln>
              <a:noFill/>
            </a:ln>
          </p:spPr>
        </p:pic>
        <p:pic>
          <p:nvPicPr>
            <p:cNvPr id="1152" name="Google Shape;1152;g16cd2f245f6_0_631"/>
            <p:cNvPicPr preferRelativeResize="0"/>
            <p:nvPr/>
          </p:nvPicPr>
          <p:blipFill rotWithShape="1">
            <a:blip r:embed="rId10">
              <a:alphaModFix/>
            </a:blip>
            <a:srcRect/>
            <a:stretch/>
          </p:blipFill>
          <p:spPr>
            <a:xfrm>
              <a:off x="11607814" y="8896273"/>
              <a:ext cx="160413" cy="227008"/>
            </a:xfrm>
            <a:prstGeom prst="rect">
              <a:avLst/>
            </a:prstGeom>
            <a:noFill/>
            <a:ln>
              <a:noFill/>
            </a:ln>
          </p:spPr>
        </p:pic>
        <p:sp>
          <p:nvSpPr>
            <p:cNvPr id="1153" name="Google Shape;1153;g16cd2f245f6_0_631"/>
            <p:cNvSpPr/>
            <p:nvPr/>
          </p:nvSpPr>
          <p:spPr>
            <a:xfrm>
              <a:off x="11539753" y="8842034"/>
              <a:ext cx="294640" cy="310515"/>
            </a:xfrm>
            <a:custGeom>
              <a:avLst/>
              <a:gdLst/>
              <a:ahLst/>
              <a:cxnLst/>
              <a:rect l="l" t="t" r="r" b="b"/>
              <a:pathLst>
                <a:path w="294640" h="310515" extrusionOk="0">
                  <a:moveTo>
                    <a:pt x="0" y="155178"/>
                  </a:moveTo>
                  <a:lnTo>
                    <a:pt x="7498" y="106149"/>
                  </a:lnTo>
                  <a:lnTo>
                    <a:pt x="28376" y="63554"/>
                  </a:lnTo>
                  <a:lnTo>
                    <a:pt x="60206" y="29955"/>
                  </a:lnTo>
                  <a:lnTo>
                    <a:pt x="100560" y="7915"/>
                  </a:lnTo>
                  <a:lnTo>
                    <a:pt x="147011" y="0"/>
                  </a:lnTo>
                  <a:lnTo>
                    <a:pt x="193461" y="7915"/>
                  </a:lnTo>
                  <a:lnTo>
                    <a:pt x="233815" y="29955"/>
                  </a:lnTo>
                  <a:lnTo>
                    <a:pt x="265645" y="63554"/>
                  </a:lnTo>
                  <a:lnTo>
                    <a:pt x="286523" y="106149"/>
                  </a:lnTo>
                  <a:lnTo>
                    <a:pt x="294022" y="155178"/>
                  </a:lnTo>
                  <a:lnTo>
                    <a:pt x="286523" y="204207"/>
                  </a:lnTo>
                  <a:lnTo>
                    <a:pt x="265645" y="246802"/>
                  </a:lnTo>
                  <a:lnTo>
                    <a:pt x="233815" y="280401"/>
                  </a:lnTo>
                  <a:lnTo>
                    <a:pt x="193461" y="302441"/>
                  </a:lnTo>
                  <a:lnTo>
                    <a:pt x="147011" y="310357"/>
                  </a:lnTo>
                  <a:lnTo>
                    <a:pt x="100560" y="302441"/>
                  </a:lnTo>
                  <a:lnTo>
                    <a:pt x="60206" y="280401"/>
                  </a:lnTo>
                  <a:lnTo>
                    <a:pt x="28376" y="246802"/>
                  </a:lnTo>
                  <a:lnTo>
                    <a:pt x="7498"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aphicFrame>
        <p:nvGraphicFramePr>
          <p:cNvPr id="1154" name="Google Shape;1154;g16cd2f245f6_0_631"/>
          <p:cNvGraphicFramePr/>
          <p:nvPr/>
        </p:nvGraphicFramePr>
        <p:xfrm>
          <a:off x="8272011" y="9497590"/>
          <a:ext cx="3000000" cy="3000000"/>
        </p:xfrm>
        <a:graphic>
          <a:graphicData uri="http://schemas.openxmlformats.org/drawingml/2006/table">
            <a:tbl>
              <a:tblPr firstRow="1" bandRow="1">
                <a:noFill/>
                <a:tableStyleId>{A7EB5C23-D344-49BA-9811-5B2ACC2CBD17}</a:tableStyleId>
              </a:tblPr>
              <a:tblGrid>
                <a:gridCol w="770900">
                  <a:extLst>
                    <a:ext uri="{9D8B030D-6E8A-4147-A177-3AD203B41FA5}">
                      <a16:colId xmlns:a16="http://schemas.microsoft.com/office/drawing/2014/main" val="20000"/>
                    </a:ext>
                  </a:extLst>
                </a:gridCol>
                <a:gridCol w="77280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gridCol w="780425">
                  <a:extLst>
                    <a:ext uri="{9D8B030D-6E8A-4147-A177-3AD203B41FA5}">
                      <a16:colId xmlns:a16="http://schemas.microsoft.com/office/drawing/2014/main" val="20004"/>
                    </a:ext>
                  </a:extLst>
                </a:gridCol>
              </a:tblGrid>
              <a:tr h="399075">
                <a:tc>
                  <a:txBody>
                    <a:bodyPr/>
                    <a:lstStyle/>
                    <a:p>
                      <a:pPr marL="127000" marR="81280" lvl="0" indent="14603"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88900" marR="8128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88900" marR="91440" lvl="0" indent="95250"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99060" marR="91440" lvl="0" indent="4381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99060" marR="119379" lvl="0" indent="16319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grpSp>
        <p:nvGrpSpPr>
          <p:cNvPr id="1155" name="Google Shape;1155;g16cd2f245f6_0_631"/>
          <p:cNvGrpSpPr/>
          <p:nvPr/>
        </p:nvGrpSpPr>
        <p:grpSpPr>
          <a:xfrm>
            <a:off x="8241331" y="4382445"/>
            <a:ext cx="4329478" cy="2550929"/>
            <a:chOff x="8241331" y="4382445"/>
            <a:chExt cx="4329478" cy="2550929"/>
          </a:xfrm>
        </p:grpSpPr>
        <p:pic>
          <p:nvPicPr>
            <p:cNvPr id="1156" name="Google Shape;1156;g16cd2f245f6_0_631"/>
            <p:cNvPicPr preferRelativeResize="0"/>
            <p:nvPr/>
          </p:nvPicPr>
          <p:blipFill rotWithShape="1">
            <a:blip r:embed="rId11">
              <a:alphaModFix/>
            </a:blip>
            <a:srcRect/>
            <a:stretch/>
          </p:blipFill>
          <p:spPr>
            <a:xfrm>
              <a:off x="8241331" y="4382445"/>
              <a:ext cx="4329478" cy="2550929"/>
            </a:xfrm>
            <a:prstGeom prst="rect">
              <a:avLst/>
            </a:prstGeom>
            <a:noFill/>
            <a:ln>
              <a:noFill/>
            </a:ln>
          </p:spPr>
        </p:pic>
        <p:sp>
          <p:nvSpPr>
            <p:cNvPr id="1157" name="Google Shape;1157;g16cd2f245f6_0_631"/>
            <p:cNvSpPr/>
            <p:nvPr/>
          </p:nvSpPr>
          <p:spPr>
            <a:xfrm>
              <a:off x="10627529" y="5345177"/>
              <a:ext cx="1268729" cy="728345"/>
            </a:xfrm>
            <a:custGeom>
              <a:avLst/>
              <a:gdLst/>
              <a:ahLst/>
              <a:cxnLst/>
              <a:rect l="l" t="t" r="r" b="b"/>
              <a:pathLst>
                <a:path w="1268729" h="728345" extrusionOk="0">
                  <a:moveTo>
                    <a:pt x="931071" y="0"/>
                  </a:moveTo>
                  <a:lnTo>
                    <a:pt x="0" y="0"/>
                  </a:lnTo>
                  <a:lnTo>
                    <a:pt x="0" y="554119"/>
                  </a:lnTo>
                  <a:lnTo>
                    <a:pt x="931071" y="554119"/>
                  </a:lnTo>
                  <a:lnTo>
                    <a:pt x="931071" y="461766"/>
                  </a:lnTo>
                  <a:lnTo>
                    <a:pt x="1268233" y="727935"/>
                  </a:lnTo>
                  <a:lnTo>
                    <a:pt x="931071" y="323236"/>
                  </a:lnTo>
                  <a:lnTo>
                    <a:pt x="93107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58" name="Google Shape;1158;g16cd2f245f6_0_631"/>
            <p:cNvSpPr/>
            <p:nvPr/>
          </p:nvSpPr>
          <p:spPr>
            <a:xfrm>
              <a:off x="10627529" y="5345177"/>
              <a:ext cx="1268729" cy="728345"/>
            </a:xfrm>
            <a:custGeom>
              <a:avLst/>
              <a:gdLst/>
              <a:ahLst/>
              <a:cxnLst/>
              <a:rect l="l" t="t" r="r" b="b"/>
              <a:pathLst>
                <a:path w="1268729" h="728345" extrusionOk="0">
                  <a:moveTo>
                    <a:pt x="0" y="0"/>
                  </a:moveTo>
                  <a:lnTo>
                    <a:pt x="543124" y="0"/>
                  </a:lnTo>
                  <a:lnTo>
                    <a:pt x="775892" y="0"/>
                  </a:lnTo>
                  <a:lnTo>
                    <a:pt x="931071" y="0"/>
                  </a:lnTo>
                  <a:lnTo>
                    <a:pt x="931071" y="323236"/>
                  </a:lnTo>
                  <a:lnTo>
                    <a:pt x="1268233" y="727935"/>
                  </a:lnTo>
                  <a:lnTo>
                    <a:pt x="931071" y="461766"/>
                  </a:lnTo>
                  <a:lnTo>
                    <a:pt x="931071" y="554119"/>
                  </a:lnTo>
                  <a:lnTo>
                    <a:pt x="775892" y="554119"/>
                  </a:lnTo>
                  <a:lnTo>
                    <a:pt x="543124" y="554119"/>
                  </a:lnTo>
                  <a:lnTo>
                    <a:pt x="0" y="554119"/>
                  </a:lnTo>
                  <a:lnTo>
                    <a:pt x="0" y="461766"/>
                  </a:lnTo>
                  <a:lnTo>
                    <a:pt x="0" y="323236"/>
                  </a:lnTo>
                  <a:lnTo>
                    <a:pt x="0" y="0"/>
                  </a:lnTo>
                  <a:close/>
                </a:path>
              </a:pathLst>
            </a:custGeom>
            <a:noFill/>
            <a:ln w="9525" cap="flat" cmpd="sng">
              <a:solidFill>
                <a:srgbClr val="0064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59" name="Google Shape;1159;g16cd2f245f6_0_631"/>
          <p:cNvSpPr txBox="1"/>
          <p:nvPr/>
        </p:nvSpPr>
        <p:spPr>
          <a:xfrm>
            <a:off x="10650535" y="5441270"/>
            <a:ext cx="884700" cy="387600"/>
          </a:xfrm>
          <a:prstGeom prst="rect">
            <a:avLst/>
          </a:prstGeom>
          <a:noFill/>
          <a:ln>
            <a:noFill/>
          </a:ln>
        </p:spPr>
        <p:txBody>
          <a:bodyPr spcFirstLastPara="1" wrap="square" lIns="0" tIns="24125" rIns="0" bIns="0" anchor="t" anchorCtr="0">
            <a:spAutoFit/>
          </a:bodyPr>
          <a:lstStyle/>
          <a:p>
            <a:pPr marL="304165" marR="5080" lvl="0" indent="-292100" algn="l" rtl="0">
              <a:lnSpc>
                <a:spcPct val="114545"/>
              </a:lnSpc>
              <a:spcBef>
                <a:spcPts val="0"/>
              </a:spcBef>
              <a:spcAft>
                <a:spcPts val="0"/>
              </a:spcAft>
              <a:buNone/>
            </a:pPr>
            <a:r>
              <a:rPr lang="en-US" sz="1100" b="1">
                <a:solidFill>
                  <a:srgbClr val="0058AB"/>
                </a:solidFill>
                <a:latin typeface="Arial"/>
                <a:ea typeface="Arial"/>
                <a:cs typeface="Arial"/>
                <a:sym typeface="Arial"/>
              </a:rPr>
              <a:t>Recall the ad  92%</a:t>
            </a:r>
            <a:endParaRPr sz="1100">
              <a:latin typeface="Arial"/>
              <a:ea typeface="Arial"/>
              <a:cs typeface="Arial"/>
              <a:sym typeface="Arial"/>
            </a:endParaRPr>
          </a:p>
        </p:txBody>
      </p:sp>
      <p:grpSp>
        <p:nvGrpSpPr>
          <p:cNvPr id="1160" name="Google Shape;1160;g16cd2f245f6_0_631"/>
          <p:cNvGrpSpPr/>
          <p:nvPr/>
        </p:nvGrpSpPr>
        <p:grpSpPr>
          <a:xfrm>
            <a:off x="9065482" y="4483004"/>
            <a:ext cx="1019809" cy="480695"/>
            <a:chOff x="9065482" y="4483004"/>
            <a:chExt cx="1019809" cy="480695"/>
          </a:xfrm>
        </p:grpSpPr>
        <p:sp>
          <p:nvSpPr>
            <p:cNvPr id="1161" name="Google Shape;1161;g16cd2f245f6_0_631"/>
            <p:cNvSpPr/>
            <p:nvPr/>
          </p:nvSpPr>
          <p:spPr>
            <a:xfrm>
              <a:off x="9065482" y="4483004"/>
              <a:ext cx="1019809" cy="480695"/>
            </a:xfrm>
            <a:custGeom>
              <a:avLst/>
              <a:gdLst/>
              <a:ahLst/>
              <a:cxnLst/>
              <a:rect l="l" t="t" r="r" b="b"/>
              <a:pathLst>
                <a:path w="1019809" h="480695" extrusionOk="0">
                  <a:moveTo>
                    <a:pt x="0" y="0"/>
                  </a:moveTo>
                  <a:lnTo>
                    <a:pt x="217166" y="124603"/>
                  </a:lnTo>
                  <a:lnTo>
                    <a:pt x="56752" y="124603"/>
                  </a:lnTo>
                  <a:lnTo>
                    <a:pt x="56752" y="480194"/>
                  </a:lnTo>
                  <a:lnTo>
                    <a:pt x="1019235" y="480194"/>
                  </a:lnTo>
                  <a:lnTo>
                    <a:pt x="1019235" y="124603"/>
                  </a:lnTo>
                  <a:lnTo>
                    <a:pt x="457787" y="124603"/>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62" name="Google Shape;1162;g16cd2f245f6_0_631"/>
            <p:cNvSpPr/>
            <p:nvPr/>
          </p:nvSpPr>
          <p:spPr>
            <a:xfrm>
              <a:off x="9065482" y="4483004"/>
              <a:ext cx="1019809" cy="480695"/>
            </a:xfrm>
            <a:custGeom>
              <a:avLst/>
              <a:gdLst/>
              <a:ahLst/>
              <a:cxnLst/>
              <a:rect l="l" t="t" r="r" b="b"/>
              <a:pathLst>
                <a:path w="1019809" h="480695" extrusionOk="0">
                  <a:moveTo>
                    <a:pt x="56752" y="124603"/>
                  </a:moveTo>
                  <a:lnTo>
                    <a:pt x="217166" y="124603"/>
                  </a:lnTo>
                  <a:lnTo>
                    <a:pt x="0" y="0"/>
                  </a:lnTo>
                  <a:lnTo>
                    <a:pt x="457787" y="124603"/>
                  </a:lnTo>
                  <a:lnTo>
                    <a:pt x="1019235" y="124603"/>
                  </a:lnTo>
                  <a:lnTo>
                    <a:pt x="1019235" y="183868"/>
                  </a:lnTo>
                  <a:lnTo>
                    <a:pt x="1019235" y="272766"/>
                  </a:lnTo>
                  <a:lnTo>
                    <a:pt x="1019235" y="480194"/>
                  </a:lnTo>
                  <a:lnTo>
                    <a:pt x="457787" y="480194"/>
                  </a:lnTo>
                  <a:lnTo>
                    <a:pt x="217166" y="480194"/>
                  </a:lnTo>
                  <a:lnTo>
                    <a:pt x="56752" y="480194"/>
                  </a:lnTo>
                  <a:lnTo>
                    <a:pt x="56752" y="272766"/>
                  </a:lnTo>
                  <a:lnTo>
                    <a:pt x="56752" y="183868"/>
                  </a:lnTo>
                  <a:lnTo>
                    <a:pt x="56752" y="124603"/>
                  </a:lnTo>
                  <a:close/>
                </a:path>
              </a:pathLst>
            </a:custGeom>
            <a:noFill/>
            <a:ln w="9525" cap="flat" cmpd="sng">
              <a:solidFill>
                <a:srgbClr val="0064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63" name="Google Shape;1163;g16cd2f245f6_0_631"/>
          <p:cNvSpPr txBox="1"/>
          <p:nvPr/>
        </p:nvSpPr>
        <p:spPr>
          <a:xfrm>
            <a:off x="9145450" y="4604227"/>
            <a:ext cx="916800" cy="387600"/>
          </a:xfrm>
          <a:prstGeom prst="rect">
            <a:avLst/>
          </a:prstGeom>
          <a:noFill/>
          <a:ln>
            <a:noFill/>
          </a:ln>
        </p:spPr>
        <p:txBody>
          <a:bodyPr spcFirstLastPara="1" wrap="square" lIns="0" tIns="24125" rIns="0" bIns="0" anchor="t" anchorCtr="0">
            <a:spAutoFit/>
          </a:bodyPr>
          <a:lstStyle/>
          <a:p>
            <a:pPr marL="358140" marR="5080" lvl="0" indent="-346075" algn="l" rtl="0">
              <a:lnSpc>
                <a:spcPct val="114545"/>
              </a:lnSpc>
              <a:spcBef>
                <a:spcPts val="0"/>
              </a:spcBef>
              <a:spcAft>
                <a:spcPts val="0"/>
              </a:spcAft>
              <a:buNone/>
            </a:pPr>
            <a:r>
              <a:rPr lang="en-US" sz="1100" b="1">
                <a:solidFill>
                  <a:srgbClr val="849CD1"/>
                </a:solidFill>
                <a:latin typeface="Arial"/>
                <a:ea typeface="Arial"/>
                <a:cs typeface="Arial"/>
                <a:sym typeface="Arial"/>
              </a:rPr>
              <a:t>Do not Recall  8%</a:t>
            </a:r>
            <a:endParaRPr sz="1100">
              <a:latin typeface="Arial"/>
              <a:ea typeface="Arial"/>
              <a:cs typeface="Arial"/>
              <a:sym typeface="Arial"/>
            </a:endParaRPr>
          </a:p>
        </p:txBody>
      </p:sp>
      <p:pic>
        <p:nvPicPr>
          <p:cNvPr id="1164" name="Google Shape;1164;g16cd2f245f6_0_631"/>
          <p:cNvPicPr preferRelativeResize="0"/>
          <p:nvPr/>
        </p:nvPicPr>
        <p:blipFill rotWithShape="1">
          <a:blip r:embed="rId12">
            <a:alphaModFix/>
          </a:blip>
          <a:srcRect/>
          <a:stretch/>
        </p:blipFill>
        <p:spPr>
          <a:xfrm>
            <a:off x="8679967" y="7456172"/>
            <a:ext cx="106153" cy="107366"/>
          </a:xfrm>
          <a:prstGeom prst="rect">
            <a:avLst/>
          </a:prstGeom>
          <a:noFill/>
          <a:ln>
            <a:noFill/>
          </a:ln>
        </p:spPr>
      </p:pic>
      <p:pic>
        <p:nvPicPr>
          <p:cNvPr id="1165" name="Google Shape;1165;g16cd2f245f6_0_631"/>
          <p:cNvPicPr preferRelativeResize="0"/>
          <p:nvPr/>
        </p:nvPicPr>
        <p:blipFill rotWithShape="1">
          <a:blip r:embed="rId13">
            <a:alphaModFix/>
          </a:blip>
          <a:srcRect/>
          <a:stretch/>
        </p:blipFill>
        <p:spPr>
          <a:xfrm>
            <a:off x="10533313" y="7456172"/>
            <a:ext cx="106153" cy="107366"/>
          </a:xfrm>
          <a:prstGeom prst="rect">
            <a:avLst/>
          </a:prstGeom>
          <a:noFill/>
          <a:ln>
            <a:noFill/>
          </a:ln>
        </p:spPr>
      </p:pic>
      <p:sp>
        <p:nvSpPr>
          <p:cNvPr id="1166" name="Google Shape;1166;g16cd2f245f6_0_631"/>
          <p:cNvSpPr txBox="1"/>
          <p:nvPr/>
        </p:nvSpPr>
        <p:spPr>
          <a:xfrm>
            <a:off x="7526860" y="7353462"/>
            <a:ext cx="4430400" cy="2004900"/>
          </a:xfrm>
          <a:prstGeom prst="rect">
            <a:avLst/>
          </a:prstGeom>
          <a:noFill/>
          <a:ln>
            <a:noFill/>
          </a:ln>
        </p:spPr>
        <p:txBody>
          <a:bodyPr spcFirstLastPara="1" wrap="square" lIns="0" tIns="12700" rIns="0" bIns="0" anchor="t" anchorCtr="0">
            <a:spAutoFit/>
          </a:bodyPr>
          <a:lstStyle/>
          <a:p>
            <a:pPr marL="1306195" marR="0" lvl="0" indent="0" algn="l" rtl="0">
              <a:lnSpc>
                <a:spcPct val="100000"/>
              </a:lnSpc>
              <a:spcBef>
                <a:spcPts val="0"/>
              </a:spcBef>
              <a:spcAft>
                <a:spcPts val="0"/>
              </a:spcAft>
              <a:buNone/>
            </a:pPr>
            <a:r>
              <a:rPr lang="en-US" sz="1650">
                <a:latin typeface="Arial"/>
                <a:ea typeface="Arial"/>
                <a:cs typeface="Arial"/>
                <a:sym typeface="Arial"/>
              </a:rPr>
              <a:t>Recall the ad	Do not Recall</a:t>
            </a:r>
            <a:endParaRPr sz="1650">
              <a:latin typeface="Arial"/>
              <a:ea typeface="Arial"/>
              <a:cs typeface="Arial"/>
              <a:sym typeface="Arial"/>
            </a:endParaRPr>
          </a:p>
          <a:p>
            <a:pPr marL="0" marR="0" lvl="0" indent="0" algn="l" rtl="0">
              <a:lnSpc>
                <a:spcPct val="100000"/>
              </a:lnSpc>
              <a:spcBef>
                <a:spcPts val="15"/>
              </a:spcBef>
              <a:spcAft>
                <a:spcPts val="0"/>
              </a:spcAft>
              <a:buNone/>
            </a:pPr>
            <a:endParaRPr sz="2550">
              <a:latin typeface="Arial"/>
              <a:ea typeface="Arial"/>
              <a:cs typeface="Arial"/>
              <a:sym typeface="Arial"/>
            </a:endParaRPr>
          </a:p>
          <a:p>
            <a:pPr marL="1804035" marR="0" lvl="0" indent="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Base (Exposed): 192</a:t>
            </a:r>
            <a:endParaRPr sz="1650">
              <a:latin typeface="Trebuchet MS"/>
              <a:ea typeface="Trebuchet MS"/>
              <a:cs typeface="Trebuchet MS"/>
              <a:sym typeface="Trebuchet MS"/>
            </a:endParaRPr>
          </a:p>
          <a:p>
            <a:pPr marL="0" marR="0" lvl="0" indent="0" algn="l" rtl="0">
              <a:lnSpc>
                <a:spcPct val="100000"/>
              </a:lnSpc>
              <a:spcBef>
                <a:spcPts val="30"/>
              </a:spcBef>
              <a:spcAft>
                <a:spcPts val="0"/>
              </a:spcAft>
              <a:buNone/>
            </a:pPr>
            <a:endParaRPr sz="2150">
              <a:latin typeface="Trebuchet MS"/>
              <a:ea typeface="Trebuchet MS"/>
              <a:cs typeface="Trebuchet MS"/>
              <a:sym typeface="Trebuchet MS"/>
            </a:endParaRPr>
          </a:p>
          <a:p>
            <a:pPr marL="1111885"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Norms – Ad Recall</a:t>
            </a:r>
            <a:endParaRPr sz="1300">
              <a:latin typeface="Trebuchet MS"/>
              <a:ea typeface="Trebuchet MS"/>
              <a:cs typeface="Trebuchet MS"/>
              <a:sym typeface="Trebuchet MS"/>
            </a:endParaRPr>
          </a:p>
          <a:p>
            <a:pPr marL="12700" marR="0" lvl="0" indent="0" algn="l" rtl="0">
              <a:lnSpc>
                <a:spcPct val="100000"/>
              </a:lnSpc>
              <a:spcBef>
                <a:spcPts val="1205"/>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p:txBody>
      </p:sp>
      <p:pic>
        <p:nvPicPr>
          <p:cNvPr id="1167" name="Google Shape;1167;g16cd2f245f6_0_631"/>
          <p:cNvPicPr preferRelativeResize="0"/>
          <p:nvPr/>
        </p:nvPicPr>
        <p:blipFill rotWithShape="1">
          <a:blip r:embed="rId14">
            <a:alphaModFix/>
          </a:blip>
          <a:srcRect/>
          <a:stretch/>
        </p:blipFill>
        <p:spPr>
          <a:xfrm>
            <a:off x="131254" y="75326"/>
            <a:ext cx="1486778" cy="208707"/>
          </a:xfrm>
          <a:prstGeom prst="rect">
            <a:avLst/>
          </a:prstGeom>
          <a:noFill/>
          <a:ln>
            <a:noFill/>
          </a:ln>
        </p:spPr>
      </p:pic>
      <p:pic>
        <p:nvPicPr>
          <p:cNvPr id="1168" name="Google Shape;1168;g16cd2f245f6_0_631"/>
          <p:cNvPicPr preferRelativeResize="0"/>
          <p:nvPr/>
        </p:nvPicPr>
        <p:blipFill rotWithShape="1">
          <a:blip r:embed="rId15">
            <a:alphaModFix/>
          </a:blip>
          <a:srcRect/>
          <a:stretch/>
        </p:blipFill>
        <p:spPr>
          <a:xfrm>
            <a:off x="17861236" y="91725"/>
            <a:ext cx="643331" cy="6345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72"/>
        <p:cNvGrpSpPr/>
        <p:nvPr/>
      </p:nvGrpSpPr>
      <p:grpSpPr>
        <a:xfrm>
          <a:off x="0" y="0"/>
          <a:ext cx="0" cy="0"/>
          <a:chOff x="0" y="0"/>
          <a:chExt cx="0" cy="0"/>
        </a:xfrm>
      </p:grpSpPr>
      <p:pic>
        <p:nvPicPr>
          <p:cNvPr id="1173" name="Google Shape;1173;g16cd2f245f6_0_663"/>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174" name="Google Shape;1174;g16cd2f245f6_0_663"/>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5" name="Google Shape;1175;g16cd2f245f6_0_663"/>
          <p:cNvSpPr/>
          <p:nvPr/>
        </p:nvSpPr>
        <p:spPr>
          <a:xfrm>
            <a:off x="9119722" y="7158315"/>
            <a:ext cx="1678940" cy="305434"/>
          </a:xfrm>
          <a:custGeom>
            <a:avLst/>
            <a:gdLst/>
            <a:ahLst/>
            <a:cxnLst/>
            <a:rect l="l" t="t" r="r" b="b"/>
            <a:pathLst>
              <a:path w="1678940" h="305434" extrusionOk="0">
                <a:moveTo>
                  <a:pt x="1678692" y="0"/>
                </a:moveTo>
                <a:lnTo>
                  <a:pt x="0" y="0"/>
                </a:lnTo>
                <a:lnTo>
                  <a:pt x="0" y="305331"/>
                </a:lnTo>
                <a:lnTo>
                  <a:pt x="1678692" y="305331"/>
                </a:lnTo>
                <a:lnTo>
                  <a:pt x="1678692"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6" name="Google Shape;1176;g16cd2f245f6_0_663"/>
          <p:cNvSpPr/>
          <p:nvPr/>
        </p:nvSpPr>
        <p:spPr>
          <a:xfrm>
            <a:off x="9119722" y="6298865"/>
            <a:ext cx="83184" cy="304165"/>
          </a:xfrm>
          <a:custGeom>
            <a:avLst/>
            <a:gdLst/>
            <a:ahLst/>
            <a:cxnLst/>
            <a:rect l="l" t="t" r="r" b="b"/>
            <a:pathLst>
              <a:path w="83184" h="304165" extrusionOk="0">
                <a:moveTo>
                  <a:pt x="82929" y="0"/>
                </a:moveTo>
                <a:lnTo>
                  <a:pt x="0" y="0"/>
                </a:lnTo>
                <a:lnTo>
                  <a:pt x="0" y="304074"/>
                </a:lnTo>
                <a:lnTo>
                  <a:pt x="82929" y="304074"/>
                </a:lnTo>
                <a:lnTo>
                  <a:pt x="82929"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7" name="Google Shape;1177;g16cd2f245f6_0_663"/>
          <p:cNvSpPr/>
          <p:nvPr/>
        </p:nvSpPr>
        <p:spPr>
          <a:xfrm>
            <a:off x="9119722" y="5438159"/>
            <a:ext cx="504190" cy="305435"/>
          </a:xfrm>
          <a:custGeom>
            <a:avLst/>
            <a:gdLst/>
            <a:ahLst/>
            <a:cxnLst/>
            <a:rect l="l" t="t" r="r" b="b"/>
            <a:pathLst>
              <a:path w="504190" h="305435" extrusionOk="0">
                <a:moveTo>
                  <a:pt x="503859" y="0"/>
                </a:moveTo>
                <a:lnTo>
                  <a:pt x="0" y="0"/>
                </a:lnTo>
                <a:lnTo>
                  <a:pt x="0" y="305331"/>
                </a:lnTo>
                <a:lnTo>
                  <a:pt x="503859" y="305331"/>
                </a:lnTo>
                <a:lnTo>
                  <a:pt x="503859"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8" name="Google Shape;1178;g16cd2f245f6_0_663"/>
          <p:cNvSpPr/>
          <p:nvPr/>
        </p:nvSpPr>
        <p:spPr>
          <a:xfrm>
            <a:off x="9119722" y="4578708"/>
            <a:ext cx="839470" cy="304164"/>
          </a:xfrm>
          <a:custGeom>
            <a:avLst/>
            <a:gdLst/>
            <a:ahLst/>
            <a:cxnLst/>
            <a:rect l="l" t="t" r="r" b="b"/>
            <a:pathLst>
              <a:path w="839470" h="304164" extrusionOk="0">
                <a:moveTo>
                  <a:pt x="839346" y="0"/>
                </a:moveTo>
                <a:lnTo>
                  <a:pt x="0" y="0"/>
                </a:lnTo>
                <a:lnTo>
                  <a:pt x="0" y="304074"/>
                </a:lnTo>
                <a:lnTo>
                  <a:pt x="839346" y="304074"/>
                </a:lnTo>
                <a:lnTo>
                  <a:pt x="839346"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79" name="Google Shape;1179;g16cd2f245f6_0_663"/>
          <p:cNvSpPr/>
          <p:nvPr/>
        </p:nvSpPr>
        <p:spPr>
          <a:xfrm>
            <a:off x="9119722" y="3718002"/>
            <a:ext cx="839470" cy="305435"/>
          </a:xfrm>
          <a:custGeom>
            <a:avLst/>
            <a:gdLst/>
            <a:ahLst/>
            <a:cxnLst/>
            <a:rect l="l" t="t" r="r" b="b"/>
            <a:pathLst>
              <a:path w="839470" h="305435" extrusionOk="0">
                <a:moveTo>
                  <a:pt x="839346" y="0"/>
                </a:moveTo>
                <a:lnTo>
                  <a:pt x="0" y="0"/>
                </a:lnTo>
                <a:lnTo>
                  <a:pt x="0" y="305331"/>
                </a:lnTo>
                <a:lnTo>
                  <a:pt x="839346" y="305331"/>
                </a:lnTo>
                <a:lnTo>
                  <a:pt x="839346"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180" name="Google Shape;1180;g16cd2f245f6_0_663"/>
          <p:cNvGrpSpPr/>
          <p:nvPr/>
        </p:nvGrpSpPr>
        <p:grpSpPr>
          <a:xfrm>
            <a:off x="9119722" y="2580863"/>
            <a:ext cx="4449444" cy="5160645"/>
            <a:chOff x="9119722" y="2580863"/>
            <a:chExt cx="4449444" cy="5160645"/>
          </a:xfrm>
        </p:grpSpPr>
        <p:sp>
          <p:nvSpPr>
            <p:cNvPr id="1181" name="Google Shape;1181;g16cd2f245f6_0_663"/>
            <p:cNvSpPr/>
            <p:nvPr/>
          </p:nvSpPr>
          <p:spPr>
            <a:xfrm>
              <a:off x="9119722" y="2858551"/>
              <a:ext cx="4449444" cy="305435"/>
            </a:xfrm>
            <a:custGeom>
              <a:avLst/>
              <a:gdLst/>
              <a:ahLst/>
              <a:cxnLst/>
              <a:rect l="l" t="t" r="r" b="b"/>
              <a:pathLst>
                <a:path w="4449444" h="305435" extrusionOk="0">
                  <a:moveTo>
                    <a:pt x="4449288" y="0"/>
                  </a:moveTo>
                  <a:lnTo>
                    <a:pt x="0" y="0"/>
                  </a:lnTo>
                  <a:lnTo>
                    <a:pt x="0" y="305331"/>
                  </a:lnTo>
                  <a:lnTo>
                    <a:pt x="4449288" y="305331"/>
                  </a:lnTo>
                  <a:lnTo>
                    <a:pt x="4449288"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82" name="Google Shape;1182;g16cd2f245f6_0_663"/>
            <p:cNvSpPr/>
            <p:nvPr/>
          </p:nvSpPr>
          <p:spPr>
            <a:xfrm>
              <a:off x="9119722" y="2580863"/>
              <a:ext cx="0" cy="5160645"/>
            </a:xfrm>
            <a:custGeom>
              <a:avLst/>
              <a:gdLst/>
              <a:ahLst/>
              <a:cxnLst/>
              <a:rect l="l" t="t" r="r" b="b"/>
              <a:pathLst>
                <a:path w="120000" h="5160645" extrusionOk="0">
                  <a:moveTo>
                    <a:pt x="0" y="5160471"/>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83" name="Google Shape;1183;g16cd2f245f6_0_663"/>
          <p:cNvSpPr txBox="1"/>
          <p:nvPr/>
        </p:nvSpPr>
        <p:spPr>
          <a:xfrm>
            <a:off x="10849587" y="7106140"/>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20%</a:t>
            </a:r>
            <a:endParaRPr sz="2300">
              <a:latin typeface="Calibri"/>
              <a:ea typeface="Calibri"/>
              <a:cs typeface="Calibri"/>
              <a:sym typeface="Calibri"/>
            </a:endParaRPr>
          </a:p>
        </p:txBody>
      </p:sp>
      <p:sp>
        <p:nvSpPr>
          <p:cNvPr id="1184" name="Google Shape;1184;g16cd2f245f6_0_663"/>
          <p:cNvSpPr txBox="1"/>
          <p:nvPr/>
        </p:nvSpPr>
        <p:spPr>
          <a:xfrm>
            <a:off x="9254033" y="6245957"/>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a:t>
            </a:r>
            <a:endParaRPr sz="2300">
              <a:latin typeface="Calibri"/>
              <a:ea typeface="Calibri"/>
              <a:cs typeface="Calibri"/>
              <a:sym typeface="Calibri"/>
            </a:endParaRPr>
          </a:p>
        </p:txBody>
      </p:sp>
      <p:sp>
        <p:nvSpPr>
          <p:cNvPr id="1185" name="Google Shape;1185;g16cd2f245f6_0_663"/>
          <p:cNvSpPr txBox="1"/>
          <p:nvPr/>
        </p:nvSpPr>
        <p:spPr>
          <a:xfrm>
            <a:off x="9673915" y="5385984"/>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6%</a:t>
            </a:r>
            <a:endParaRPr sz="2300">
              <a:latin typeface="Calibri"/>
              <a:ea typeface="Calibri"/>
              <a:cs typeface="Calibri"/>
              <a:sym typeface="Calibri"/>
            </a:endParaRPr>
          </a:p>
        </p:txBody>
      </p:sp>
      <p:sp>
        <p:nvSpPr>
          <p:cNvPr id="1186" name="Google Shape;1186;g16cd2f245f6_0_663"/>
          <p:cNvSpPr txBox="1"/>
          <p:nvPr/>
        </p:nvSpPr>
        <p:spPr>
          <a:xfrm>
            <a:off x="10009926" y="4525548"/>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10%</a:t>
            </a:r>
            <a:endParaRPr sz="2300">
              <a:latin typeface="Calibri"/>
              <a:ea typeface="Calibri"/>
              <a:cs typeface="Calibri"/>
              <a:sym typeface="Calibri"/>
            </a:endParaRPr>
          </a:p>
        </p:txBody>
      </p:sp>
      <p:sp>
        <p:nvSpPr>
          <p:cNvPr id="1187" name="Google Shape;1187;g16cd2f245f6_0_663"/>
          <p:cNvSpPr txBox="1"/>
          <p:nvPr/>
        </p:nvSpPr>
        <p:spPr>
          <a:xfrm>
            <a:off x="10009926" y="3665826"/>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10%</a:t>
            </a:r>
            <a:endParaRPr sz="2300">
              <a:latin typeface="Calibri"/>
              <a:ea typeface="Calibri"/>
              <a:cs typeface="Calibri"/>
              <a:sym typeface="Calibri"/>
            </a:endParaRPr>
          </a:p>
        </p:txBody>
      </p:sp>
      <p:sp>
        <p:nvSpPr>
          <p:cNvPr id="1188" name="Google Shape;1188;g16cd2f245f6_0_663"/>
          <p:cNvSpPr txBox="1"/>
          <p:nvPr/>
        </p:nvSpPr>
        <p:spPr>
          <a:xfrm>
            <a:off x="13619869" y="2805852"/>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53%</a:t>
            </a:r>
            <a:endParaRPr sz="2300">
              <a:latin typeface="Calibri"/>
              <a:ea typeface="Calibri"/>
              <a:cs typeface="Calibri"/>
              <a:sym typeface="Calibri"/>
            </a:endParaRPr>
          </a:p>
        </p:txBody>
      </p:sp>
      <p:sp>
        <p:nvSpPr>
          <p:cNvPr id="1189" name="Google Shape;1189;g16cd2f245f6_0_663"/>
          <p:cNvSpPr txBox="1"/>
          <p:nvPr/>
        </p:nvSpPr>
        <p:spPr>
          <a:xfrm>
            <a:off x="7125302" y="7089806"/>
            <a:ext cx="17355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None of these</a:t>
            </a:r>
            <a:endParaRPr sz="2300">
              <a:latin typeface="Calibri"/>
              <a:ea typeface="Calibri"/>
              <a:cs typeface="Calibri"/>
              <a:sym typeface="Calibri"/>
            </a:endParaRPr>
          </a:p>
        </p:txBody>
      </p:sp>
      <p:sp>
        <p:nvSpPr>
          <p:cNvPr id="1190" name="Google Shape;1190;g16cd2f245f6_0_663"/>
          <p:cNvSpPr txBox="1"/>
          <p:nvPr/>
        </p:nvSpPr>
        <p:spPr>
          <a:xfrm>
            <a:off x="8244535" y="6229832"/>
            <a:ext cx="6159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Halls</a:t>
            </a:r>
            <a:endParaRPr sz="2300">
              <a:latin typeface="Calibri"/>
              <a:ea typeface="Calibri"/>
              <a:cs typeface="Calibri"/>
              <a:sym typeface="Calibri"/>
            </a:endParaRPr>
          </a:p>
        </p:txBody>
      </p:sp>
      <p:sp>
        <p:nvSpPr>
          <p:cNvPr id="1191" name="Google Shape;1191;g16cd2f245f6_0_663"/>
          <p:cNvSpPr txBox="1"/>
          <p:nvPr/>
        </p:nvSpPr>
        <p:spPr>
          <a:xfrm>
            <a:off x="8051557" y="5369397"/>
            <a:ext cx="8085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Cofsils</a:t>
            </a:r>
            <a:endParaRPr sz="2300">
              <a:latin typeface="Calibri"/>
              <a:ea typeface="Calibri"/>
              <a:cs typeface="Calibri"/>
              <a:sym typeface="Calibri"/>
            </a:endParaRPr>
          </a:p>
        </p:txBody>
      </p:sp>
      <p:sp>
        <p:nvSpPr>
          <p:cNvPr id="1192" name="Google Shape;1192;g16cd2f245f6_0_663"/>
          <p:cNvSpPr txBox="1"/>
          <p:nvPr/>
        </p:nvSpPr>
        <p:spPr>
          <a:xfrm>
            <a:off x="7072529" y="4509675"/>
            <a:ext cx="1786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Dabur Honitus</a:t>
            </a:r>
            <a:endParaRPr sz="2300">
              <a:latin typeface="Calibri"/>
              <a:ea typeface="Calibri"/>
              <a:cs typeface="Calibri"/>
              <a:sym typeface="Calibri"/>
            </a:endParaRPr>
          </a:p>
        </p:txBody>
      </p:sp>
      <p:sp>
        <p:nvSpPr>
          <p:cNvPr id="1193" name="Google Shape;1193;g16cd2f245f6_0_663"/>
          <p:cNvSpPr txBox="1"/>
          <p:nvPr/>
        </p:nvSpPr>
        <p:spPr>
          <a:xfrm>
            <a:off x="7807794" y="3649806"/>
            <a:ext cx="10521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Strepsils</a:t>
            </a:r>
            <a:endParaRPr sz="2300">
              <a:latin typeface="Calibri"/>
              <a:ea typeface="Calibri"/>
              <a:cs typeface="Calibri"/>
              <a:sym typeface="Calibri"/>
            </a:endParaRPr>
          </a:p>
        </p:txBody>
      </p:sp>
      <p:sp>
        <p:nvSpPr>
          <p:cNvPr id="1194" name="Google Shape;1194;g16cd2f245f6_0_663"/>
          <p:cNvSpPr txBox="1"/>
          <p:nvPr/>
        </p:nvSpPr>
        <p:spPr>
          <a:xfrm>
            <a:off x="6589193" y="2789517"/>
            <a:ext cx="22695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Vicks Cough Drops</a:t>
            </a:r>
            <a:endParaRPr sz="2300">
              <a:latin typeface="Calibri"/>
              <a:ea typeface="Calibri"/>
              <a:cs typeface="Calibri"/>
              <a:sym typeface="Calibri"/>
            </a:endParaRPr>
          </a:p>
        </p:txBody>
      </p:sp>
      <p:sp>
        <p:nvSpPr>
          <p:cNvPr id="1195" name="Google Shape;1195;g16cd2f245f6_0_663"/>
          <p:cNvSpPr txBox="1">
            <a:spLocks noGrp="1"/>
          </p:cNvSpPr>
          <p:nvPr>
            <p:ph type="title"/>
          </p:nvPr>
        </p:nvSpPr>
        <p:spPr>
          <a:xfrm>
            <a:off x="1052607" y="373780"/>
            <a:ext cx="88233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BRAND </a:t>
            </a:r>
            <a:r>
              <a:rPr lang="en-US" sz="6600">
                <a:solidFill>
                  <a:srgbClr val="001F41"/>
                </a:solidFill>
              </a:rPr>
              <a:t>ASSOCIATION</a:t>
            </a:r>
            <a:endParaRPr sz="6600"/>
          </a:p>
        </p:txBody>
      </p:sp>
      <p:sp>
        <p:nvSpPr>
          <p:cNvPr id="1196" name="Google Shape;1196;g16cd2f245f6_0_663"/>
          <p:cNvSpPr txBox="1"/>
          <p:nvPr/>
        </p:nvSpPr>
        <p:spPr>
          <a:xfrm>
            <a:off x="1077214" y="1492384"/>
            <a:ext cx="185211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Among those who recalled the ad, 53% of respondents associated Vicks Cough Drops Audio with the Brand and falls under Third Quintile performance  as per Nielsen DAE FMCG Norms.</a:t>
            </a:r>
            <a:endParaRPr sz="2300">
              <a:latin typeface="Trebuchet MS"/>
              <a:ea typeface="Trebuchet MS"/>
              <a:cs typeface="Trebuchet MS"/>
              <a:sym typeface="Trebuchet MS"/>
            </a:endParaRPr>
          </a:p>
        </p:txBody>
      </p:sp>
      <p:pic>
        <p:nvPicPr>
          <p:cNvPr id="1197" name="Google Shape;1197;g16cd2f245f6_0_663"/>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198" name="Google Shape;1198;g16cd2f245f6_0_663"/>
          <p:cNvSpPr txBox="1"/>
          <p:nvPr/>
        </p:nvSpPr>
        <p:spPr>
          <a:xfrm>
            <a:off x="8017107" y="8464214"/>
            <a:ext cx="4200000" cy="1550700"/>
          </a:xfrm>
          <a:prstGeom prst="rect">
            <a:avLst/>
          </a:prstGeom>
          <a:noFill/>
          <a:ln>
            <a:noFill/>
          </a:ln>
        </p:spPr>
        <p:txBody>
          <a:bodyPr spcFirstLastPara="1" wrap="square" lIns="0" tIns="12700" rIns="0" bIns="0" anchor="t" anchorCtr="0">
            <a:spAutoFit/>
          </a:bodyPr>
          <a:lstStyle/>
          <a:p>
            <a:pPr marL="1186815" marR="601980" lvl="0" indent="-659764"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(Those who recalled  seeing the Ad.): 177</a:t>
            </a:r>
            <a:endParaRPr sz="1650">
              <a:latin typeface="Trebuchet MS"/>
              <a:ea typeface="Trebuchet MS"/>
              <a:cs typeface="Trebuchet MS"/>
              <a:sym typeface="Trebuchet MS"/>
            </a:endParaRPr>
          </a:p>
          <a:p>
            <a:pPr marL="0" marR="0" lvl="0" indent="0" algn="l" rtl="0">
              <a:lnSpc>
                <a:spcPct val="100000"/>
              </a:lnSpc>
              <a:spcBef>
                <a:spcPts val="50"/>
              </a:spcBef>
              <a:spcAft>
                <a:spcPts val="0"/>
              </a:spcAft>
              <a:buNone/>
            </a:pPr>
            <a:endParaRPr sz="2400">
              <a:latin typeface="Trebuchet MS"/>
              <a:ea typeface="Trebuchet MS"/>
              <a:cs typeface="Trebuchet MS"/>
              <a:sym typeface="Trebuchet MS"/>
            </a:endParaRPr>
          </a:p>
          <a:p>
            <a:pPr marL="12700"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FMCG Norms – Brand Association</a:t>
            </a:r>
            <a:endParaRPr sz="1300">
              <a:latin typeface="Trebuchet MS"/>
              <a:ea typeface="Trebuchet MS"/>
              <a:cs typeface="Trebuchet MS"/>
              <a:sym typeface="Trebuchet MS"/>
            </a:endParaRPr>
          </a:p>
        </p:txBody>
      </p:sp>
      <p:sp>
        <p:nvSpPr>
          <p:cNvPr id="1199" name="Google Shape;1199;g16cd2f245f6_0_663"/>
          <p:cNvSpPr txBox="1"/>
          <p:nvPr/>
        </p:nvSpPr>
        <p:spPr>
          <a:xfrm>
            <a:off x="1110616" y="10762092"/>
            <a:ext cx="9525000" cy="6921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b="1" i="1">
                <a:solidFill>
                  <a:srgbClr val="3D4246"/>
                </a:solidFill>
                <a:latin typeface="Trebuchet MS"/>
                <a:ea typeface="Trebuchet MS"/>
                <a:cs typeface="Trebuchet MS"/>
                <a:sym typeface="Trebuchet MS"/>
              </a:rPr>
              <a:t>You indicated that you remember hearing the previously shown advertisement. </a:t>
            </a:r>
            <a:r>
              <a:rPr lang="en-US" sz="1450">
                <a:latin typeface="Tahoma"/>
                <a:ea typeface="Tahoma"/>
                <a:cs typeface="Tahoma"/>
                <a:sym typeface="Tahoma"/>
              </a:rPr>
              <a:t>Which brand sponsored the previously</a:t>
            </a:r>
            <a:endParaRPr sz="1450">
              <a:latin typeface="Tahoma"/>
              <a:ea typeface="Tahoma"/>
              <a:cs typeface="Tahoma"/>
              <a:sym typeface="Tahoma"/>
            </a:endParaRPr>
          </a:p>
          <a:p>
            <a:pPr marL="12700" marR="0" lvl="0" indent="0" algn="l" rtl="0">
              <a:lnSpc>
                <a:spcPct val="100000"/>
              </a:lnSpc>
              <a:spcBef>
                <a:spcPts val="40"/>
              </a:spcBef>
              <a:spcAft>
                <a:spcPts val="0"/>
              </a:spcAft>
              <a:buNone/>
            </a:pPr>
            <a:r>
              <a:rPr lang="en-US" sz="1450">
                <a:latin typeface="Tahoma"/>
                <a:ea typeface="Tahoma"/>
                <a:cs typeface="Tahoma"/>
                <a:sym typeface="Tahoma"/>
              </a:rPr>
              <a:t>heard advertisements?</a:t>
            </a:r>
            <a:endParaRPr sz="1450">
              <a:latin typeface="Tahoma"/>
              <a:ea typeface="Tahoma"/>
              <a:cs typeface="Tahoma"/>
              <a:sym typeface="Tahoma"/>
            </a:endParaRPr>
          </a:p>
        </p:txBody>
      </p:sp>
      <p:pic>
        <p:nvPicPr>
          <p:cNvPr id="1200" name="Google Shape;1200;g16cd2f245f6_0_663"/>
          <p:cNvPicPr preferRelativeResize="0"/>
          <p:nvPr/>
        </p:nvPicPr>
        <p:blipFill rotWithShape="1">
          <a:blip r:embed="rId5">
            <a:alphaModFix/>
          </a:blip>
          <a:srcRect/>
          <a:stretch/>
        </p:blipFill>
        <p:spPr>
          <a:xfrm>
            <a:off x="452342" y="10673235"/>
            <a:ext cx="407108" cy="330775"/>
          </a:xfrm>
          <a:prstGeom prst="rect">
            <a:avLst/>
          </a:prstGeom>
          <a:noFill/>
          <a:ln>
            <a:noFill/>
          </a:ln>
        </p:spPr>
      </p:pic>
      <p:sp>
        <p:nvSpPr>
          <p:cNvPr id="1201" name="Google Shape;1201;g16cd2f245f6_0_663"/>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202" name="Google Shape;1202;g16cd2f245f6_0_663"/>
          <p:cNvGraphicFramePr/>
          <p:nvPr/>
        </p:nvGraphicFramePr>
        <p:xfrm>
          <a:off x="8188493" y="9805617"/>
          <a:ext cx="3000000" cy="3000000"/>
        </p:xfrm>
        <a:graphic>
          <a:graphicData uri="http://schemas.openxmlformats.org/drawingml/2006/table">
            <a:tbl>
              <a:tblPr firstRow="1" bandRow="1">
                <a:noFill/>
                <a:tableStyleId>{A7EB5C23-D344-49BA-9811-5B2ACC2CBD17}</a:tableStyleId>
              </a:tblPr>
              <a:tblGrid>
                <a:gridCol w="760100">
                  <a:extLst>
                    <a:ext uri="{9D8B030D-6E8A-4147-A177-3AD203B41FA5}">
                      <a16:colId xmlns:a16="http://schemas.microsoft.com/office/drawing/2014/main" val="20000"/>
                    </a:ext>
                  </a:extLst>
                </a:gridCol>
                <a:gridCol w="77280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52475">
                  <a:extLst>
                    <a:ext uri="{9D8B030D-6E8A-4147-A177-3AD203B41FA5}">
                      <a16:colId xmlns:a16="http://schemas.microsoft.com/office/drawing/2014/main" val="20003"/>
                    </a:ext>
                  </a:extLst>
                </a:gridCol>
                <a:gridCol w="780425">
                  <a:extLst>
                    <a:ext uri="{9D8B030D-6E8A-4147-A177-3AD203B41FA5}">
                      <a16:colId xmlns:a16="http://schemas.microsoft.com/office/drawing/2014/main" val="20004"/>
                    </a:ext>
                  </a:extLst>
                </a:gridCol>
              </a:tblGrid>
              <a:tr h="665075">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116204" marR="81280" lvl="0" indent="14603"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88900" marR="81280" lvl="0" indent="45085"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88900" marR="91440" lvl="0" indent="95250"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99060" marR="91440" lvl="0" indent="43814"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lnT w="12700" cap="flat" cmpd="sng">
                      <a:solidFill>
                        <a:srgbClr val="0061C0"/>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750" u="none" strike="noStrike" cap="none">
                        <a:latin typeface="Times New Roman"/>
                        <a:ea typeface="Times New Roman"/>
                        <a:cs typeface="Times New Roman"/>
                        <a:sym typeface="Times New Roman"/>
                      </a:endParaRPr>
                    </a:p>
                    <a:p>
                      <a:pPr marL="99060" marR="119379" lvl="0" indent="163195" algn="l" rtl="0">
                        <a:lnSpc>
                          <a:spcPct val="100000"/>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lnT w="12700" cap="flat" cmpd="sng">
                      <a:solidFill>
                        <a:srgbClr val="0061C0"/>
                      </a:solidFill>
                      <a:prstDash val="solid"/>
                      <a:round/>
                      <a:headEnd type="none" w="sm" len="sm"/>
                      <a:tailEnd type="none" w="sm" len="sm"/>
                    </a:lnT>
                  </a:tcPr>
                </a:tc>
                <a:extLst>
                  <a:ext uri="{0D108BD9-81ED-4DB2-BD59-A6C34878D82A}">
                    <a16:rowId xmlns:a16="http://schemas.microsoft.com/office/drawing/2014/main" val="10000"/>
                  </a:ext>
                </a:extLst>
              </a:tr>
            </a:tbl>
          </a:graphicData>
        </a:graphic>
      </p:graphicFrame>
      <p:pic>
        <p:nvPicPr>
          <p:cNvPr id="1203" name="Google Shape;1203;g16cd2f245f6_0_663"/>
          <p:cNvPicPr preferRelativeResize="0"/>
          <p:nvPr/>
        </p:nvPicPr>
        <p:blipFill rotWithShape="1">
          <a:blip r:embed="rId6">
            <a:alphaModFix/>
          </a:blip>
          <a:srcRect/>
          <a:stretch/>
        </p:blipFill>
        <p:spPr>
          <a:xfrm>
            <a:off x="8621098" y="9685359"/>
            <a:ext cx="160413" cy="228265"/>
          </a:xfrm>
          <a:prstGeom prst="rect">
            <a:avLst/>
          </a:prstGeom>
          <a:noFill/>
          <a:ln>
            <a:noFill/>
          </a:ln>
        </p:spPr>
      </p:pic>
      <p:pic>
        <p:nvPicPr>
          <p:cNvPr id="1204" name="Google Shape;1204;g16cd2f245f6_0_663"/>
          <p:cNvPicPr preferRelativeResize="0"/>
          <p:nvPr/>
        </p:nvPicPr>
        <p:blipFill rotWithShape="1">
          <a:blip r:embed="rId7">
            <a:alphaModFix/>
          </a:blip>
          <a:srcRect/>
          <a:stretch/>
        </p:blipFill>
        <p:spPr>
          <a:xfrm>
            <a:off x="9375002" y="9700437"/>
            <a:ext cx="160413" cy="227008"/>
          </a:xfrm>
          <a:prstGeom prst="rect">
            <a:avLst/>
          </a:prstGeom>
          <a:noFill/>
          <a:ln>
            <a:noFill/>
          </a:ln>
        </p:spPr>
      </p:pic>
      <p:pic>
        <p:nvPicPr>
          <p:cNvPr id="1205" name="Google Shape;1205;g16cd2f245f6_0_663"/>
          <p:cNvPicPr preferRelativeResize="0"/>
          <p:nvPr/>
        </p:nvPicPr>
        <p:blipFill rotWithShape="1">
          <a:blip r:embed="rId8">
            <a:alphaModFix/>
          </a:blip>
          <a:srcRect/>
          <a:stretch/>
        </p:blipFill>
        <p:spPr>
          <a:xfrm>
            <a:off x="10745851" y="9700437"/>
            <a:ext cx="160413" cy="227008"/>
          </a:xfrm>
          <a:prstGeom prst="rect">
            <a:avLst/>
          </a:prstGeom>
          <a:noFill/>
          <a:ln>
            <a:noFill/>
          </a:ln>
        </p:spPr>
      </p:pic>
      <p:pic>
        <p:nvPicPr>
          <p:cNvPr id="1206" name="Google Shape;1206;g16cd2f245f6_0_663"/>
          <p:cNvPicPr preferRelativeResize="0"/>
          <p:nvPr/>
        </p:nvPicPr>
        <p:blipFill rotWithShape="1">
          <a:blip r:embed="rId9">
            <a:alphaModFix/>
          </a:blip>
          <a:srcRect/>
          <a:stretch/>
        </p:blipFill>
        <p:spPr>
          <a:xfrm>
            <a:off x="11499754" y="9700437"/>
            <a:ext cx="160413" cy="227008"/>
          </a:xfrm>
          <a:prstGeom prst="rect">
            <a:avLst/>
          </a:prstGeom>
          <a:noFill/>
          <a:ln>
            <a:noFill/>
          </a:ln>
        </p:spPr>
      </p:pic>
      <p:grpSp>
        <p:nvGrpSpPr>
          <p:cNvPr id="1207" name="Google Shape;1207;g16cd2f245f6_0_663"/>
          <p:cNvGrpSpPr/>
          <p:nvPr/>
        </p:nvGrpSpPr>
        <p:grpSpPr>
          <a:xfrm>
            <a:off x="10048280" y="9647454"/>
            <a:ext cx="267970" cy="310515"/>
            <a:chOff x="10048280" y="9647454"/>
            <a:chExt cx="267970" cy="310515"/>
          </a:xfrm>
        </p:grpSpPr>
        <p:pic>
          <p:nvPicPr>
            <p:cNvPr id="1208" name="Google Shape;1208;g16cd2f245f6_0_663"/>
            <p:cNvPicPr preferRelativeResize="0"/>
            <p:nvPr/>
          </p:nvPicPr>
          <p:blipFill rotWithShape="1">
            <a:blip r:embed="rId10">
              <a:alphaModFix/>
            </a:blip>
            <a:srcRect/>
            <a:stretch/>
          </p:blipFill>
          <p:spPr>
            <a:xfrm>
              <a:off x="10098750" y="9700437"/>
              <a:ext cx="160413" cy="227008"/>
            </a:xfrm>
            <a:prstGeom prst="rect">
              <a:avLst/>
            </a:prstGeom>
            <a:noFill/>
            <a:ln>
              <a:noFill/>
            </a:ln>
          </p:spPr>
        </p:pic>
        <p:sp>
          <p:nvSpPr>
            <p:cNvPr id="1209" name="Google Shape;1209;g16cd2f245f6_0_663"/>
            <p:cNvSpPr/>
            <p:nvPr/>
          </p:nvSpPr>
          <p:spPr>
            <a:xfrm>
              <a:off x="10048280" y="9647454"/>
              <a:ext cx="267970" cy="310515"/>
            </a:xfrm>
            <a:custGeom>
              <a:avLst/>
              <a:gdLst/>
              <a:ahLst/>
              <a:cxnLst/>
              <a:rect l="l" t="t" r="r" b="b"/>
              <a:pathLst>
                <a:path w="267970" h="310515" extrusionOk="0">
                  <a:moveTo>
                    <a:pt x="0" y="155178"/>
                  </a:moveTo>
                  <a:lnTo>
                    <a:pt x="6820" y="106149"/>
                  </a:lnTo>
                  <a:lnTo>
                    <a:pt x="25813" y="63554"/>
                  </a:lnTo>
                  <a:lnTo>
                    <a:pt x="54778" y="29955"/>
                  </a:lnTo>
                  <a:lnTo>
                    <a:pt x="91513" y="7915"/>
                  </a:lnTo>
                  <a:lnTo>
                    <a:pt x="133817" y="0"/>
                  </a:lnTo>
                  <a:lnTo>
                    <a:pt x="176121" y="7915"/>
                  </a:lnTo>
                  <a:lnTo>
                    <a:pt x="212857" y="29955"/>
                  </a:lnTo>
                  <a:lnTo>
                    <a:pt x="241822" y="63554"/>
                  </a:lnTo>
                  <a:lnTo>
                    <a:pt x="260815" y="106149"/>
                  </a:lnTo>
                  <a:lnTo>
                    <a:pt x="267635" y="155178"/>
                  </a:lnTo>
                  <a:lnTo>
                    <a:pt x="260815" y="204207"/>
                  </a:lnTo>
                  <a:lnTo>
                    <a:pt x="241822" y="246802"/>
                  </a:lnTo>
                  <a:lnTo>
                    <a:pt x="212857" y="280401"/>
                  </a:lnTo>
                  <a:lnTo>
                    <a:pt x="176121" y="302441"/>
                  </a:lnTo>
                  <a:lnTo>
                    <a:pt x="133817" y="310357"/>
                  </a:lnTo>
                  <a:lnTo>
                    <a:pt x="91513" y="302441"/>
                  </a:lnTo>
                  <a:lnTo>
                    <a:pt x="54778" y="280401"/>
                  </a:lnTo>
                  <a:lnTo>
                    <a:pt x="25813" y="246802"/>
                  </a:lnTo>
                  <a:lnTo>
                    <a:pt x="6820" y="204207"/>
                  </a:lnTo>
                  <a:lnTo>
                    <a:pt x="0" y="155178"/>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10" name="Google Shape;1210;g16cd2f245f6_0_663"/>
          <p:cNvSpPr txBox="1"/>
          <p:nvPr/>
        </p:nvSpPr>
        <p:spPr>
          <a:xfrm>
            <a:off x="19486288" y="10813106"/>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15</a:t>
            </a:r>
            <a:endParaRPr sz="1950">
              <a:latin typeface="Libre Franklin Medium"/>
              <a:ea typeface="Libre Franklin Medium"/>
              <a:cs typeface="Libre Franklin Medium"/>
              <a:sym typeface="Libre Franklin Medium"/>
            </a:endParaRPr>
          </a:p>
        </p:txBody>
      </p:sp>
      <p:pic>
        <p:nvPicPr>
          <p:cNvPr id="1211" name="Google Shape;1211;g16cd2f245f6_0_663"/>
          <p:cNvPicPr preferRelativeResize="0"/>
          <p:nvPr/>
        </p:nvPicPr>
        <p:blipFill rotWithShape="1">
          <a:blip r:embed="rId11">
            <a:alphaModFix/>
          </a:blip>
          <a:srcRect/>
          <a:stretch/>
        </p:blipFill>
        <p:spPr>
          <a:xfrm>
            <a:off x="147565" y="75326"/>
            <a:ext cx="1485564" cy="208707"/>
          </a:xfrm>
          <a:prstGeom prst="rect">
            <a:avLst/>
          </a:prstGeom>
          <a:noFill/>
          <a:ln>
            <a:noFill/>
          </a:ln>
        </p:spPr>
      </p:pic>
      <p:pic>
        <p:nvPicPr>
          <p:cNvPr id="1212" name="Google Shape;1212;g16cd2f245f6_0_663"/>
          <p:cNvPicPr preferRelativeResize="0"/>
          <p:nvPr/>
        </p:nvPicPr>
        <p:blipFill rotWithShape="1">
          <a:blip r:embed="rId12">
            <a:alphaModFix/>
          </a:blip>
          <a:srcRect/>
          <a:stretch/>
        </p:blipFill>
        <p:spPr>
          <a:xfrm>
            <a:off x="17861236" y="91725"/>
            <a:ext cx="643331" cy="6345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216"/>
        <p:cNvGrpSpPr/>
        <p:nvPr/>
      </p:nvGrpSpPr>
      <p:grpSpPr>
        <a:xfrm>
          <a:off x="0" y="0"/>
          <a:ext cx="0" cy="0"/>
          <a:chOff x="0" y="0"/>
          <a:chExt cx="0" cy="0"/>
        </a:xfrm>
      </p:grpSpPr>
      <p:pic>
        <p:nvPicPr>
          <p:cNvPr id="1217" name="Google Shape;1217;g16cd2f245f6_0_705"/>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218" name="Google Shape;1218;g16cd2f245f6_0_705"/>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19" name="Google Shape;1219;g16cd2f245f6_0_705"/>
          <p:cNvSpPr/>
          <p:nvPr/>
        </p:nvSpPr>
        <p:spPr>
          <a:xfrm>
            <a:off x="4838805" y="7836829"/>
            <a:ext cx="1061085" cy="352425"/>
          </a:xfrm>
          <a:custGeom>
            <a:avLst/>
            <a:gdLst/>
            <a:ahLst/>
            <a:cxnLst/>
            <a:rect l="l" t="t" r="r" b="b"/>
            <a:pathLst>
              <a:path w="1061085" h="352425" extrusionOk="0">
                <a:moveTo>
                  <a:pt x="1060491" y="0"/>
                </a:moveTo>
                <a:lnTo>
                  <a:pt x="0" y="0"/>
                </a:lnTo>
                <a:lnTo>
                  <a:pt x="0" y="351821"/>
                </a:lnTo>
                <a:lnTo>
                  <a:pt x="1060491" y="351821"/>
                </a:lnTo>
                <a:lnTo>
                  <a:pt x="1060491"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0" name="Google Shape;1220;g16cd2f245f6_0_705"/>
          <p:cNvSpPr/>
          <p:nvPr/>
        </p:nvSpPr>
        <p:spPr>
          <a:xfrm>
            <a:off x="4838805" y="6844189"/>
            <a:ext cx="75564" cy="352425"/>
          </a:xfrm>
          <a:custGeom>
            <a:avLst/>
            <a:gdLst/>
            <a:ahLst/>
            <a:cxnLst/>
            <a:rect l="l" t="t" r="r" b="b"/>
            <a:pathLst>
              <a:path w="75564" h="352425" extrusionOk="0">
                <a:moveTo>
                  <a:pt x="75390" y="0"/>
                </a:moveTo>
                <a:lnTo>
                  <a:pt x="0" y="0"/>
                </a:lnTo>
                <a:lnTo>
                  <a:pt x="0" y="351821"/>
                </a:lnTo>
                <a:lnTo>
                  <a:pt x="75390" y="351821"/>
                </a:lnTo>
                <a:lnTo>
                  <a:pt x="75390"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1" name="Google Shape;1221;g16cd2f245f6_0_705"/>
          <p:cNvSpPr/>
          <p:nvPr/>
        </p:nvSpPr>
        <p:spPr>
          <a:xfrm>
            <a:off x="4838805" y="4858909"/>
            <a:ext cx="758189" cy="352425"/>
          </a:xfrm>
          <a:custGeom>
            <a:avLst/>
            <a:gdLst/>
            <a:ahLst/>
            <a:cxnLst/>
            <a:rect l="l" t="t" r="r" b="b"/>
            <a:pathLst>
              <a:path w="758189" h="352425" extrusionOk="0">
                <a:moveTo>
                  <a:pt x="757673" y="0"/>
                </a:moveTo>
                <a:lnTo>
                  <a:pt x="0" y="0"/>
                </a:lnTo>
                <a:lnTo>
                  <a:pt x="0" y="351821"/>
                </a:lnTo>
                <a:lnTo>
                  <a:pt x="757673" y="351821"/>
                </a:lnTo>
                <a:lnTo>
                  <a:pt x="757673"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2" name="Google Shape;1222;g16cd2f245f6_0_705"/>
          <p:cNvSpPr/>
          <p:nvPr/>
        </p:nvSpPr>
        <p:spPr>
          <a:xfrm>
            <a:off x="4838805" y="3866269"/>
            <a:ext cx="1212850" cy="352425"/>
          </a:xfrm>
          <a:custGeom>
            <a:avLst/>
            <a:gdLst/>
            <a:ahLst/>
            <a:cxnLst/>
            <a:rect l="l" t="t" r="r" b="b"/>
            <a:pathLst>
              <a:path w="1212850" h="352425" extrusionOk="0">
                <a:moveTo>
                  <a:pt x="1212528" y="0"/>
                </a:moveTo>
                <a:lnTo>
                  <a:pt x="0" y="0"/>
                </a:lnTo>
                <a:lnTo>
                  <a:pt x="0" y="351821"/>
                </a:lnTo>
                <a:lnTo>
                  <a:pt x="1212528" y="351821"/>
                </a:lnTo>
                <a:lnTo>
                  <a:pt x="1212528"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3" name="Google Shape;1223;g16cd2f245f6_0_705"/>
          <p:cNvSpPr/>
          <p:nvPr/>
        </p:nvSpPr>
        <p:spPr>
          <a:xfrm>
            <a:off x="4838805" y="5851549"/>
            <a:ext cx="530860" cy="352425"/>
          </a:xfrm>
          <a:custGeom>
            <a:avLst/>
            <a:gdLst/>
            <a:ahLst/>
            <a:cxnLst/>
            <a:rect l="l" t="t" r="r" b="b"/>
            <a:pathLst>
              <a:path w="530860" h="352425" extrusionOk="0">
                <a:moveTo>
                  <a:pt x="530245" y="0"/>
                </a:moveTo>
                <a:lnTo>
                  <a:pt x="0" y="0"/>
                </a:lnTo>
                <a:lnTo>
                  <a:pt x="0" y="351821"/>
                </a:lnTo>
                <a:lnTo>
                  <a:pt x="530245" y="351821"/>
                </a:lnTo>
                <a:lnTo>
                  <a:pt x="530245"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1224" name="Google Shape;1224;g16cd2f245f6_0_705"/>
          <p:cNvGrpSpPr/>
          <p:nvPr/>
        </p:nvGrpSpPr>
        <p:grpSpPr>
          <a:xfrm>
            <a:off x="4838805" y="2553220"/>
            <a:ext cx="4017645" cy="5956300"/>
            <a:chOff x="4838805" y="2553220"/>
            <a:chExt cx="4017645" cy="5956300"/>
          </a:xfrm>
        </p:grpSpPr>
        <p:sp>
          <p:nvSpPr>
            <p:cNvPr id="1225" name="Google Shape;1225;g16cd2f245f6_0_705"/>
            <p:cNvSpPr/>
            <p:nvPr/>
          </p:nvSpPr>
          <p:spPr>
            <a:xfrm>
              <a:off x="4838805" y="2873629"/>
              <a:ext cx="4017645" cy="352425"/>
            </a:xfrm>
            <a:custGeom>
              <a:avLst/>
              <a:gdLst/>
              <a:ahLst/>
              <a:cxnLst/>
              <a:rect l="l" t="t" r="r" b="b"/>
              <a:pathLst>
                <a:path w="4017645" h="352425" extrusionOk="0">
                  <a:moveTo>
                    <a:pt x="4017050" y="0"/>
                  </a:moveTo>
                  <a:lnTo>
                    <a:pt x="0" y="0"/>
                  </a:lnTo>
                  <a:lnTo>
                    <a:pt x="0" y="351821"/>
                  </a:lnTo>
                  <a:lnTo>
                    <a:pt x="4017050" y="351821"/>
                  </a:lnTo>
                  <a:lnTo>
                    <a:pt x="4017050"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26" name="Google Shape;1226;g16cd2f245f6_0_705"/>
            <p:cNvSpPr/>
            <p:nvPr/>
          </p:nvSpPr>
          <p:spPr>
            <a:xfrm>
              <a:off x="4838805" y="2553220"/>
              <a:ext cx="0" cy="5956300"/>
            </a:xfrm>
            <a:custGeom>
              <a:avLst/>
              <a:gdLst/>
              <a:ahLst/>
              <a:cxnLst/>
              <a:rect l="l" t="t" r="r" b="b"/>
              <a:pathLst>
                <a:path w="120000" h="5956300" extrusionOk="0">
                  <a:moveTo>
                    <a:pt x="0" y="5955839"/>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27" name="Google Shape;1227;g16cd2f245f6_0_705"/>
          <p:cNvSpPr txBox="1"/>
          <p:nvPr/>
        </p:nvSpPr>
        <p:spPr>
          <a:xfrm>
            <a:off x="5950469" y="7808004"/>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14%</a:t>
            </a:r>
            <a:endParaRPr sz="2300">
              <a:latin typeface="Calibri"/>
              <a:ea typeface="Calibri"/>
              <a:cs typeface="Calibri"/>
              <a:sym typeface="Calibri"/>
            </a:endParaRPr>
          </a:p>
        </p:txBody>
      </p:sp>
      <p:sp>
        <p:nvSpPr>
          <p:cNvPr id="1228" name="Google Shape;1228;g16cd2f245f6_0_705"/>
          <p:cNvSpPr txBox="1"/>
          <p:nvPr/>
        </p:nvSpPr>
        <p:spPr>
          <a:xfrm>
            <a:off x="4964844" y="6815364"/>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a:t>
            </a:r>
            <a:endParaRPr sz="2300">
              <a:latin typeface="Calibri"/>
              <a:ea typeface="Calibri"/>
              <a:cs typeface="Calibri"/>
              <a:sym typeface="Calibri"/>
            </a:endParaRPr>
          </a:p>
        </p:txBody>
      </p:sp>
      <p:sp>
        <p:nvSpPr>
          <p:cNvPr id="1229" name="Google Shape;1229;g16cd2f245f6_0_705"/>
          <p:cNvSpPr txBox="1"/>
          <p:nvPr/>
        </p:nvSpPr>
        <p:spPr>
          <a:xfrm>
            <a:off x="5419700" y="5822515"/>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7%</a:t>
            </a:r>
            <a:endParaRPr sz="2300">
              <a:latin typeface="Calibri"/>
              <a:ea typeface="Calibri"/>
              <a:cs typeface="Calibri"/>
              <a:sym typeface="Calibri"/>
            </a:endParaRPr>
          </a:p>
        </p:txBody>
      </p:sp>
      <p:sp>
        <p:nvSpPr>
          <p:cNvPr id="1230" name="Google Shape;1230;g16cd2f245f6_0_705"/>
          <p:cNvSpPr txBox="1"/>
          <p:nvPr/>
        </p:nvSpPr>
        <p:spPr>
          <a:xfrm>
            <a:off x="5637075" y="4819299"/>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10%</a:t>
            </a:r>
            <a:endParaRPr sz="2300">
              <a:latin typeface="Calibri"/>
              <a:ea typeface="Calibri"/>
              <a:cs typeface="Calibri"/>
              <a:sym typeface="Calibri"/>
            </a:endParaRPr>
          </a:p>
        </p:txBody>
      </p:sp>
      <p:sp>
        <p:nvSpPr>
          <p:cNvPr id="1231" name="Google Shape;1231;g16cd2f245f6_0_705"/>
          <p:cNvSpPr txBox="1"/>
          <p:nvPr/>
        </p:nvSpPr>
        <p:spPr>
          <a:xfrm>
            <a:off x="6101982" y="3837235"/>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16%</a:t>
            </a:r>
            <a:endParaRPr sz="2300">
              <a:latin typeface="Calibri"/>
              <a:ea typeface="Calibri"/>
              <a:cs typeface="Calibri"/>
              <a:sym typeface="Calibri"/>
            </a:endParaRPr>
          </a:p>
        </p:txBody>
      </p:sp>
      <p:sp>
        <p:nvSpPr>
          <p:cNvPr id="1232" name="Google Shape;1232;g16cd2f245f6_0_705"/>
          <p:cNvSpPr txBox="1"/>
          <p:nvPr/>
        </p:nvSpPr>
        <p:spPr>
          <a:xfrm>
            <a:off x="8906190" y="2844595"/>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53%</a:t>
            </a:r>
            <a:endParaRPr sz="2300">
              <a:latin typeface="Calibri"/>
              <a:ea typeface="Calibri"/>
              <a:cs typeface="Calibri"/>
              <a:sym typeface="Calibri"/>
            </a:endParaRPr>
          </a:p>
        </p:txBody>
      </p:sp>
      <p:sp>
        <p:nvSpPr>
          <p:cNvPr id="1233" name="Google Shape;1233;g16cd2f245f6_0_705"/>
          <p:cNvSpPr txBox="1"/>
          <p:nvPr/>
        </p:nvSpPr>
        <p:spPr>
          <a:xfrm>
            <a:off x="2844595" y="7791418"/>
            <a:ext cx="17367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None of these</a:t>
            </a:r>
            <a:endParaRPr sz="2300">
              <a:latin typeface="Calibri"/>
              <a:ea typeface="Calibri"/>
              <a:cs typeface="Calibri"/>
              <a:sym typeface="Calibri"/>
            </a:endParaRPr>
          </a:p>
        </p:txBody>
      </p:sp>
      <p:sp>
        <p:nvSpPr>
          <p:cNvPr id="1234" name="Google Shape;1234;g16cd2f245f6_0_705"/>
          <p:cNvSpPr txBox="1"/>
          <p:nvPr/>
        </p:nvSpPr>
        <p:spPr>
          <a:xfrm>
            <a:off x="3963618" y="6799029"/>
            <a:ext cx="6159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Halls</a:t>
            </a:r>
            <a:endParaRPr sz="2300">
              <a:latin typeface="Calibri"/>
              <a:ea typeface="Calibri"/>
              <a:cs typeface="Calibri"/>
              <a:sym typeface="Calibri"/>
            </a:endParaRPr>
          </a:p>
        </p:txBody>
      </p:sp>
      <p:sp>
        <p:nvSpPr>
          <p:cNvPr id="1235" name="Google Shape;1235;g16cd2f245f6_0_705"/>
          <p:cNvSpPr txBox="1"/>
          <p:nvPr/>
        </p:nvSpPr>
        <p:spPr>
          <a:xfrm>
            <a:off x="2791822" y="5806390"/>
            <a:ext cx="1786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Dabur Honitus</a:t>
            </a:r>
            <a:endParaRPr sz="2300">
              <a:latin typeface="Calibri"/>
              <a:ea typeface="Calibri"/>
              <a:cs typeface="Calibri"/>
              <a:sym typeface="Calibri"/>
            </a:endParaRPr>
          </a:p>
        </p:txBody>
      </p:sp>
      <p:sp>
        <p:nvSpPr>
          <p:cNvPr id="1236" name="Google Shape;1236;g16cd2f245f6_0_705"/>
          <p:cNvSpPr txBox="1"/>
          <p:nvPr/>
        </p:nvSpPr>
        <p:spPr>
          <a:xfrm>
            <a:off x="3770849" y="4813749"/>
            <a:ext cx="8091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Cofsils</a:t>
            </a:r>
            <a:endParaRPr sz="2300">
              <a:latin typeface="Calibri"/>
              <a:ea typeface="Calibri"/>
              <a:cs typeface="Calibri"/>
              <a:sym typeface="Calibri"/>
            </a:endParaRPr>
          </a:p>
        </p:txBody>
      </p:sp>
      <p:sp>
        <p:nvSpPr>
          <p:cNvPr id="1237" name="Google Shape;1237;g16cd2f245f6_0_705"/>
          <p:cNvSpPr txBox="1"/>
          <p:nvPr/>
        </p:nvSpPr>
        <p:spPr>
          <a:xfrm>
            <a:off x="3527087" y="3820649"/>
            <a:ext cx="1053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Strepsils</a:t>
            </a:r>
            <a:endParaRPr sz="2300">
              <a:latin typeface="Calibri"/>
              <a:ea typeface="Calibri"/>
              <a:cs typeface="Calibri"/>
              <a:sym typeface="Calibri"/>
            </a:endParaRPr>
          </a:p>
        </p:txBody>
      </p:sp>
      <p:sp>
        <p:nvSpPr>
          <p:cNvPr id="1238" name="Google Shape;1238;g16cd2f245f6_0_705"/>
          <p:cNvSpPr txBox="1"/>
          <p:nvPr/>
        </p:nvSpPr>
        <p:spPr>
          <a:xfrm>
            <a:off x="2308590" y="2828260"/>
            <a:ext cx="22695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Vicks Cough Drops</a:t>
            </a:r>
            <a:endParaRPr sz="2300">
              <a:latin typeface="Calibri"/>
              <a:ea typeface="Calibri"/>
              <a:cs typeface="Calibri"/>
              <a:sym typeface="Calibri"/>
            </a:endParaRPr>
          </a:p>
        </p:txBody>
      </p:sp>
      <p:sp>
        <p:nvSpPr>
          <p:cNvPr id="1239" name="Google Shape;1239;g16cd2f245f6_0_705"/>
          <p:cNvSpPr txBox="1">
            <a:spLocks noGrp="1"/>
          </p:cNvSpPr>
          <p:nvPr>
            <p:ph type="title"/>
          </p:nvPr>
        </p:nvSpPr>
        <p:spPr>
          <a:xfrm>
            <a:off x="1077214" y="293363"/>
            <a:ext cx="97326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MESSAGE </a:t>
            </a:r>
            <a:r>
              <a:rPr lang="en-US" sz="6600">
                <a:solidFill>
                  <a:srgbClr val="001F41"/>
                </a:solidFill>
              </a:rPr>
              <a:t>ASSOCIATION</a:t>
            </a:r>
            <a:endParaRPr sz="6600"/>
          </a:p>
        </p:txBody>
      </p:sp>
      <p:sp>
        <p:nvSpPr>
          <p:cNvPr id="1240" name="Google Shape;1240;g16cd2f245f6_0_705"/>
          <p:cNvSpPr txBox="1"/>
          <p:nvPr/>
        </p:nvSpPr>
        <p:spPr>
          <a:xfrm>
            <a:off x="1077214" y="1492384"/>
            <a:ext cx="186558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Just like Brand Association more than half of the respondents were able to associate the message “Quick Relief from khich khich / sore throat irritation”  with the brand. Message Association is ~90% among those who correctly associated the brand to the ad.</a:t>
            </a:r>
            <a:endParaRPr sz="2300">
              <a:latin typeface="Trebuchet MS"/>
              <a:ea typeface="Trebuchet MS"/>
              <a:cs typeface="Trebuchet MS"/>
              <a:sym typeface="Trebuchet MS"/>
            </a:endParaRPr>
          </a:p>
        </p:txBody>
      </p:sp>
      <p:pic>
        <p:nvPicPr>
          <p:cNvPr id="1241" name="Google Shape;1241;g16cd2f245f6_0_705"/>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242" name="Google Shape;1242;g16cd2f245f6_0_705"/>
          <p:cNvSpPr txBox="1"/>
          <p:nvPr/>
        </p:nvSpPr>
        <p:spPr>
          <a:xfrm>
            <a:off x="3563840" y="9408793"/>
            <a:ext cx="2496300" cy="774900"/>
          </a:xfrm>
          <a:prstGeom prst="rect">
            <a:avLst/>
          </a:prstGeom>
          <a:noFill/>
          <a:ln>
            <a:noFill/>
          </a:ln>
        </p:spPr>
        <p:txBody>
          <a:bodyPr spcFirstLastPara="1" wrap="square" lIns="0" tIns="12700" rIns="0" bIns="0" anchor="t" anchorCtr="0">
            <a:spAutoFit/>
          </a:bodyPr>
          <a:lstStyle/>
          <a:p>
            <a:pPr marL="12700" marR="5080" lvl="0" indent="6858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(Those who  recalled seeing the Ad.): 177</a:t>
            </a:r>
            <a:endParaRPr sz="1650">
              <a:latin typeface="Trebuchet MS"/>
              <a:ea typeface="Trebuchet MS"/>
              <a:cs typeface="Trebuchet MS"/>
              <a:sym typeface="Trebuchet MS"/>
            </a:endParaRPr>
          </a:p>
        </p:txBody>
      </p:sp>
      <p:sp>
        <p:nvSpPr>
          <p:cNvPr id="1243" name="Google Shape;1243;g16cd2f245f6_0_705"/>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44" name="Google Shape;1244;g16cd2f245f6_0_705"/>
          <p:cNvPicPr preferRelativeResize="0"/>
          <p:nvPr/>
        </p:nvPicPr>
        <p:blipFill rotWithShape="1">
          <a:blip r:embed="rId5">
            <a:alphaModFix/>
          </a:blip>
          <a:srcRect/>
          <a:stretch/>
        </p:blipFill>
        <p:spPr>
          <a:xfrm>
            <a:off x="708669" y="10797629"/>
            <a:ext cx="407108" cy="330775"/>
          </a:xfrm>
          <a:prstGeom prst="rect">
            <a:avLst/>
          </a:prstGeom>
          <a:noFill/>
          <a:ln>
            <a:noFill/>
          </a:ln>
        </p:spPr>
      </p:pic>
      <p:sp>
        <p:nvSpPr>
          <p:cNvPr id="1245" name="Google Shape;1245;g16cd2f245f6_0_705"/>
          <p:cNvSpPr txBox="1"/>
          <p:nvPr/>
        </p:nvSpPr>
        <p:spPr>
          <a:xfrm>
            <a:off x="1178677" y="10815619"/>
            <a:ext cx="9760500" cy="4638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i="1">
                <a:latin typeface="Trebuchet MS"/>
                <a:ea typeface="Trebuchet MS"/>
                <a:cs typeface="Trebuchet MS"/>
                <a:sym typeface="Trebuchet MS"/>
              </a:rPr>
              <a:t>With which of the following brands do you associate the message </a:t>
            </a:r>
            <a:r>
              <a:rPr lang="en-US" sz="1450">
                <a:latin typeface="Tahoma"/>
                <a:ea typeface="Tahoma"/>
                <a:cs typeface="Tahoma"/>
                <a:sym typeface="Tahoma"/>
              </a:rPr>
              <a:t>“</a:t>
            </a:r>
            <a:r>
              <a:rPr lang="en-US" sz="1450" b="1">
                <a:latin typeface="Tahoma"/>
                <a:ea typeface="Tahoma"/>
                <a:cs typeface="Tahoma"/>
                <a:sym typeface="Tahoma"/>
              </a:rPr>
              <a:t>Quick Relief from khich khich / sore throat irritation</a:t>
            </a:r>
            <a:r>
              <a:rPr lang="en-US" sz="1450">
                <a:latin typeface="Tahoma"/>
                <a:ea typeface="Tahoma"/>
                <a:cs typeface="Tahoma"/>
                <a:sym typeface="Tahoma"/>
              </a:rPr>
              <a:t>”?</a:t>
            </a:r>
            <a:endParaRPr sz="1450">
              <a:latin typeface="Tahoma"/>
              <a:ea typeface="Tahoma"/>
              <a:cs typeface="Tahoma"/>
              <a:sym typeface="Tahoma"/>
            </a:endParaRPr>
          </a:p>
        </p:txBody>
      </p:sp>
      <p:sp>
        <p:nvSpPr>
          <p:cNvPr id="1246" name="Google Shape;1246;g16cd2f245f6_0_705"/>
          <p:cNvSpPr txBox="1"/>
          <p:nvPr/>
        </p:nvSpPr>
        <p:spPr>
          <a:xfrm>
            <a:off x="19486288" y="10813106"/>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16</a:t>
            </a:r>
            <a:endParaRPr sz="1950">
              <a:latin typeface="Libre Franklin Medium"/>
              <a:ea typeface="Libre Franklin Medium"/>
              <a:cs typeface="Libre Franklin Medium"/>
              <a:sym typeface="Libre Franklin Medium"/>
            </a:endParaRPr>
          </a:p>
        </p:txBody>
      </p:sp>
      <p:pic>
        <p:nvPicPr>
          <p:cNvPr id="1247" name="Google Shape;1247;g16cd2f245f6_0_705"/>
          <p:cNvPicPr preferRelativeResize="0"/>
          <p:nvPr/>
        </p:nvPicPr>
        <p:blipFill rotWithShape="1">
          <a:blip r:embed="rId6">
            <a:alphaModFix/>
          </a:blip>
          <a:srcRect/>
          <a:stretch/>
        </p:blipFill>
        <p:spPr>
          <a:xfrm>
            <a:off x="114919" y="75326"/>
            <a:ext cx="1486778" cy="208707"/>
          </a:xfrm>
          <a:prstGeom prst="rect">
            <a:avLst/>
          </a:prstGeom>
          <a:noFill/>
          <a:ln>
            <a:noFill/>
          </a:ln>
        </p:spPr>
      </p:pic>
      <p:grpSp>
        <p:nvGrpSpPr>
          <p:cNvPr id="1248" name="Google Shape;1248;g16cd2f245f6_0_705"/>
          <p:cNvGrpSpPr/>
          <p:nvPr/>
        </p:nvGrpSpPr>
        <p:grpSpPr>
          <a:xfrm>
            <a:off x="14390764" y="2497934"/>
            <a:ext cx="4047490" cy="5989955"/>
            <a:chOff x="14390764" y="2497934"/>
            <a:chExt cx="4047490" cy="5989955"/>
          </a:xfrm>
        </p:grpSpPr>
        <p:sp>
          <p:nvSpPr>
            <p:cNvPr id="1249" name="Google Shape;1249;g16cd2f245f6_0_705"/>
            <p:cNvSpPr/>
            <p:nvPr/>
          </p:nvSpPr>
          <p:spPr>
            <a:xfrm>
              <a:off x="14390764" y="2820866"/>
              <a:ext cx="4047490" cy="5344159"/>
            </a:xfrm>
            <a:custGeom>
              <a:avLst/>
              <a:gdLst/>
              <a:ahLst/>
              <a:cxnLst/>
              <a:rect l="l" t="t" r="r" b="b"/>
              <a:pathLst>
                <a:path w="4047490" h="5344159" extrusionOk="0">
                  <a:moveTo>
                    <a:pt x="46482" y="4990833"/>
                  </a:moveTo>
                  <a:lnTo>
                    <a:pt x="0" y="4990833"/>
                  </a:lnTo>
                  <a:lnTo>
                    <a:pt x="0" y="5343918"/>
                  </a:lnTo>
                  <a:lnTo>
                    <a:pt x="46482" y="5343918"/>
                  </a:lnTo>
                  <a:lnTo>
                    <a:pt x="46482" y="4990833"/>
                  </a:lnTo>
                  <a:close/>
                </a:path>
                <a:path w="4047490" h="5344159" extrusionOk="0">
                  <a:moveTo>
                    <a:pt x="182194" y="1995322"/>
                  </a:moveTo>
                  <a:lnTo>
                    <a:pt x="0" y="1995322"/>
                  </a:lnTo>
                  <a:lnTo>
                    <a:pt x="0" y="2349665"/>
                  </a:lnTo>
                  <a:lnTo>
                    <a:pt x="182194" y="2349665"/>
                  </a:lnTo>
                  <a:lnTo>
                    <a:pt x="182194" y="1995322"/>
                  </a:lnTo>
                  <a:close/>
                </a:path>
                <a:path w="4047490" h="5344159" extrusionOk="0">
                  <a:moveTo>
                    <a:pt x="273913" y="997661"/>
                  </a:moveTo>
                  <a:lnTo>
                    <a:pt x="0" y="997661"/>
                  </a:lnTo>
                  <a:lnTo>
                    <a:pt x="0" y="1351991"/>
                  </a:lnTo>
                  <a:lnTo>
                    <a:pt x="273913" y="1351991"/>
                  </a:lnTo>
                  <a:lnTo>
                    <a:pt x="273913" y="997661"/>
                  </a:lnTo>
                  <a:close/>
                </a:path>
                <a:path w="4047490" h="5344159" extrusionOk="0">
                  <a:moveTo>
                    <a:pt x="4047198" y="0"/>
                  </a:moveTo>
                  <a:lnTo>
                    <a:pt x="0" y="0"/>
                  </a:lnTo>
                  <a:lnTo>
                    <a:pt x="0" y="353072"/>
                  </a:lnTo>
                  <a:lnTo>
                    <a:pt x="4047198" y="353072"/>
                  </a:lnTo>
                  <a:lnTo>
                    <a:pt x="4047198"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50" name="Google Shape;1250;g16cd2f245f6_0_705"/>
            <p:cNvSpPr/>
            <p:nvPr/>
          </p:nvSpPr>
          <p:spPr>
            <a:xfrm>
              <a:off x="14390766" y="2497934"/>
              <a:ext cx="0" cy="5989955"/>
            </a:xfrm>
            <a:custGeom>
              <a:avLst/>
              <a:gdLst/>
              <a:ahLst/>
              <a:cxnLst/>
              <a:rect l="l" t="t" r="r" b="b"/>
              <a:pathLst>
                <a:path w="120000" h="5989955" extrusionOk="0">
                  <a:moveTo>
                    <a:pt x="0" y="5989765"/>
                  </a:moveTo>
                  <a:lnTo>
                    <a:pt x="0"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51" name="Google Shape;1251;g16cd2f245f6_0_705"/>
          <p:cNvSpPr txBox="1"/>
          <p:nvPr/>
        </p:nvSpPr>
        <p:spPr>
          <a:xfrm>
            <a:off x="14487591" y="7783711"/>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1%</a:t>
            </a:r>
            <a:endParaRPr sz="2300">
              <a:latin typeface="Calibri"/>
              <a:ea typeface="Calibri"/>
              <a:cs typeface="Calibri"/>
              <a:sym typeface="Calibri"/>
            </a:endParaRPr>
          </a:p>
        </p:txBody>
      </p:sp>
      <p:sp>
        <p:nvSpPr>
          <p:cNvPr id="1252" name="Google Shape;1252;g16cd2f245f6_0_705"/>
          <p:cNvSpPr txBox="1"/>
          <p:nvPr/>
        </p:nvSpPr>
        <p:spPr>
          <a:xfrm>
            <a:off x="14442147" y="6785208"/>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0%</a:t>
            </a:r>
            <a:endParaRPr sz="2300">
              <a:latin typeface="Calibri"/>
              <a:ea typeface="Calibri"/>
              <a:cs typeface="Calibri"/>
              <a:sym typeface="Calibri"/>
            </a:endParaRPr>
          </a:p>
        </p:txBody>
      </p:sp>
      <p:sp>
        <p:nvSpPr>
          <p:cNvPr id="1253" name="Google Shape;1253;g16cd2f245f6_0_705"/>
          <p:cNvSpPr txBox="1"/>
          <p:nvPr/>
        </p:nvSpPr>
        <p:spPr>
          <a:xfrm>
            <a:off x="14442147" y="5787123"/>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0%</a:t>
            </a:r>
            <a:endParaRPr sz="2300">
              <a:latin typeface="Calibri"/>
              <a:ea typeface="Calibri"/>
              <a:cs typeface="Calibri"/>
              <a:sym typeface="Calibri"/>
            </a:endParaRPr>
          </a:p>
        </p:txBody>
      </p:sp>
      <p:sp>
        <p:nvSpPr>
          <p:cNvPr id="1254" name="Google Shape;1254;g16cd2f245f6_0_705"/>
          <p:cNvSpPr txBox="1"/>
          <p:nvPr/>
        </p:nvSpPr>
        <p:spPr>
          <a:xfrm>
            <a:off x="14715019" y="3790535"/>
            <a:ext cx="3828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6%</a:t>
            </a:r>
            <a:endParaRPr sz="2300">
              <a:latin typeface="Calibri"/>
              <a:ea typeface="Calibri"/>
              <a:cs typeface="Calibri"/>
              <a:sym typeface="Calibri"/>
            </a:endParaRPr>
          </a:p>
        </p:txBody>
      </p:sp>
      <p:sp>
        <p:nvSpPr>
          <p:cNvPr id="1255" name="Google Shape;1255;g16cd2f245f6_0_705"/>
          <p:cNvSpPr txBox="1"/>
          <p:nvPr/>
        </p:nvSpPr>
        <p:spPr>
          <a:xfrm>
            <a:off x="13323858" y="4778149"/>
            <a:ext cx="1673100" cy="544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3450" b="1" baseline="30000">
                <a:solidFill>
                  <a:srgbClr val="585858"/>
                </a:solidFill>
                <a:latin typeface="Calibri"/>
                <a:ea typeface="Calibri"/>
                <a:cs typeface="Calibri"/>
                <a:sym typeface="Calibri"/>
              </a:rPr>
              <a:t>Cofsils	</a:t>
            </a:r>
            <a:r>
              <a:rPr lang="en-US" sz="2300">
                <a:solidFill>
                  <a:srgbClr val="404040"/>
                </a:solidFill>
                <a:latin typeface="Calibri"/>
                <a:ea typeface="Calibri"/>
                <a:cs typeface="Calibri"/>
                <a:sym typeface="Calibri"/>
              </a:rPr>
              <a:t>4%</a:t>
            </a:r>
            <a:endParaRPr sz="2300">
              <a:latin typeface="Calibri"/>
              <a:ea typeface="Calibri"/>
              <a:cs typeface="Calibri"/>
              <a:sym typeface="Calibri"/>
            </a:endParaRPr>
          </a:p>
        </p:txBody>
      </p:sp>
      <p:sp>
        <p:nvSpPr>
          <p:cNvPr id="1256" name="Google Shape;1256;g16cd2f245f6_0_705"/>
          <p:cNvSpPr txBox="1"/>
          <p:nvPr/>
        </p:nvSpPr>
        <p:spPr>
          <a:xfrm>
            <a:off x="18489564" y="2792345"/>
            <a:ext cx="5316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404040"/>
                </a:solidFill>
                <a:latin typeface="Calibri"/>
                <a:ea typeface="Calibri"/>
                <a:cs typeface="Calibri"/>
                <a:sym typeface="Calibri"/>
              </a:rPr>
              <a:t>89%</a:t>
            </a:r>
            <a:endParaRPr sz="2300">
              <a:latin typeface="Calibri"/>
              <a:ea typeface="Calibri"/>
              <a:cs typeface="Calibri"/>
              <a:sym typeface="Calibri"/>
            </a:endParaRPr>
          </a:p>
        </p:txBody>
      </p:sp>
      <p:sp>
        <p:nvSpPr>
          <p:cNvPr id="1257" name="Google Shape;1257;g16cd2f245f6_0_705"/>
          <p:cNvSpPr txBox="1"/>
          <p:nvPr/>
        </p:nvSpPr>
        <p:spPr>
          <a:xfrm>
            <a:off x="12397602" y="7767125"/>
            <a:ext cx="17367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None of these</a:t>
            </a:r>
            <a:endParaRPr sz="2300">
              <a:latin typeface="Calibri"/>
              <a:ea typeface="Calibri"/>
              <a:cs typeface="Calibri"/>
              <a:sym typeface="Calibri"/>
            </a:endParaRPr>
          </a:p>
        </p:txBody>
      </p:sp>
      <p:sp>
        <p:nvSpPr>
          <p:cNvPr id="1258" name="Google Shape;1258;g16cd2f245f6_0_705"/>
          <p:cNvSpPr txBox="1"/>
          <p:nvPr/>
        </p:nvSpPr>
        <p:spPr>
          <a:xfrm>
            <a:off x="13516835" y="6769187"/>
            <a:ext cx="6159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Halls</a:t>
            </a:r>
            <a:endParaRPr sz="2300">
              <a:latin typeface="Calibri"/>
              <a:ea typeface="Calibri"/>
              <a:cs typeface="Calibri"/>
              <a:sym typeface="Calibri"/>
            </a:endParaRPr>
          </a:p>
        </p:txBody>
      </p:sp>
      <p:sp>
        <p:nvSpPr>
          <p:cNvPr id="1259" name="Google Shape;1259;g16cd2f245f6_0_705"/>
          <p:cNvSpPr txBox="1"/>
          <p:nvPr/>
        </p:nvSpPr>
        <p:spPr>
          <a:xfrm>
            <a:off x="12344829" y="5770998"/>
            <a:ext cx="17862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Dabur Honitus</a:t>
            </a:r>
            <a:endParaRPr sz="2300">
              <a:latin typeface="Calibri"/>
              <a:ea typeface="Calibri"/>
              <a:cs typeface="Calibri"/>
              <a:sym typeface="Calibri"/>
            </a:endParaRPr>
          </a:p>
        </p:txBody>
      </p:sp>
      <p:sp>
        <p:nvSpPr>
          <p:cNvPr id="1260" name="Google Shape;1260;g16cd2f245f6_0_705"/>
          <p:cNvSpPr txBox="1"/>
          <p:nvPr/>
        </p:nvSpPr>
        <p:spPr>
          <a:xfrm>
            <a:off x="13080094" y="3774409"/>
            <a:ext cx="10521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Strepsils</a:t>
            </a:r>
            <a:endParaRPr sz="2300">
              <a:latin typeface="Calibri"/>
              <a:ea typeface="Calibri"/>
              <a:cs typeface="Calibri"/>
              <a:sym typeface="Calibri"/>
            </a:endParaRPr>
          </a:p>
        </p:txBody>
      </p:sp>
      <p:sp>
        <p:nvSpPr>
          <p:cNvPr id="1261" name="Google Shape;1261;g16cd2f245f6_0_705"/>
          <p:cNvSpPr txBox="1"/>
          <p:nvPr/>
        </p:nvSpPr>
        <p:spPr>
          <a:xfrm>
            <a:off x="11861493" y="2776010"/>
            <a:ext cx="22707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solidFill>
                  <a:srgbClr val="585858"/>
                </a:solidFill>
                <a:latin typeface="Calibri"/>
                <a:ea typeface="Calibri"/>
                <a:cs typeface="Calibri"/>
                <a:sym typeface="Calibri"/>
              </a:rPr>
              <a:t>Vicks Cough Drops</a:t>
            </a:r>
            <a:endParaRPr sz="2300">
              <a:latin typeface="Calibri"/>
              <a:ea typeface="Calibri"/>
              <a:cs typeface="Calibri"/>
              <a:sym typeface="Calibri"/>
            </a:endParaRPr>
          </a:p>
        </p:txBody>
      </p:sp>
      <p:sp>
        <p:nvSpPr>
          <p:cNvPr id="1262" name="Google Shape;1262;g16cd2f245f6_0_705"/>
          <p:cNvSpPr txBox="1"/>
          <p:nvPr/>
        </p:nvSpPr>
        <p:spPr>
          <a:xfrm>
            <a:off x="13241137" y="9470362"/>
            <a:ext cx="2417400" cy="774900"/>
          </a:xfrm>
          <a:prstGeom prst="rect">
            <a:avLst/>
          </a:prstGeom>
          <a:noFill/>
          <a:ln>
            <a:noFill/>
          </a:ln>
        </p:spPr>
        <p:txBody>
          <a:bodyPr spcFirstLastPara="1" wrap="square" lIns="0" tIns="12700" rIns="0" bIns="0" anchor="t" anchorCtr="0">
            <a:spAutoFit/>
          </a:bodyPr>
          <a:lstStyle/>
          <a:p>
            <a:pPr marL="132715" marR="5080" lvl="0" indent="-120650" algn="l" rtl="0">
              <a:lnSpc>
                <a:spcPct val="100000"/>
              </a:lnSpc>
              <a:spcBef>
                <a:spcPts val="0"/>
              </a:spcBef>
              <a:spcAft>
                <a:spcPts val="0"/>
              </a:spcAft>
              <a:buNone/>
            </a:pPr>
            <a:r>
              <a:rPr lang="en-US" sz="1650" i="1">
                <a:solidFill>
                  <a:srgbClr val="131617"/>
                </a:solidFill>
                <a:latin typeface="Trebuchet MS"/>
                <a:ea typeface="Trebuchet MS"/>
                <a:cs typeface="Trebuchet MS"/>
                <a:sym typeface="Trebuchet MS"/>
              </a:rPr>
              <a:t>Exposed : Base (Ad Recall &amp;  Correct Association ): 94</a:t>
            </a:r>
            <a:endParaRPr sz="1650">
              <a:latin typeface="Trebuchet MS"/>
              <a:ea typeface="Trebuchet MS"/>
              <a:cs typeface="Trebuchet MS"/>
              <a:sym typeface="Trebuchet MS"/>
            </a:endParaRPr>
          </a:p>
        </p:txBody>
      </p:sp>
      <p:pic>
        <p:nvPicPr>
          <p:cNvPr id="1263" name="Google Shape;1263;g16cd2f245f6_0_705"/>
          <p:cNvPicPr preferRelativeResize="0"/>
          <p:nvPr/>
        </p:nvPicPr>
        <p:blipFill rotWithShape="1">
          <a:blip r:embed="rId7">
            <a:alphaModFix/>
          </a:blip>
          <a:srcRect/>
          <a:stretch/>
        </p:blipFill>
        <p:spPr>
          <a:xfrm>
            <a:off x="17861236" y="91725"/>
            <a:ext cx="643331" cy="6345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pic>
        <p:nvPicPr>
          <p:cNvPr id="1268" name="Google Shape;1268;g16cd2f245f6_0_754"/>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269" name="Google Shape;1269;g16cd2f245f6_0_754"/>
          <p:cNvSpPr txBox="1">
            <a:spLocks noGrp="1"/>
          </p:cNvSpPr>
          <p:nvPr>
            <p:ph type="title"/>
          </p:nvPr>
        </p:nvSpPr>
        <p:spPr>
          <a:xfrm>
            <a:off x="442646" y="4967625"/>
            <a:ext cx="67620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t>SUMMARY</a:t>
            </a:r>
            <a:endParaRPr sz="6600"/>
          </a:p>
        </p:txBody>
      </p:sp>
      <p:pic>
        <p:nvPicPr>
          <p:cNvPr id="1270" name="Google Shape;1270;g16cd2f245f6_0_754"/>
          <p:cNvPicPr preferRelativeResize="0"/>
          <p:nvPr/>
        </p:nvPicPr>
        <p:blipFill rotWithShape="1">
          <a:blip r:embed="rId4">
            <a:alphaModFix/>
          </a:blip>
          <a:srcRect/>
          <a:stretch/>
        </p:blipFill>
        <p:spPr>
          <a:xfrm>
            <a:off x="163900" y="106739"/>
            <a:ext cx="1485564" cy="208707"/>
          </a:xfrm>
          <a:prstGeom prst="rect">
            <a:avLst/>
          </a:prstGeom>
          <a:noFill/>
          <a:ln>
            <a:noFill/>
          </a:ln>
        </p:spPr>
      </p:pic>
      <p:pic>
        <p:nvPicPr>
          <p:cNvPr id="1271" name="Google Shape;1271;g16cd2f245f6_0_754"/>
          <p:cNvPicPr preferRelativeResize="0"/>
          <p:nvPr/>
        </p:nvPicPr>
        <p:blipFill rotWithShape="1">
          <a:blip r:embed="rId5">
            <a:alphaModFix/>
          </a:blip>
          <a:srcRect/>
          <a:stretch/>
        </p:blipFill>
        <p:spPr>
          <a:xfrm>
            <a:off x="17861236" y="91725"/>
            <a:ext cx="643331" cy="6345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275"/>
        <p:cNvGrpSpPr/>
        <p:nvPr/>
      </p:nvGrpSpPr>
      <p:grpSpPr>
        <a:xfrm>
          <a:off x="0" y="0"/>
          <a:ext cx="0" cy="0"/>
          <a:chOff x="0" y="0"/>
          <a:chExt cx="0" cy="0"/>
        </a:xfrm>
      </p:grpSpPr>
      <p:pic>
        <p:nvPicPr>
          <p:cNvPr id="1276" name="Google Shape;1276;g16cd2f245f6_0_760"/>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1277" name="Google Shape;1277;g16cd2f245f6_0_760"/>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278" name="Google Shape;1278;g16cd2f245f6_0_760"/>
          <p:cNvSpPr/>
          <p:nvPr/>
        </p:nvSpPr>
        <p:spPr>
          <a:xfrm>
            <a:off x="18607799" y="126281"/>
            <a:ext cx="20955" cy="638810"/>
          </a:xfrm>
          <a:custGeom>
            <a:avLst/>
            <a:gdLst/>
            <a:ahLst/>
            <a:cxnLst/>
            <a:rect l="l" t="t" r="r" b="b"/>
            <a:pathLst>
              <a:path w="20955" h="638810" extrusionOk="0">
                <a:moveTo>
                  <a:pt x="20942" y="0"/>
                </a:moveTo>
                <a:lnTo>
                  <a:pt x="0" y="0"/>
                </a:lnTo>
                <a:lnTo>
                  <a:pt x="0" y="638619"/>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79" name="Google Shape;1279;g16cd2f245f6_0_760"/>
          <p:cNvSpPr txBox="1">
            <a:spLocks noGrp="1"/>
          </p:cNvSpPr>
          <p:nvPr>
            <p:ph type="title"/>
          </p:nvPr>
        </p:nvSpPr>
        <p:spPr>
          <a:xfrm>
            <a:off x="1191556" y="362262"/>
            <a:ext cx="42717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SUMMARY</a:t>
            </a:r>
            <a:endParaRPr sz="6600">
              <a:latin typeface="Tahoma"/>
              <a:ea typeface="Tahoma"/>
              <a:cs typeface="Tahoma"/>
              <a:sym typeface="Tahoma"/>
            </a:endParaRPr>
          </a:p>
        </p:txBody>
      </p:sp>
      <p:sp>
        <p:nvSpPr>
          <p:cNvPr id="1280" name="Google Shape;1280;g16cd2f245f6_0_760"/>
          <p:cNvSpPr txBox="1"/>
          <p:nvPr/>
        </p:nvSpPr>
        <p:spPr>
          <a:xfrm>
            <a:off x="19651831" y="10679162"/>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19</a:t>
            </a:r>
            <a:endParaRPr sz="1950">
              <a:latin typeface="Libre Franklin Medium"/>
              <a:ea typeface="Libre Franklin Medium"/>
              <a:cs typeface="Libre Franklin Medium"/>
              <a:sym typeface="Libre Franklin Medium"/>
            </a:endParaRPr>
          </a:p>
        </p:txBody>
      </p:sp>
      <p:grpSp>
        <p:nvGrpSpPr>
          <p:cNvPr id="1281" name="Google Shape;1281;g16cd2f245f6_0_760"/>
          <p:cNvGrpSpPr/>
          <p:nvPr/>
        </p:nvGrpSpPr>
        <p:grpSpPr>
          <a:xfrm>
            <a:off x="639561" y="2115328"/>
            <a:ext cx="5686870" cy="289357"/>
            <a:chOff x="639561" y="2115328"/>
            <a:chExt cx="5686870" cy="289357"/>
          </a:xfrm>
        </p:grpSpPr>
        <p:sp>
          <p:nvSpPr>
            <p:cNvPr id="1282" name="Google Shape;1282;g16cd2f245f6_0_760"/>
            <p:cNvSpPr/>
            <p:nvPr/>
          </p:nvSpPr>
          <p:spPr>
            <a:xfrm>
              <a:off x="639561" y="2264224"/>
              <a:ext cx="5654675" cy="5080"/>
            </a:xfrm>
            <a:custGeom>
              <a:avLst/>
              <a:gdLst/>
              <a:ahLst/>
              <a:cxnLst/>
              <a:rect l="l" t="t" r="r" b="b"/>
              <a:pathLst>
                <a:path w="5654675" h="5080" extrusionOk="0">
                  <a:moveTo>
                    <a:pt x="0" y="0"/>
                  </a:moveTo>
                  <a:lnTo>
                    <a:pt x="5654068" y="4711"/>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3" name="Google Shape;1283;g16cd2f245f6_0_760"/>
            <p:cNvSpPr/>
            <p:nvPr/>
          </p:nvSpPr>
          <p:spPr>
            <a:xfrm>
              <a:off x="1362681" y="2115328"/>
              <a:ext cx="229234" cy="271780"/>
            </a:xfrm>
            <a:custGeom>
              <a:avLst/>
              <a:gdLst/>
              <a:ahLst/>
              <a:cxnLst/>
              <a:rect l="l" t="t" r="r" b="b"/>
              <a:pathLst>
                <a:path w="229234" h="271780" extrusionOk="0">
                  <a:moveTo>
                    <a:pt x="114342" y="0"/>
                  </a:moveTo>
                  <a:lnTo>
                    <a:pt x="69839" y="10660"/>
                  </a:lnTo>
                  <a:lnTo>
                    <a:pt x="33493" y="39737"/>
                  </a:lnTo>
                  <a:lnTo>
                    <a:pt x="8986" y="82870"/>
                  </a:lnTo>
                  <a:lnTo>
                    <a:pt x="0" y="135702"/>
                  </a:lnTo>
                  <a:lnTo>
                    <a:pt x="8986" y="188534"/>
                  </a:lnTo>
                  <a:lnTo>
                    <a:pt x="33493" y="231668"/>
                  </a:lnTo>
                  <a:lnTo>
                    <a:pt x="69839" y="260744"/>
                  </a:lnTo>
                  <a:lnTo>
                    <a:pt x="114342" y="271405"/>
                  </a:lnTo>
                  <a:lnTo>
                    <a:pt x="158844" y="260744"/>
                  </a:lnTo>
                  <a:lnTo>
                    <a:pt x="195190" y="231668"/>
                  </a:lnTo>
                  <a:lnTo>
                    <a:pt x="219697" y="188534"/>
                  </a:lnTo>
                  <a:lnTo>
                    <a:pt x="228684" y="135702"/>
                  </a:lnTo>
                  <a:lnTo>
                    <a:pt x="219697" y="82870"/>
                  </a:lnTo>
                  <a:lnTo>
                    <a:pt x="195190" y="39737"/>
                  </a:lnTo>
                  <a:lnTo>
                    <a:pt x="158844" y="10660"/>
                  </a:lnTo>
                  <a:lnTo>
                    <a:pt x="114342" y="0"/>
                  </a:lnTo>
                  <a:close/>
                </a:path>
              </a:pathLst>
            </a:custGeom>
            <a:solidFill>
              <a:srgbClr val="F869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4" name="Google Shape;1284;g16cd2f245f6_0_760"/>
            <p:cNvSpPr/>
            <p:nvPr/>
          </p:nvSpPr>
          <p:spPr>
            <a:xfrm>
              <a:off x="1362681" y="2115328"/>
              <a:ext cx="229234" cy="271780"/>
            </a:xfrm>
            <a:custGeom>
              <a:avLst/>
              <a:gdLst/>
              <a:ahLst/>
              <a:cxnLst/>
              <a:rect l="l" t="t" r="r" b="b"/>
              <a:pathLst>
                <a:path w="229234" h="271780" extrusionOk="0">
                  <a:moveTo>
                    <a:pt x="0" y="135702"/>
                  </a:moveTo>
                  <a:lnTo>
                    <a:pt x="8986" y="82870"/>
                  </a:lnTo>
                  <a:lnTo>
                    <a:pt x="33493" y="39737"/>
                  </a:lnTo>
                  <a:lnTo>
                    <a:pt x="69839" y="10660"/>
                  </a:lnTo>
                  <a:lnTo>
                    <a:pt x="114342" y="0"/>
                  </a:lnTo>
                  <a:lnTo>
                    <a:pt x="158844" y="10660"/>
                  </a:lnTo>
                  <a:lnTo>
                    <a:pt x="195190" y="39737"/>
                  </a:lnTo>
                  <a:lnTo>
                    <a:pt x="219697" y="82870"/>
                  </a:lnTo>
                  <a:lnTo>
                    <a:pt x="228684" y="135702"/>
                  </a:lnTo>
                  <a:lnTo>
                    <a:pt x="219697" y="188534"/>
                  </a:lnTo>
                  <a:lnTo>
                    <a:pt x="195190" y="231668"/>
                  </a:lnTo>
                  <a:lnTo>
                    <a:pt x="158844" y="260744"/>
                  </a:lnTo>
                  <a:lnTo>
                    <a:pt x="114342" y="271405"/>
                  </a:lnTo>
                  <a:lnTo>
                    <a:pt x="69839" y="260744"/>
                  </a:lnTo>
                  <a:lnTo>
                    <a:pt x="33493" y="231668"/>
                  </a:lnTo>
                  <a:lnTo>
                    <a:pt x="8986" y="188534"/>
                  </a:lnTo>
                  <a:lnTo>
                    <a:pt x="0" y="135702"/>
                  </a:lnTo>
                  <a:close/>
                </a:path>
              </a:pathLst>
            </a:custGeom>
            <a:noFill/>
            <a:ln w="20925" cap="flat" cmpd="sng">
              <a:solidFill>
                <a:srgbClr val="F8696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5" name="Google Shape;1285;g16cd2f245f6_0_760"/>
            <p:cNvSpPr/>
            <p:nvPr/>
          </p:nvSpPr>
          <p:spPr>
            <a:xfrm>
              <a:off x="2602852" y="2134175"/>
              <a:ext cx="229235" cy="270510"/>
            </a:xfrm>
            <a:custGeom>
              <a:avLst/>
              <a:gdLst/>
              <a:ahLst/>
              <a:cxnLst/>
              <a:rect l="l" t="t" r="r" b="b"/>
              <a:pathLst>
                <a:path w="229235"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FAA07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6" name="Google Shape;1286;g16cd2f245f6_0_760"/>
            <p:cNvSpPr/>
            <p:nvPr/>
          </p:nvSpPr>
          <p:spPr>
            <a:xfrm>
              <a:off x="2602852" y="2134175"/>
              <a:ext cx="229235" cy="270510"/>
            </a:xfrm>
            <a:custGeom>
              <a:avLst/>
              <a:gdLst/>
              <a:ahLst/>
              <a:cxnLst/>
              <a:rect l="l" t="t" r="r" b="b"/>
              <a:pathLst>
                <a:path w="229235"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FAA07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7" name="Google Shape;1287;g16cd2f245f6_0_760"/>
            <p:cNvSpPr/>
            <p:nvPr/>
          </p:nvSpPr>
          <p:spPr>
            <a:xfrm>
              <a:off x="3791507" y="2134175"/>
              <a:ext cx="230504" cy="270510"/>
            </a:xfrm>
            <a:custGeom>
              <a:avLst/>
              <a:gdLst/>
              <a:ahLst/>
              <a:cxnLst/>
              <a:rect l="l" t="t" r="r" b="b"/>
              <a:pathLst>
                <a:path w="230504" h="270510" extrusionOk="0">
                  <a:moveTo>
                    <a:pt x="114970" y="0"/>
                  </a:moveTo>
                  <a:lnTo>
                    <a:pt x="70236" y="10621"/>
                  </a:lnTo>
                  <a:lnTo>
                    <a:pt x="33690" y="39579"/>
                  </a:lnTo>
                  <a:lnTo>
                    <a:pt x="9040" y="82517"/>
                  </a:lnTo>
                  <a:lnTo>
                    <a:pt x="0" y="135074"/>
                  </a:lnTo>
                  <a:lnTo>
                    <a:pt x="9040" y="187631"/>
                  </a:lnTo>
                  <a:lnTo>
                    <a:pt x="33690" y="230568"/>
                  </a:lnTo>
                  <a:lnTo>
                    <a:pt x="70236" y="259527"/>
                  </a:lnTo>
                  <a:lnTo>
                    <a:pt x="114970" y="270148"/>
                  </a:lnTo>
                  <a:lnTo>
                    <a:pt x="159703" y="259527"/>
                  </a:lnTo>
                  <a:lnTo>
                    <a:pt x="196250" y="230568"/>
                  </a:lnTo>
                  <a:lnTo>
                    <a:pt x="220899" y="187631"/>
                  </a:lnTo>
                  <a:lnTo>
                    <a:pt x="229940" y="135074"/>
                  </a:lnTo>
                  <a:lnTo>
                    <a:pt x="220899" y="82517"/>
                  </a:lnTo>
                  <a:lnTo>
                    <a:pt x="196250" y="39579"/>
                  </a:lnTo>
                  <a:lnTo>
                    <a:pt x="159703" y="10621"/>
                  </a:lnTo>
                  <a:lnTo>
                    <a:pt x="114970" y="0"/>
                  </a:lnTo>
                  <a:close/>
                </a:path>
              </a:pathLst>
            </a:custGeom>
            <a:solidFill>
              <a:srgbClr val="FFEB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8" name="Google Shape;1288;g16cd2f245f6_0_760"/>
            <p:cNvSpPr/>
            <p:nvPr/>
          </p:nvSpPr>
          <p:spPr>
            <a:xfrm>
              <a:off x="3791507" y="2134175"/>
              <a:ext cx="230504" cy="270510"/>
            </a:xfrm>
            <a:custGeom>
              <a:avLst/>
              <a:gdLst/>
              <a:ahLst/>
              <a:cxnLst/>
              <a:rect l="l" t="t" r="r" b="b"/>
              <a:pathLst>
                <a:path w="230504" h="270510" extrusionOk="0">
                  <a:moveTo>
                    <a:pt x="0" y="135074"/>
                  </a:moveTo>
                  <a:lnTo>
                    <a:pt x="9040" y="82517"/>
                  </a:lnTo>
                  <a:lnTo>
                    <a:pt x="33690" y="39579"/>
                  </a:lnTo>
                  <a:lnTo>
                    <a:pt x="70236" y="10621"/>
                  </a:lnTo>
                  <a:lnTo>
                    <a:pt x="114970" y="0"/>
                  </a:lnTo>
                  <a:lnTo>
                    <a:pt x="159703" y="10621"/>
                  </a:lnTo>
                  <a:lnTo>
                    <a:pt x="196250" y="39579"/>
                  </a:lnTo>
                  <a:lnTo>
                    <a:pt x="220899" y="82517"/>
                  </a:lnTo>
                  <a:lnTo>
                    <a:pt x="229940" y="135074"/>
                  </a:lnTo>
                  <a:lnTo>
                    <a:pt x="220899" y="187631"/>
                  </a:lnTo>
                  <a:lnTo>
                    <a:pt x="196250" y="230568"/>
                  </a:lnTo>
                  <a:lnTo>
                    <a:pt x="159703" y="259527"/>
                  </a:lnTo>
                  <a:lnTo>
                    <a:pt x="114970" y="270148"/>
                  </a:lnTo>
                  <a:lnTo>
                    <a:pt x="70236" y="259527"/>
                  </a:lnTo>
                  <a:lnTo>
                    <a:pt x="33690" y="230568"/>
                  </a:lnTo>
                  <a:lnTo>
                    <a:pt x="9040" y="187631"/>
                  </a:lnTo>
                  <a:lnTo>
                    <a:pt x="0" y="135074"/>
                  </a:lnTo>
                  <a:close/>
                </a:path>
              </a:pathLst>
            </a:custGeom>
            <a:noFill/>
            <a:ln w="20925" cap="flat" cmpd="sng">
              <a:solidFill>
                <a:srgbClr val="FFEB8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9" name="Google Shape;1289;g16cd2f245f6_0_760"/>
            <p:cNvSpPr/>
            <p:nvPr/>
          </p:nvSpPr>
          <p:spPr>
            <a:xfrm>
              <a:off x="4857024" y="2134175"/>
              <a:ext cx="229235" cy="270510"/>
            </a:xfrm>
            <a:custGeom>
              <a:avLst/>
              <a:gdLst/>
              <a:ahLst/>
              <a:cxnLst/>
              <a:rect l="l" t="t" r="r" b="b"/>
              <a:pathLst>
                <a:path w="229235"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90" name="Google Shape;1290;g16cd2f245f6_0_760"/>
            <p:cNvSpPr/>
            <p:nvPr/>
          </p:nvSpPr>
          <p:spPr>
            <a:xfrm>
              <a:off x="4857024" y="2134175"/>
              <a:ext cx="229235" cy="270510"/>
            </a:xfrm>
            <a:custGeom>
              <a:avLst/>
              <a:gdLst/>
              <a:ahLst/>
              <a:cxnLst/>
              <a:rect l="l" t="t" r="r" b="b"/>
              <a:pathLst>
                <a:path w="229235"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EAE48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91" name="Google Shape;1291;g16cd2f245f6_0_760"/>
            <p:cNvSpPr/>
            <p:nvPr/>
          </p:nvSpPr>
          <p:spPr>
            <a:xfrm>
              <a:off x="6097196" y="2134175"/>
              <a:ext cx="229235" cy="270510"/>
            </a:xfrm>
            <a:custGeom>
              <a:avLst/>
              <a:gdLst/>
              <a:ahLst/>
              <a:cxnLst/>
              <a:rect l="l" t="t" r="r" b="b"/>
              <a:pathLst>
                <a:path w="229235" h="270510" extrusionOk="0">
                  <a:moveTo>
                    <a:pt x="114342" y="0"/>
                  </a:moveTo>
                  <a:lnTo>
                    <a:pt x="69839" y="10621"/>
                  </a:lnTo>
                  <a:lnTo>
                    <a:pt x="33493" y="39579"/>
                  </a:lnTo>
                  <a:lnTo>
                    <a:pt x="8986" y="82517"/>
                  </a:lnTo>
                  <a:lnTo>
                    <a:pt x="0" y="135074"/>
                  </a:lnTo>
                  <a:lnTo>
                    <a:pt x="8986" y="187631"/>
                  </a:lnTo>
                  <a:lnTo>
                    <a:pt x="33493" y="230568"/>
                  </a:lnTo>
                  <a:lnTo>
                    <a:pt x="69839" y="259527"/>
                  </a:lnTo>
                  <a:lnTo>
                    <a:pt x="114342" y="270148"/>
                  </a:lnTo>
                  <a:lnTo>
                    <a:pt x="158844" y="259527"/>
                  </a:lnTo>
                  <a:lnTo>
                    <a:pt x="195190" y="230568"/>
                  </a:lnTo>
                  <a:lnTo>
                    <a:pt x="219697" y="187631"/>
                  </a:lnTo>
                  <a:lnTo>
                    <a:pt x="228684" y="135074"/>
                  </a:lnTo>
                  <a:lnTo>
                    <a:pt x="219697" y="82517"/>
                  </a:lnTo>
                  <a:lnTo>
                    <a:pt x="195190" y="39579"/>
                  </a:lnTo>
                  <a:lnTo>
                    <a:pt x="158844" y="10621"/>
                  </a:lnTo>
                  <a:lnTo>
                    <a:pt x="114342"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92" name="Google Shape;1292;g16cd2f245f6_0_760"/>
            <p:cNvSpPr/>
            <p:nvPr/>
          </p:nvSpPr>
          <p:spPr>
            <a:xfrm>
              <a:off x="6097196" y="2134175"/>
              <a:ext cx="229235" cy="270510"/>
            </a:xfrm>
            <a:custGeom>
              <a:avLst/>
              <a:gdLst/>
              <a:ahLst/>
              <a:cxnLst/>
              <a:rect l="l" t="t" r="r" b="b"/>
              <a:pathLst>
                <a:path w="229235" h="270510" extrusionOk="0">
                  <a:moveTo>
                    <a:pt x="0" y="135074"/>
                  </a:moveTo>
                  <a:lnTo>
                    <a:pt x="8986" y="82517"/>
                  </a:lnTo>
                  <a:lnTo>
                    <a:pt x="33493" y="39579"/>
                  </a:lnTo>
                  <a:lnTo>
                    <a:pt x="69839" y="10621"/>
                  </a:lnTo>
                  <a:lnTo>
                    <a:pt x="114342" y="0"/>
                  </a:lnTo>
                  <a:lnTo>
                    <a:pt x="158844" y="10621"/>
                  </a:lnTo>
                  <a:lnTo>
                    <a:pt x="195190" y="39579"/>
                  </a:lnTo>
                  <a:lnTo>
                    <a:pt x="219697" y="82517"/>
                  </a:lnTo>
                  <a:lnTo>
                    <a:pt x="228684" y="135074"/>
                  </a:lnTo>
                  <a:lnTo>
                    <a:pt x="219697" y="187631"/>
                  </a:lnTo>
                  <a:lnTo>
                    <a:pt x="195190" y="230568"/>
                  </a:lnTo>
                  <a:lnTo>
                    <a:pt x="158844" y="259527"/>
                  </a:lnTo>
                  <a:lnTo>
                    <a:pt x="114342" y="270148"/>
                  </a:lnTo>
                  <a:lnTo>
                    <a:pt x="69839" y="259527"/>
                  </a:lnTo>
                  <a:lnTo>
                    <a:pt x="33493" y="230568"/>
                  </a:lnTo>
                  <a:lnTo>
                    <a:pt x="8986" y="187631"/>
                  </a:lnTo>
                  <a:lnTo>
                    <a:pt x="0" y="135074"/>
                  </a:lnTo>
                  <a:close/>
                </a:path>
              </a:pathLst>
            </a:custGeom>
            <a:noFill/>
            <a:ln w="20925" cap="flat" cmpd="sng">
              <a:solidFill>
                <a:srgbClr val="62BD7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93" name="Google Shape;1293;g16cd2f245f6_0_760"/>
          <p:cNvSpPr txBox="1"/>
          <p:nvPr/>
        </p:nvSpPr>
        <p:spPr>
          <a:xfrm>
            <a:off x="1517900" y="1703650"/>
            <a:ext cx="40752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b="1" i="1">
                <a:solidFill>
                  <a:srgbClr val="3D4246"/>
                </a:solidFill>
                <a:latin typeface="Trebuchet MS"/>
                <a:ea typeface="Trebuchet MS"/>
                <a:cs typeface="Trebuchet MS"/>
                <a:sym typeface="Trebuchet MS"/>
              </a:rPr>
              <a:t>Nielsen Digital Ad Effect Norms</a:t>
            </a:r>
            <a:endParaRPr sz="1950">
              <a:latin typeface="Trebuchet MS"/>
              <a:ea typeface="Trebuchet MS"/>
              <a:cs typeface="Trebuchet MS"/>
              <a:sym typeface="Trebuchet MS"/>
            </a:endParaRPr>
          </a:p>
        </p:txBody>
      </p:sp>
      <p:sp>
        <p:nvSpPr>
          <p:cNvPr id="1294" name="Google Shape;1294;g16cd2f245f6_0_760"/>
          <p:cNvSpPr txBox="1"/>
          <p:nvPr/>
        </p:nvSpPr>
        <p:spPr>
          <a:xfrm>
            <a:off x="1187996" y="2417173"/>
            <a:ext cx="669900" cy="915000"/>
          </a:xfrm>
          <a:prstGeom prst="rect">
            <a:avLst/>
          </a:prstGeom>
          <a:noFill/>
          <a:ln>
            <a:noFill/>
          </a:ln>
        </p:spPr>
        <p:txBody>
          <a:bodyPr spcFirstLastPara="1" wrap="square" lIns="0" tIns="13950" rIns="0" bIns="0" anchor="t" anchorCtr="0">
            <a:spAutoFit/>
          </a:bodyPr>
          <a:lstStyle/>
          <a:p>
            <a:pPr marL="12700" marR="5080" lvl="0" indent="2095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Bottom  Quintile</a:t>
            </a:r>
            <a:endParaRPr sz="1450">
              <a:latin typeface="Trebuchet MS"/>
              <a:ea typeface="Trebuchet MS"/>
              <a:cs typeface="Trebuchet MS"/>
              <a:sym typeface="Trebuchet MS"/>
            </a:endParaRPr>
          </a:p>
        </p:txBody>
      </p:sp>
      <p:sp>
        <p:nvSpPr>
          <p:cNvPr id="1295" name="Google Shape;1295;g16cd2f245f6_0_760"/>
          <p:cNvSpPr txBox="1"/>
          <p:nvPr/>
        </p:nvSpPr>
        <p:spPr>
          <a:xfrm>
            <a:off x="2322935" y="2417173"/>
            <a:ext cx="714900" cy="689100"/>
          </a:xfrm>
          <a:prstGeom prst="rect">
            <a:avLst/>
          </a:prstGeom>
          <a:noFill/>
          <a:ln>
            <a:noFill/>
          </a:ln>
        </p:spPr>
        <p:txBody>
          <a:bodyPr spcFirstLastPara="1" wrap="square" lIns="0" tIns="13950" rIns="0" bIns="0" anchor="t" anchorCtr="0">
            <a:spAutoFit/>
          </a:bodyPr>
          <a:lstStyle/>
          <a:p>
            <a:pPr marL="12700" marR="5080" lvl="0" indent="56514"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Second  Quintile.</a:t>
            </a:r>
            <a:endParaRPr sz="1450">
              <a:latin typeface="Trebuchet MS"/>
              <a:ea typeface="Trebuchet MS"/>
              <a:cs typeface="Trebuchet MS"/>
              <a:sym typeface="Trebuchet MS"/>
            </a:endParaRPr>
          </a:p>
        </p:txBody>
      </p:sp>
      <p:sp>
        <p:nvSpPr>
          <p:cNvPr id="1296" name="Google Shape;1296;g16cd2f245f6_0_760"/>
          <p:cNvSpPr txBox="1"/>
          <p:nvPr/>
        </p:nvSpPr>
        <p:spPr>
          <a:xfrm>
            <a:off x="3502795" y="2417173"/>
            <a:ext cx="669900" cy="915000"/>
          </a:xfrm>
          <a:prstGeom prst="rect">
            <a:avLst/>
          </a:prstGeom>
          <a:noFill/>
          <a:ln>
            <a:noFill/>
          </a:ln>
        </p:spPr>
        <p:txBody>
          <a:bodyPr spcFirstLastPara="1" wrap="square" lIns="0" tIns="13950" rIns="0" bIns="0" anchor="t" anchorCtr="0">
            <a:spAutoFit/>
          </a:bodyPr>
          <a:lstStyle/>
          <a:p>
            <a:pPr marL="12700" marR="5080" lvl="0" indent="17462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Third  Quintile</a:t>
            </a:r>
            <a:endParaRPr sz="1450">
              <a:latin typeface="Trebuchet MS"/>
              <a:ea typeface="Trebuchet MS"/>
              <a:cs typeface="Trebuchet MS"/>
              <a:sym typeface="Trebuchet MS"/>
            </a:endParaRPr>
          </a:p>
        </p:txBody>
      </p:sp>
      <p:sp>
        <p:nvSpPr>
          <p:cNvPr id="1297" name="Google Shape;1297;g16cd2f245f6_0_760"/>
          <p:cNvSpPr txBox="1"/>
          <p:nvPr/>
        </p:nvSpPr>
        <p:spPr>
          <a:xfrm>
            <a:off x="4660246" y="2417173"/>
            <a:ext cx="669900" cy="689100"/>
          </a:xfrm>
          <a:prstGeom prst="rect">
            <a:avLst/>
          </a:prstGeom>
          <a:noFill/>
          <a:ln>
            <a:noFill/>
          </a:ln>
        </p:spPr>
        <p:txBody>
          <a:bodyPr spcFirstLastPara="1" wrap="square" lIns="0" tIns="13950" rIns="0" bIns="0" anchor="t" anchorCtr="0">
            <a:spAutoFit/>
          </a:bodyPr>
          <a:lstStyle/>
          <a:p>
            <a:pPr marL="12700" marR="5080" lvl="0" indent="52705" algn="l" rtl="0">
              <a:lnSpc>
                <a:spcPct val="101200"/>
              </a:lnSpc>
              <a:spcBef>
                <a:spcPts val="0"/>
              </a:spcBef>
              <a:spcAft>
                <a:spcPts val="0"/>
              </a:spcAft>
              <a:buNone/>
            </a:pPr>
            <a:r>
              <a:rPr lang="en-US" sz="1450" b="1" i="1">
                <a:solidFill>
                  <a:srgbClr val="3D4246"/>
                </a:solidFill>
                <a:latin typeface="Trebuchet MS"/>
                <a:ea typeface="Trebuchet MS"/>
                <a:cs typeface="Trebuchet MS"/>
                <a:sym typeface="Trebuchet MS"/>
              </a:rPr>
              <a:t>Fourth  Quintile</a:t>
            </a:r>
            <a:endParaRPr sz="1450">
              <a:latin typeface="Trebuchet MS"/>
              <a:ea typeface="Trebuchet MS"/>
              <a:cs typeface="Trebuchet MS"/>
              <a:sym typeface="Trebuchet MS"/>
            </a:endParaRPr>
          </a:p>
        </p:txBody>
      </p:sp>
      <p:sp>
        <p:nvSpPr>
          <p:cNvPr id="1298" name="Google Shape;1298;g16cd2f245f6_0_760"/>
          <p:cNvSpPr txBox="1"/>
          <p:nvPr/>
        </p:nvSpPr>
        <p:spPr>
          <a:xfrm>
            <a:off x="5665451" y="2527745"/>
            <a:ext cx="1016700" cy="4638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b="1" i="1">
                <a:solidFill>
                  <a:srgbClr val="3D4246"/>
                </a:solidFill>
                <a:latin typeface="Trebuchet MS"/>
                <a:ea typeface="Trebuchet MS"/>
                <a:cs typeface="Trebuchet MS"/>
                <a:sym typeface="Trebuchet MS"/>
              </a:rPr>
              <a:t>Top Quintile</a:t>
            </a:r>
            <a:endParaRPr sz="1450">
              <a:latin typeface="Trebuchet MS"/>
              <a:ea typeface="Trebuchet MS"/>
              <a:cs typeface="Trebuchet MS"/>
              <a:sym typeface="Trebuchet MS"/>
            </a:endParaRPr>
          </a:p>
        </p:txBody>
      </p:sp>
      <p:graphicFrame>
        <p:nvGraphicFramePr>
          <p:cNvPr id="1299" name="Google Shape;1299;g16cd2f245f6_0_760"/>
          <p:cNvGraphicFramePr/>
          <p:nvPr/>
        </p:nvGraphicFramePr>
        <p:xfrm>
          <a:off x="494644" y="3172468"/>
          <a:ext cx="3000000" cy="3000000"/>
        </p:xfrm>
        <a:graphic>
          <a:graphicData uri="http://schemas.openxmlformats.org/drawingml/2006/table">
            <a:tbl>
              <a:tblPr firstRow="1" bandRow="1">
                <a:noFill/>
                <a:tableStyleId>{A7EB5C23-D344-49BA-9811-5B2ACC2CBD17}</a:tableStyleId>
              </a:tblPr>
              <a:tblGrid>
                <a:gridCol w="3665225">
                  <a:extLst>
                    <a:ext uri="{9D8B030D-6E8A-4147-A177-3AD203B41FA5}">
                      <a16:colId xmlns:a16="http://schemas.microsoft.com/office/drawing/2014/main" val="20000"/>
                    </a:ext>
                  </a:extLst>
                </a:gridCol>
                <a:gridCol w="2491750">
                  <a:extLst>
                    <a:ext uri="{9D8B030D-6E8A-4147-A177-3AD203B41FA5}">
                      <a16:colId xmlns:a16="http://schemas.microsoft.com/office/drawing/2014/main" val="20001"/>
                    </a:ext>
                  </a:extLst>
                </a:gridCol>
                <a:gridCol w="287650">
                  <a:extLst>
                    <a:ext uri="{9D8B030D-6E8A-4147-A177-3AD203B41FA5}">
                      <a16:colId xmlns:a16="http://schemas.microsoft.com/office/drawing/2014/main" val="20002"/>
                    </a:ext>
                  </a:extLst>
                </a:gridCol>
                <a:gridCol w="2324100">
                  <a:extLst>
                    <a:ext uri="{9D8B030D-6E8A-4147-A177-3AD203B41FA5}">
                      <a16:colId xmlns:a16="http://schemas.microsoft.com/office/drawing/2014/main" val="20003"/>
                    </a:ext>
                  </a:extLst>
                </a:gridCol>
                <a:gridCol w="335925">
                  <a:extLst>
                    <a:ext uri="{9D8B030D-6E8A-4147-A177-3AD203B41FA5}">
                      <a16:colId xmlns:a16="http://schemas.microsoft.com/office/drawing/2014/main" val="20004"/>
                    </a:ext>
                  </a:extLst>
                </a:gridCol>
                <a:gridCol w="2372350">
                  <a:extLst>
                    <a:ext uri="{9D8B030D-6E8A-4147-A177-3AD203B41FA5}">
                      <a16:colId xmlns:a16="http://schemas.microsoft.com/office/drawing/2014/main" val="20005"/>
                    </a:ext>
                  </a:extLst>
                </a:gridCol>
                <a:gridCol w="362575">
                  <a:extLst>
                    <a:ext uri="{9D8B030D-6E8A-4147-A177-3AD203B41FA5}">
                      <a16:colId xmlns:a16="http://schemas.microsoft.com/office/drawing/2014/main" val="20006"/>
                    </a:ext>
                  </a:extLst>
                </a:gridCol>
                <a:gridCol w="7283450">
                  <a:extLst>
                    <a:ext uri="{9D8B030D-6E8A-4147-A177-3AD203B41FA5}">
                      <a16:colId xmlns:a16="http://schemas.microsoft.com/office/drawing/2014/main" val="20007"/>
                    </a:ext>
                  </a:extLst>
                </a:gridCol>
              </a:tblGrid>
              <a:tr h="692225">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R w="9525" cap="flat" cmpd="sng">
                      <a:solidFill>
                        <a:srgbClr val="000000"/>
                      </a:solidFill>
                      <a:prstDash val="solid"/>
                      <a:round/>
                      <a:headEnd type="none" w="sm" len="sm"/>
                      <a:tailEnd type="none" w="sm" len="sm"/>
                    </a:lnR>
                    <a:lnB w="12700" cap="flat" cmpd="sng">
                      <a:solidFill>
                        <a:srgbClr val="B8BBC1"/>
                      </a:solidFill>
                      <a:prstDash val="solid"/>
                      <a:round/>
                      <a:headEnd type="none" w="sm" len="sm"/>
                      <a:tailEnd type="none" w="sm" len="sm"/>
                    </a:lnB>
                  </a:tcPr>
                </a:tc>
                <a:tc>
                  <a:txBody>
                    <a:bodyPr/>
                    <a:lstStyle/>
                    <a:p>
                      <a:pPr marL="868680" marR="190500" lvl="0" indent="-669925" algn="l" rtl="0">
                        <a:lnSpc>
                          <a:spcPct val="101499"/>
                        </a:lnSpc>
                        <a:spcBef>
                          <a:spcPts val="0"/>
                        </a:spcBef>
                        <a:spcAft>
                          <a:spcPts val="0"/>
                        </a:spcAft>
                        <a:buNone/>
                      </a:pPr>
                      <a:r>
                        <a:rPr lang="en-US" sz="1950" b="1" u="none" strike="noStrike" cap="none">
                          <a:latin typeface="Tahoma"/>
                          <a:ea typeface="Tahoma"/>
                          <a:cs typeface="Tahoma"/>
                          <a:sym typeface="Tahoma"/>
                        </a:rPr>
                        <a:t>Lifts - Overall DAE  Norms</a:t>
                      </a:r>
                      <a:endParaRPr sz="1950" u="none" strike="noStrike" cap="none">
                        <a:latin typeface="Tahoma"/>
                        <a:ea typeface="Tahoma"/>
                        <a:cs typeface="Tahoma"/>
                        <a:sym typeface="Tahoma"/>
                      </a:endParaRPr>
                    </a:p>
                  </a:txBody>
                  <a:tcPr marL="0" marR="0" marT="431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499108" marR="278765" lvl="0" indent="-213995" algn="l" rtl="0">
                        <a:lnSpc>
                          <a:spcPct val="101499"/>
                        </a:lnSpc>
                        <a:spcBef>
                          <a:spcPts val="0"/>
                        </a:spcBef>
                        <a:spcAft>
                          <a:spcPts val="0"/>
                        </a:spcAft>
                        <a:buNone/>
                      </a:pPr>
                      <a:r>
                        <a:rPr lang="en-US" sz="1950" b="1" u="none" strike="noStrike" cap="none">
                          <a:latin typeface="Tahoma"/>
                          <a:ea typeface="Tahoma"/>
                          <a:cs typeface="Tahoma"/>
                          <a:sym typeface="Tahoma"/>
                        </a:rPr>
                        <a:t>Lifts - Jio Saavn  DAE Norms</a:t>
                      </a:r>
                      <a:endParaRPr sz="1950" u="none" strike="noStrike" cap="none">
                        <a:latin typeface="Tahoma"/>
                        <a:ea typeface="Tahoma"/>
                        <a:cs typeface="Tahoma"/>
                        <a:sym typeface="Tahoma"/>
                      </a:endParaRPr>
                    </a:p>
                  </a:txBody>
                  <a:tcPr marL="0" marR="0" marT="431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635" marR="0" lvl="0" indent="0" algn="ctr" rtl="0">
                        <a:lnSpc>
                          <a:spcPct val="100000"/>
                        </a:lnSpc>
                        <a:spcBef>
                          <a:spcPts val="0"/>
                        </a:spcBef>
                        <a:spcAft>
                          <a:spcPts val="0"/>
                        </a:spcAft>
                        <a:buNone/>
                      </a:pPr>
                      <a:r>
                        <a:rPr lang="en-US" sz="1950" b="1" u="none" strike="noStrike" cap="none">
                          <a:latin typeface="Tahoma"/>
                          <a:ea typeface="Tahoma"/>
                          <a:cs typeface="Tahoma"/>
                          <a:sym typeface="Tahoma"/>
                        </a:rPr>
                        <a:t>Significant Uplift</a:t>
                      </a:r>
                      <a:endParaRPr sz="1950" u="none" strike="noStrike" cap="none">
                        <a:latin typeface="Tahoma"/>
                        <a:ea typeface="Tahoma"/>
                        <a:cs typeface="Tahoma"/>
                        <a:sym typeface="Tahoma"/>
                      </a:endParaRPr>
                    </a:p>
                  </a:txBody>
                  <a:tcPr marL="0" marR="0" marT="1981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1270" marR="0" lvl="0" indent="0" algn="ctr" rtl="0">
                        <a:lnSpc>
                          <a:spcPct val="100000"/>
                        </a:lnSpc>
                        <a:spcBef>
                          <a:spcPts val="0"/>
                        </a:spcBef>
                        <a:spcAft>
                          <a:spcPts val="0"/>
                        </a:spcAft>
                        <a:buNone/>
                      </a:pPr>
                      <a:r>
                        <a:rPr lang="en-US" sz="1950" b="1" u="none" strike="noStrike" cap="none">
                          <a:latin typeface="Tahoma"/>
                          <a:ea typeface="Tahoma"/>
                          <a:cs typeface="Tahoma"/>
                          <a:sym typeface="Tahoma"/>
                        </a:rPr>
                        <a:t>Comments</a:t>
                      </a:r>
                      <a:endParaRPr sz="1950" u="none" strike="noStrike" cap="none">
                        <a:latin typeface="Tahoma"/>
                        <a:ea typeface="Tahoma"/>
                        <a:cs typeface="Tahoma"/>
                        <a:sym typeface="Tahoma"/>
                      </a:endParaRPr>
                    </a:p>
                  </a:txBody>
                  <a:tcPr marL="0" marR="0" marT="1981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21225">
                <a:tc>
                  <a:txBody>
                    <a:bodyPr/>
                    <a:lstStyle/>
                    <a:p>
                      <a:pPr marL="74295" marR="0" lvl="0" indent="0" algn="ctr" rtl="0">
                        <a:lnSpc>
                          <a:spcPct val="100000"/>
                        </a:lnSpc>
                        <a:spcBef>
                          <a:spcPts val="0"/>
                        </a:spcBef>
                        <a:spcAft>
                          <a:spcPts val="0"/>
                        </a:spcAft>
                        <a:buNone/>
                      </a:pPr>
                      <a:r>
                        <a:rPr lang="en-US" sz="1950" u="none" strike="noStrike" cap="none">
                          <a:latin typeface="Tahoma"/>
                          <a:ea typeface="Tahoma"/>
                          <a:cs typeface="Tahoma"/>
                          <a:sym typeface="Tahoma"/>
                        </a:rPr>
                        <a:t>Brand Awareness</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A075"/>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6"/>
                    </a:solidFill>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No</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rowSpan="3">
                  <a:txBody>
                    <a:bodyPr/>
                    <a:lstStyle/>
                    <a:p>
                      <a:pPr marL="0" marR="0" lvl="0" indent="0" algn="l" rtl="0">
                        <a:lnSpc>
                          <a:spcPct val="100000"/>
                        </a:lnSpc>
                        <a:spcBef>
                          <a:spcPts val="0"/>
                        </a:spcBef>
                        <a:spcAft>
                          <a:spcPts val="0"/>
                        </a:spcAft>
                        <a:buNone/>
                      </a:pPr>
                      <a:endParaRPr sz="3000" u="none" strike="noStrike" cap="none">
                        <a:latin typeface="Times New Roman"/>
                        <a:ea typeface="Times New Roman"/>
                        <a:cs typeface="Times New Roman"/>
                        <a:sym typeface="Times New Roman"/>
                      </a:endParaRPr>
                    </a:p>
                    <a:p>
                      <a:pPr marL="38735" marR="30480" lvl="0" indent="0" algn="ctr" rtl="0">
                        <a:lnSpc>
                          <a:spcPct val="101499"/>
                        </a:lnSpc>
                        <a:spcBef>
                          <a:spcPts val="0"/>
                        </a:spcBef>
                        <a:spcAft>
                          <a:spcPts val="0"/>
                        </a:spcAft>
                        <a:buNone/>
                      </a:pPr>
                      <a:r>
                        <a:rPr lang="en-US" sz="1950" u="none" strike="noStrike" cap="none">
                          <a:latin typeface="Tahoma"/>
                          <a:ea typeface="Tahoma"/>
                          <a:cs typeface="Tahoma"/>
                          <a:sym typeface="Tahoma"/>
                        </a:rPr>
                        <a:t>When compared to Control, no significant difference seen for the  Exposed Clusters on Brand KPIs (Brand Awareness &amp; Purchase  Intention)</a:t>
                      </a:r>
                      <a:endParaRPr sz="1950" u="none" strike="noStrike" cap="none">
                        <a:latin typeface="Tahoma"/>
                        <a:ea typeface="Tahoma"/>
                        <a:cs typeface="Tahoma"/>
                        <a:sym typeface="Tahoma"/>
                      </a:endParaRPr>
                    </a:p>
                  </a:txBody>
                  <a:tcPr marL="0" marR="0" marT="6350" marB="0">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1225">
                <a:tc>
                  <a:txBody>
                    <a:bodyPr/>
                    <a:lstStyle/>
                    <a:p>
                      <a:pPr marL="73660" marR="0" lvl="0" indent="0" algn="ctr" rtl="0">
                        <a:lnSpc>
                          <a:spcPct val="100000"/>
                        </a:lnSpc>
                        <a:spcBef>
                          <a:spcPts val="0"/>
                        </a:spcBef>
                        <a:spcAft>
                          <a:spcPts val="0"/>
                        </a:spcAft>
                        <a:buNone/>
                      </a:pPr>
                      <a:r>
                        <a:rPr lang="en-US" sz="1950" u="none" strike="noStrike" cap="none">
                          <a:latin typeface="Tahoma"/>
                          <a:ea typeface="Tahoma"/>
                          <a:cs typeface="Tahoma"/>
                          <a:sym typeface="Tahoma"/>
                        </a:rPr>
                        <a:t>Purchase Intention</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6"/>
                    </a:solidFill>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vMerge="1">
                  <a:txBody>
                    <a:bodyPr/>
                    <a:lstStyle/>
                    <a:p>
                      <a:endParaRPr lang="en-US"/>
                    </a:p>
                  </a:txBody>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No</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55275">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1064260" marR="0" lvl="0" indent="0" algn="l" rtl="0">
                        <a:lnSpc>
                          <a:spcPct val="100000"/>
                        </a:lnSpc>
                        <a:spcBef>
                          <a:spcPts val="1830"/>
                        </a:spcBef>
                        <a:spcAft>
                          <a:spcPts val="0"/>
                        </a:spcAft>
                        <a:buNone/>
                      </a:pPr>
                      <a:r>
                        <a:rPr lang="en-US" sz="1950" u="none" strike="noStrike" cap="none">
                          <a:latin typeface="Tahoma"/>
                          <a:ea typeface="Tahoma"/>
                          <a:cs typeface="Tahoma"/>
                          <a:sym typeface="Tahoma"/>
                        </a:rPr>
                        <a:t>Brand Imagery</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635" marR="0" lvl="0" indent="0" algn="ctr" rtl="0">
                        <a:lnSpc>
                          <a:spcPct val="100000"/>
                        </a:lnSpc>
                        <a:spcBef>
                          <a:spcPts val="183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vMerge="1">
                  <a:txBody>
                    <a:bodyPr/>
                    <a:lstStyle/>
                    <a:p>
                      <a:endParaRPr lang="en-US"/>
                    </a:p>
                  </a:txBody>
                  <a:tcPr/>
                </a:tc>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635" marR="0" lvl="0" indent="0" algn="ctr" rtl="0">
                        <a:lnSpc>
                          <a:spcPct val="100000"/>
                        </a:lnSpc>
                        <a:spcBef>
                          <a:spcPts val="183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vMerge="1">
                  <a:txBody>
                    <a:bodyPr/>
                    <a:lstStyle/>
                    <a:p>
                      <a:endParaRPr lang="en-US"/>
                    </a:p>
                  </a:txBody>
                  <a:tcPr/>
                </a:tc>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635" marR="0" lvl="0" indent="0" algn="ctr" rtl="0">
                        <a:lnSpc>
                          <a:spcPct val="100000"/>
                        </a:lnSpc>
                        <a:spcBef>
                          <a:spcPts val="1830"/>
                        </a:spcBef>
                        <a:spcAft>
                          <a:spcPts val="0"/>
                        </a:spcAft>
                        <a:buNone/>
                      </a:pPr>
                      <a:r>
                        <a:rPr lang="en-US" sz="1950" b="1" u="none" strike="noStrike" cap="none">
                          <a:solidFill>
                            <a:srgbClr val="00AF50"/>
                          </a:solidFill>
                          <a:latin typeface="Tahoma"/>
                          <a:ea typeface="Tahoma"/>
                          <a:cs typeface="Tahoma"/>
                          <a:sym typeface="Tahoma"/>
                        </a:rPr>
                        <a:t>Yes</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0766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265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Significant uplift seen in Brand Imagery.</a:t>
                      </a:r>
                      <a:endParaRPr sz="1950" u="none" strike="noStrike" cap="none">
                        <a:latin typeface="Tahoma"/>
                        <a:ea typeface="Tahoma"/>
                        <a:cs typeface="Tahoma"/>
                        <a:sym typeface="Tahoma"/>
                      </a:endParaRPr>
                    </a:p>
                  </a:txBody>
                  <a:tcPr marL="0" marR="0" marT="31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363225">
                <a:tc gridSpan="8">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2700" cap="flat" cmpd="sng">
                      <a:solidFill>
                        <a:srgbClr val="B8BBC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721350">
                <a:tc>
                  <a:txBody>
                    <a:bodyPr/>
                    <a:lstStyle/>
                    <a:p>
                      <a:pPr marL="73660" marR="0" lvl="0" indent="0" algn="ctr" rtl="0">
                        <a:lnSpc>
                          <a:spcPct val="100000"/>
                        </a:lnSpc>
                        <a:spcBef>
                          <a:spcPts val="0"/>
                        </a:spcBef>
                        <a:spcAft>
                          <a:spcPts val="0"/>
                        </a:spcAft>
                        <a:buNone/>
                      </a:pPr>
                      <a:r>
                        <a:rPr lang="en-US" sz="1950" u="none" strike="noStrike" cap="none">
                          <a:latin typeface="Tahoma"/>
                          <a:ea typeface="Tahoma"/>
                          <a:cs typeface="Tahoma"/>
                          <a:sym typeface="Tahoma"/>
                        </a:rPr>
                        <a:t>Ad Recall</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AF50"/>
                    </a:solidFill>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Performance on Ad Recall is in the Top Quintile</a:t>
                      </a:r>
                      <a:endParaRPr sz="1950" u="none" strike="noStrike" cap="none">
                        <a:latin typeface="Tahoma"/>
                        <a:ea typeface="Tahoma"/>
                        <a:cs typeface="Tahoma"/>
                        <a:sym typeface="Tahoma"/>
                      </a:endParaRPr>
                    </a:p>
                  </a:txBody>
                  <a:tcPr marL="0" marR="0" marT="212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B8BBC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21225">
                <a:tc>
                  <a:txBody>
                    <a:bodyPr/>
                    <a:lstStyle/>
                    <a:p>
                      <a:pPr marL="74295" marR="0" lvl="0" indent="0" algn="ctr" rtl="0">
                        <a:lnSpc>
                          <a:spcPct val="100000"/>
                        </a:lnSpc>
                        <a:spcBef>
                          <a:spcPts val="0"/>
                        </a:spcBef>
                        <a:spcAft>
                          <a:spcPts val="0"/>
                        </a:spcAft>
                        <a:buNone/>
                      </a:pPr>
                      <a:r>
                        <a:rPr lang="en-US" sz="1950" u="none" strike="noStrike" cap="none">
                          <a:latin typeface="Tahoma"/>
                          <a:ea typeface="Tahoma"/>
                          <a:cs typeface="Tahoma"/>
                          <a:sym typeface="Tahoma"/>
                        </a:rPr>
                        <a:t>Brand Association</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6"/>
                    </a:solidFill>
                  </a:tcPr>
                </a:tc>
                <a:tc vMerge="1">
                  <a:txBody>
                    <a:bodyPr/>
                    <a:lstStyle/>
                    <a:p>
                      <a:endParaRPr lang="en-US"/>
                    </a:p>
                  </a:txBody>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l" rtl="0">
                        <a:lnSpc>
                          <a:spcPct val="100000"/>
                        </a:lnSpc>
                        <a:spcBef>
                          <a:spcPts val="0"/>
                        </a:spcBef>
                        <a:spcAft>
                          <a:spcPts val="0"/>
                        </a:spcAft>
                        <a:buNone/>
                      </a:pPr>
                      <a:endParaRPr sz="2300" u="none" strike="noStrike" cap="none">
                        <a:latin typeface="Times New Roman"/>
                        <a:ea typeface="Times New Roman"/>
                        <a:cs typeface="Times New Roman"/>
                        <a:sym typeface="Times New Roman"/>
                      </a:endParaRPr>
                    </a:p>
                    <a:p>
                      <a:pPr marL="384175" marR="0" lvl="0" indent="0" algn="l" rtl="0">
                        <a:lnSpc>
                          <a:spcPct val="100000"/>
                        </a:lnSpc>
                        <a:spcBef>
                          <a:spcPts val="1875"/>
                        </a:spcBef>
                        <a:spcAft>
                          <a:spcPts val="0"/>
                        </a:spcAft>
                        <a:buNone/>
                      </a:pPr>
                      <a:r>
                        <a:rPr lang="en-US" sz="1950" u="none" strike="noStrike" cap="none">
                          <a:latin typeface="Tahoma"/>
                          <a:ea typeface="Tahoma"/>
                          <a:cs typeface="Tahoma"/>
                          <a:sym typeface="Tahoma"/>
                        </a:rPr>
                        <a:t>High misattribution for the Ad is seen on Strepsils &amp; Cofsils</a:t>
                      </a:r>
                      <a:endParaRPr sz="1950" u="none" strike="noStrike" cap="none">
                        <a:latin typeface="Tahoma"/>
                        <a:ea typeface="Tahoma"/>
                        <a:cs typeface="Tahoma"/>
                        <a:sym typeface="Tahoma"/>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721225">
                <a:tc>
                  <a:txBody>
                    <a:bodyPr/>
                    <a:lstStyle/>
                    <a:p>
                      <a:pPr marL="72390" marR="0" lvl="0" indent="0" algn="ctr" rtl="0">
                        <a:lnSpc>
                          <a:spcPct val="100000"/>
                        </a:lnSpc>
                        <a:spcBef>
                          <a:spcPts val="0"/>
                        </a:spcBef>
                        <a:spcAft>
                          <a:spcPts val="0"/>
                        </a:spcAft>
                        <a:buNone/>
                      </a:pPr>
                      <a:r>
                        <a:rPr lang="en-US" sz="1950" u="none" strike="noStrike" cap="none">
                          <a:latin typeface="Tahoma"/>
                          <a:ea typeface="Tahoma"/>
                          <a:cs typeface="Tahoma"/>
                          <a:sym typeface="Tahoma"/>
                        </a:rPr>
                        <a:t>Message Association</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635"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950" u="none" strike="noStrike" cap="none">
                          <a:latin typeface="Tahoma"/>
                          <a:ea typeface="Tahoma"/>
                          <a:cs typeface="Tahoma"/>
                          <a:sym typeface="Tahoma"/>
                        </a:rPr>
                        <a:t>NA-</a:t>
                      </a:r>
                      <a:endParaRPr sz="1950" u="none" strike="noStrike" cap="none">
                        <a:latin typeface="Tahoma"/>
                        <a:ea typeface="Tahoma"/>
                        <a:cs typeface="Tahoma"/>
                        <a:sym typeface="Tahoma"/>
                      </a:endParaRPr>
                    </a:p>
                  </a:txBody>
                  <a:tcPr marL="0" marR="0" marT="2133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1300" name="Google Shape;1300;g16cd2f245f6_0_760"/>
          <p:cNvSpPr/>
          <p:nvPr/>
        </p:nvSpPr>
        <p:spPr>
          <a:xfrm>
            <a:off x="497262" y="9631957"/>
            <a:ext cx="19120485" cy="0"/>
          </a:xfrm>
          <a:custGeom>
            <a:avLst/>
            <a:gdLst/>
            <a:ahLst/>
            <a:cxnLst/>
            <a:rect l="l" t="t" r="r" b="b"/>
            <a:pathLst>
              <a:path w="19120485" h="120000" extrusionOk="0">
                <a:moveTo>
                  <a:pt x="0" y="0"/>
                </a:moveTo>
                <a:lnTo>
                  <a:pt x="19120255"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301" name="Google Shape;1301;g16cd2f245f6_0_760"/>
          <p:cNvPicPr preferRelativeResize="0"/>
          <p:nvPr/>
        </p:nvPicPr>
        <p:blipFill rotWithShape="1">
          <a:blip r:embed="rId5">
            <a:alphaModFix/>
          </a:blip>
          <a:srcRect/>
          <a:stretch/>
        </p:blipFill>
        <p:spPr>
          <a:xfrm>
            <a:off x="131254" y="75326"/>
            <a:ext cx="1486778" cy="208707"/>
          </a:xfrm>
          <a:prstGeom prst="rect">
            <a:avLst/>
          </a:prstGeom>
          <a:noFill/>
          <a:ln>
            <a:noFill/>
          </a:ln>
        </p:spPr>
      </p:pic>
      <p:pic>
        <p:nvPicPr>
          <p:cNvPr id="1302" name="Google Shape;1302;g16cd2f245f6_0_760"/>
          <p:cNvPicPr preferRelativeResize="0"/>
          <p:nvPr/>
        </p:nvPicPr>
        <p:blipFill rotWithShape="1">
          <a:blip r:embed="rId6">
            <a:alphaModFix/>
          </a:blip>
          <a:srcRect/>
          <a:stretch/>
        </p:blipFill>
        <p:spPr>
          <a:xfrm>
            <a:off x="17861236" y="91725"/>
            <a:ext cx="643331" cy="6345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pic>
        <p:nvPicPr>
          <p:cNvPr id="1307" name="Google Shape;1307;g16cd2f245f6_0_789"/>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308" name="Google Shape;1308;g16cd2f245f6_0_789"/>
          <p:cNvSpPr txBox="1">
            <a:spLocks noGrp="1"/>
          </p:cNvSpPr>
          <p:nvPr>
            <p:ph type="title"/>
          </p:nvPr>
        </p:nvSpPr>
        <p:spPr>
          <a:xfrm>
            <a:off x="442647" y="4967625"/>
            <a:ext cx="6334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t>ANNEXURE</a:t>
            </a:r>
            <a:endParaRPr sz="6600"/>
          </a:p>
        </p:txBody>
      </p:sp>
      <p:pic>
        <p:nvPicPr>
          <p:cNvPr id="1309" name="Google Shape;1309;g16cd2f245f6_0_789"/>
          <p:cNvPicPr preferRelativeResize="0"/>
          <p:nvPr/>
        </p:nvPicPr>
        <p:blipFill rotWithShape="1">
          <a:blip r:embed="rId4">
            <a:alphaModFix/>
          </a:blip>
          <a:srcRect/>
          <a:stretch/>
        </p:blipFill>
        <p:spPr>
          <a:xfrm>
            <a:off x="163900" y="106739"/>
            <a:ext cx="1485564" cy="208707"/>
          </a:xfrm>
          <a:prstGeom prst="rect">
            <a:avLst/>
          </a:prstGeom>
          <a:noFill/>
          <a:ln>
            <a:noFill/>
          </a:ln>
        </p:spPr>
      </p:pic>
      <p:pic>
        <p:nvPicPr>
          <p:cNvPr id="1310" name="Google Shape;1310;g16cd2f245f6_0_789"/>
          <p:cNvPicPr preferRelativeResize="0"/>
          <p:nvPr/>
        </p:nvPicPr>
        <p:blipFill rotWithShape="1">
          <a:blip r:embed="rId5">
            <a:alphaModFix/>
          </a:blip>
          <a:srcRect/>
          <a:stretch/>
        </p:blipFill>
        <p:spPr>
          <a:xfrm>
            <a:off x="17861236" y="91725"/>
            <a:ext cx="643331" cy="6345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314"/>
        <p:cNvGrpSpPr/>
        <p:nvPr/>
      </p:nvGrpSpPr>
      <p:grpSpPr>
        <a:xfrm>
          <a:off x="0" y="0"/>
          <a:ext cx="0" cy="0"/>
          <a:chOff x="0" y="0"/>
          <a:chExt cx="0" cy="0"/>
        </a:xfrm>
      </p:grpSpPr>
      <p:pic>
        <p:nvPicPr>
          <p:cNvPr id="1315" name="Google Shape;1315;g16cd2f245f6_0_795"/>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1316" name="Google Shape;1316;g16cd2f245f6_0_795"/>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317" name="Google Shape;1317;g16cd2f245f6_0_795"/>
          <p:cNvSpPr/>
          <p:nvPr/>
        </p:nvSpPr>
        <p:spPr>
          <a:xfrm>
            <a:off x="18607799" y="126281"/>
            <a:ext cx="20955" cy="638810"/>
          </a:xfrm>
          <a:custGeom>
            <a:avLst/>
            <a:gdLst/>
            <a:ahLst/>
            <a:cxnLst/>
            <a:rect l="l" t="t" r="r" b="b"/>
            <a:pathLst>
              <a:path w="20955" h="638810" extrusionOk="0">
                <a:moveTo>
                  <a:pt x="20942" y="0"/>
                </a:moveTo>
                <a:lnTo>
                  <a:pt x="0" y="0"/>
                </a:lnTo>
                <a:lnTo>
                  <a:pt x="0" y="638619"/>
                </a:lnTo>
                <a:lnTo>
                  <a:pt x="20942" y="638721"/>
                </a:lnTo>
                <a:lnTo>
                  <a:pt x="20942" y="0"/>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318" name="Google Shape;1318;g16cd2f245f6_0_795"/>
          <p:cNvSpPr txBox="1">
            <a:spLocks noGrp="1"/>
          </p:cNvSpPr>
          <p:nvPr>
            <p:ph type="title"/>
          </p:nvPr>
        </p:nvSpPr>
        <p:spPr>
          <a:xfrm>
            <a:off x="725371" y="580580"/>
            <a:ext cx="45264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ANNEXURE</a:t>
            </a:r>
            <a:endParaRPr sz="6600">
              <a:latin typeface="Tahoma"/>
              <a:ea typeface="Tahoma"/>
              <a:cs typeface="Tahoma"/>
              <a:sym typeface="Tahoma"/>
            </a:endParaRPr>
          </a:p>
        </p:txBody>
      </p:sp>
      <p:sp>
        <p:nvSpPr>
          <p:cNvPr id="1319" name="Google Shape;1319;g16cd2f245f6_0_795"/>
          <p:cNvSpPr txBox="1"/>
          <p:nvPr/>
        </p:nvSpPr>
        <p:spPr>
          <a:xfrm>
            <a:off x="19651831" y="10679162"/>
            <a:ext cx="3174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19</a:t>
            </a:r>
            <a:endParaRPr sz="1950">
              <a:latin typeface="Libre Franklin Medium"/>
              <a:ea typeface="Libre Franklin Medium"/>
              <a:cs typeface="Libre Franklin Medium"/>
              <a:sym typeface="Libre Franklin Medium"/>
            </a:endParaRPr>
          </a:p>
        </p:txBody>
      </p:sp>
      <p:pic>
        <p:nvPicPr>
          <p:cNvPr id="1320" name="Google Shape;1320;g16cd2f245f6_0_795"/>
          <p:cNvPicPr preferRelativeResize="0"/>
          <p:nvPr/>
        </p:nvPicPr>
        <p:blipFill rotWithShape="1">
          <a:blip r:embed="rId5">
            <a:alphaModFix/>
          </a:blip>
          <a:srcRect/>
          <a:stretch/>
        </p:blipFill>
        <p:spPr>
          <a:xfrm>
            <a:off x="131254" y="75326"/>
            <a:ext cx="1486778" cy="208707"/>
          </a:xfrm>
          <a:prstGeom prst="rect">
            <a:avLst/>
          </a:prstGeom>
          <a:noFill/>
          <a:ln>
            <a:noFill/>
          </a:ln>
        </p:spPr>
      </p:pic>
      <p:graphicFrame>
        <p:nvGraphicFramePr>
          <p:cNvPr id="1321" name="Google Shape;1321;g16cd2f245f6_0_795"/>
          <p:cNvGraphicFramePr/>
          <p:nvPr/>
        </p:nvGraphicFramePr>
        <p:xfrm>
          <a:off x="1239962" y="2490709"/>
          <a:ext cx="16611575" cy="3160925"/>
        </p:xfrm>
        <a:graphic>
          <a:graphicData uri="http://schemas.openxmlformats.org/drawingml/2006/table">
            <a:tbl>
              <a:tblPr firstRow="1" bandRow="1">
                <a:noFill/>
                <a:tableStyleId>{A7EB5C23-D344-49BA-9811-5B2ACC2CBD17}</a:tableStyleId>
              </a:tblPr>
              <a:tblGrid>
                <a:gridCol w="10087600">
                  <a:extLst>
                    <a:ext uri="{9D8B030D-6E8A-4147-A177-3AD203B41FA5}">
                      <a16:colId xmlns:a16="http://schemas.microsoft.com/office/drawing/2014/main" val="20000"/>
                    </a:ext>
                  </a:extLst>
                </a:gridCol>
                <a:gridCol w="2610475">
                  <a:extLst>
                    <a:ext uri="{9D8B030D-6E8A-4147-A177-3AD203B41FA5}">
                      <a16:colId xmlns:a16="http://schemas.microsoft.com/office/drawing/2014/main" val="20001"/>
                    </a:ext>
                  </a:extLst>
                </a:gridCol>
                <a:gridCol w="3913500">
                  <a:extLst>
                    <a:ext uri="{9D8B030D-6E8A-4147-A177-3AD203B41FA5}">
                      <a16:colId xmlns:a16="http://schemas.microsoft.com/office/drawing/2014/main" val="20002"/>
                    </a:ext>
                  </a:extLst>
                </a:gridCol>
              </a:tblGrid>
              <a:tr h="350050">
                <a:tc rowSpan="2">
                  <a:txBody>
                    <a:bodyPr/>
                    <a:lstStyle/>
                    <a:p>
                      <a:pPr marL="0" marR="0" lvl="0" indent="0" algn="l"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0" marR="0" marT="0" marB="0">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gridSpan="2">
                  <a:txBody>
                    <a:bodyPr/>
                    <a:lstStyle/>
                    <a:p>
                      <a:pPr marL="727075" marR="0" lvl="0" indent="0" algn="l" rtl="0">
                        <a:lnSpc>
                          <a:spcPct val="100000"/>
                        </a:lnSpc>
                        <a:spcBef>
                          <a:spcPts val="0"/>
                        </a:spcBef>
                        <a:spcAft>
                          <a:spcPts val="0"/>
                        </a:spcAft>
                        <a:buNone/>
                      </a:pPr>
                      <a:r>
                        <a:rPr lang="en-US" sz="1650" b="1" u="none" strike="noStrike" cap="none">
                          <a:solidFill>
                            <a:srgbClr val="FFFFFF"/>
                          </a:solidFill>
                          <a:latin typeface="Tahoma"/>
                          <a:ea typeface="Tahoma"/>
                          <a:cs typeface="Tahoma"/>
                          <a:sym typeface="Tahoma"/>
                        </a:rPr>
                        <a:t>Gives Relief from Minor Throat Irritation (Khich Khich)</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D37F9"/>
                    </a:solidFill>
                  </a:tcPr>
                </a:tc>
                <a:tc hMerge="1">
                  <a:txBody>
                    <a:bodyPr/>
                    <a:lstStyle/>
                    <a:p>
                      <a:endParaRPr lang="en-US"/>
                    </a:p>
                  </a:txBody>
                  <a:tcPr/>
                </a:tc>
                <a:extLst>
                  <a:ext uri="{0D108BD9-81ED-4DB2-BD59-A6C34878D82A}">
                    <a16:rowId xmlns:a16="http://schemas.microsoft.com/office/drawing/2014/main" val="10000"/>
                  </a:ext>
                </a:extLst>
              </a:tr>
              <a:tr h="35005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650" b="1" u="none" strike="noStrike" cap="none">
                          <a:latin typeface="Tahoma"/>
                          <a:ea typeface="Tahoma"/>
                          <a:cs typeface="Tahoma"/>
                          <a:sym typeface="Tahoma"/>
                        </a:rPr>
                        <a:t>Control</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b="1" u="none" strike="noStrike" cap="none">
                          <a:latin typeface="Tahoma"/>
                          <a:ea typeface="Tahoma"/>
                          <a:cs typeface="Tahoma"/>
                          <a:sym typeface="Tahoma"/>
                        </a:rPr>
                        <a:t>Exposed</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2175">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Strongly Agree</a:t>
                      </a:r>
                      <a:endParaRPr sz="1650" u="none" strike="noStrike" cap="none">
                        <a:latin typeface="Tahoma"/>
                        <a:ea typeface="Tahoma"/>
                        <a:cs typeface="Tahoma"/>
                        <a:sym typeface="Tahoma"/>
                      </a:endParaRPr>
                    </a:p>
                  </a:txBody>
                  <a:tcPr marL="0" marR="0" marT="8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31%</a:t>
                      </a:r>
                      <a:endParaRPr sz="1650" u="none" strike="noStrike" cap="none">
                        <a:latin typeface="Tahoma"/>
                        <a:ea typeface="Tahoma"/>
                        <a:cs typeface="Tahoma"/>
                        <a:sym typeface="Tahoma"/>
                      </a:endParaRPr>
                    </a:p>
                  </a:txBody>
                  <a:tcPr marL="0" marR="0" marT="8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50" u="none" strike="noStrike" cap="none">
                          <a:latin typeface="Tahoma"/>
                          <a:ea typeface="Tahoma"/>
                          <a:cs typeface="Tahoma"/>
                          <a:sym typeface="Tahoma"/>
                        </a:rPr>
                        <a:t>48%</a:t>
                      </a:r>
                      <a:endParaRPr sz="1650" u="none" strike="noStrike" cap="none">
                        <a:latin typeface="Tahoma"/>
                        <a:ea typeface="Tahoma"/>
                        <a:cs typeface="Tahoma"/>
                        <a:sym typeface="Tahoma"/>
                      </a:endParaRPr>
                    </a:p>
                  </a:txBody>
                  <a:tcPr marL="0" marR="0" marT="844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2175">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Somewhat Agree</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38%</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50" u="none" strike="noStrike" cap="none">
                          <a:latin typeface="Tahoma"/>
                          <a:ea typeface="Tahoma"/>
                          <a:cs typeface="Tahoma"/>
                          <a:sym typeface="Tahoma"/>
                        </a:rPr>
                        <a:t>31%</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005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Neutral</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22%</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50" u="none" strike="noStrike" cap="none">
                          <a:latin typeface="Tahoma"/>
                          <a:ea typeface="Tahoma"/>
                          <a:cs typeface="Tahoma"/>
                          <a:sym typeface="Tahoma"/>
                        </a:rPr>
                        <a:t>15%</a:t>
                      </a:r>
                      <a:endParaRPr sz="1650" u="none" strike="noStrike" cap="none">
                        <a:latin typeface="Tahoma"/>
                        <a:ea typeface="Tahoma"/>
                        <a:cs typeface="Tahoma"/>
                        <a:sym typeface="Tahoma"/>
                      </a:endParaRPr>
                    </a:p>
                  </a:txBody>
                  <a:tcPr marL="0" marR="0" marT="48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2175">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Somewhat Disagree</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2%</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0%</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2075">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Strongly Disagree</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2%</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3%</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22175">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Base (Those who are aware about Hershey's Dark Chocolate):</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115</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121</a:t>
                      </a:r>
                      <a:endParaRPr sz="1650" u="none" strike="noStrike" cap="none">
                        <a:latin typeface="Tahoma"/>
                        <a:ea typeface="Tahoma"/>
                        <a:cs typeface="Tahoma"/>
                        <a:sym typeface="Tahoma"/>
                      </a:endParaRPr>
                    </a:p>
                  </a:txBody>
                  <a:tcPr marL="0" marR="0" marT="85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1322" name="Google Shape;1322;g16cd2f245f6_0_795"/>
          <p:cNvGraphicFramePr/>
          <p:nvPr/>
        </p:nvGraphicFramePr>
        <p:xfrm>
          <a:off x="1239962" y="6078453"/>
          <a:ext cx="16610950" cy="2901500"/>
        </p:xfrm>
        <a:graphic>
          <a:graphicData uri="http://schemas.openxmlformats.org/drawingml/2006/table">
            <a:tbl>
              <a:tblPr firstRow="1" bandRow="1">
                <a:noFill/>
                <a:tableStyleId>{A7EB5C23-D344-49BA-9811-5B2ACC2CBD17}</a:tableStyleId>
              </a:tblPr>
              <a:tblGrid>
                <a:gridCol w="10083800">
                  <a:extLst>
                    <a:ext uri="{9D8B030D-6E8A-4147-A177-3AD203B41FA5}">
                      <a16:colId xmlns:a16="http://schemas.microsoft.com/office/drawing/2014/main" val="20000"/>
                    </a:ext>
                  </a:extLst>
                </a:gridCol>
                <a:gridCol w="2478400">
                  <a:extLst>
                    <a:ext uri="{9D8B030D-6E8A-4147-A177-3AD203B41FA5}">
                      <a16:colId xmlns:a16="http://schemas.microsoft.com/office/drawing/2014/main" val="20001"/>
                    </a:ext>
                  </a:extLst>
                </a:gridCol>
                <a:gridCol w="4048750">
                  <a:extLst>
                    <a:ext uri="{9D8B030D-6E8A-4147-A177-3AD203B41FA5}">
                      <a16:colId xmlns:a16="http://schemas.microsoft.com/office/drawing/2014/main" val="20002"/>
                    </a:ext>
                  </a:extLst>
                </a:gridCol>
              </a:tblGrid>
              <a:tr h="362700">
                <a:tc rowSpan="2">
                  <a:txBody>
                    <a:bodyPr/>
                    <a:lstStyle/>
                    <a:p>
                      <a:pPr marL="0" marR="0" lvl="0" indent="0" algn="l" rtl="0">
                        <a:lnSpc>
                          <a:spcPct val="100000"/>
                        </a:lnSpc>
                        <a:spcBef>
                          <a:spcPts val="0"/>
                        </a:spcBef>
                        <a:spcAft>
                          <a:spcPts val="0"/>
                        </a:spcAft>
                        <a:buNone/>
                      </a:pPr>
                      <a:endParaRPr sz="1700" u="none" strike="noStrike" cap="none">
                        <a:latin typeface="Times New Roman"/>
                        <a:ea typeface="Times New Roman"/>
                        <a:cs typeface="Times New Roman"/>
                        <a:sym typeface="Times New Roman"/>
                      </a:endParaRPr>
                    </a:p>
                  </a:txBody>
                  <a:tcPr marL="0" marR="0" marT="0" marB="0">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1650" b="1" u="none" strike="noStrike" cap="none">
                          <a:solidFill>
                            <a:srgbClr val="FFFFFF"/>
                          </a:solidFill>
                          <a:latin typeface="Tahoma"/>
                          <a:ea typeface="Tahoma"/>
                          <a:cs typeface="Tahoma"/>
                          <a:sym typeface="Tahoma"/>
                        </a:rPr>
                        <a:t>Comes In New Tulsi Flavour</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D37F9"/>
                    </a:solidFill>
                  </a:tcPr>
                </a:tc>
                <a:tc hMerge="1">
                  <a:txBody>
                    <a:bodyPr/>
                    <a:lstStyle/>
                    <a:p>
                      <a:endParaRPr lang="en-US"/>
                    </a:p>
                  </a:txBody>
                  <a:tcPr/>
                </a:tc>
                <a:extLst>
                  <a:ext uri="{0D108BD9-81ED-4DB2-BD59-A6C34878D82A}">
                    <a16:rowId xmlns:a16="http://schemas.microsoft.com/office/drawing/2014/main" val="10000"/>
                  </a:ext>
                </a:extLst>
              </a:tr>
              <a:tr h="362700">
                <a:tc vMerge="1">
                  <a:txBody>
                    <a:bodyPr/>
                    <a:lstStyle/>
                    <a:p>
                      <a:endParaRPr lang="en-US"/>
                    </a:p>
                  </a:txBody>
                  <a:tcPr/>
                </a:tc>
                <a:tc>
                  <a:txBody>
                    <a:bodyPr/>
                    <a:lstStyle/>
                    <a:p>
                      <a:pPr marL="1905" marR="0" lvl="0" indent="0" algn="ctr" rtl="0">
                        <a:lnSpc>
                          <a:spcPct val="100000"/>
                        </a:lnSpc>
                        <a:spcBef>
                          <a:spcPts val="0"/>
                        </a:spcBef>
                        <a:spcAft>
                          <a:spcPts val="0"/>
                        </a:spcAft>
                        <a:buNone/>
                      </a:pPr>
                      <a:r>
                        <a:rPr lang="en-US" sz="1650" b="1" u="none" strike="noStrike" cap="none">
                          <a:latin typeface="Tahoma"/>
                          <a:ea typeface="Tahoma"/>
                          <a:cs typeface="Tahoma"/>
                          <a:sym typeface="Tahoma"/>
                        </a:rPr>
                        <a:t>Control</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b="1" u="none" strike="noStrike" cap="none">
                          <a:latin typeface="Tahoma"/>
                          <a:ea typeface="Tahoma"/>
                          <a:cs typeface="Tahoma"/>
                          <a:sym typeface="Tahoma"/>
                        </a:rPr>
                        <a:t>Exposed</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27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Strongly Agree</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29%</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650" u="none" strike="noStrike" cap="none">
                          <a:latin typeface="Tahoma"/>
                          <a:ea typeface="Tahoma"/>
                          <a:cs typeface="Tahoma"/>
                          <a:sym typeface="Tahoma"/>
                        </a:rPr>
                        <a:t>63%</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27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Somewhat Agree</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33%</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650" u="none" strike="noStrike" cap="none">
                          <a:latin typeface="Tahoma"/>
                          <a:ea typeface="Tahoma"/>
                          <a:cs typeface="Tahoma"/>
                          <a:sym typeface="Tahoma"/>
                        </a:rPr>
                        <a:t>19%</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27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Neutral</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00000"/>
                        </a:lnSpc>
                        <a:spcBef>
                          <a:spcPts val="0"/>
                        </a:spcBef>
                        <a:spcAft>
                          <a:spcPts val="0"/>
                        </a:spcAft>
                        <a:buNone/>
                      </a:pPr>
                      <a:r>
                        <a:rPr lang="en-US" sz="1650" u="none" strike="noStrike" cap="none">
                          <a:latin typeface="Tahoma"/>
                          <a:ea typeface="Tahoma"/>
                          <a:cs typeface="Tahoma"/>
                          <a:sym typeface="Tahoma"/>
                        </a:rPr>
                        <a:t>28%</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00000"/>
                        </a:lnSpc>
                        <a:spcBef>
                          <a:spcPts val="0"/>
                        </a:spcBef>
                        <a:spcAft>
                          <a:spcPts val="0"/>
                        </a:spcAft>
                        <a:buNone/>
                      </a:pPr>
                      <a:r>
                        <a:rPr lang="en-US" sz="1650" u="none" strike="noStrike" cap="none">
                          <a:latin typeface="Tahoma"/>
                          <a:ea typeface="Tahoma"/>
                          <a:cs typeface="Tahoma"/>
                          <a:sym typeface="Tahoma"/>
                        </a:rPr>
                        <a:t>14%</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26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Somewhat Disagree</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3%</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1%</a:t>
                      </a:r>
                      <a:endParaRPr sz="1650" u="none" strike="noStrike" cap="none">
                        <a:latin typeface="Tahoma"/>
                        <a:ea typeface="Tahoma"/>
                        <a:cs typeface="Tahoma"/>
                        <a:sym typeface="Tahoma"/>
                      </a:endParaRPr>
                    </a:p>
                  </a:txBody>
                  <a:tcPr marL="0" marR="0" marT="552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27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Strongly Disagree</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2%</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1%</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2700">
                <a:tc>
                  <a:txBody>
                    <a:bodyPr/>
                    <a:lstStyle/>
                    <a:p>
                      <a:pPr marL="80645" marR="0" lvl="0" indent="0" algn="l" rtl="0">
                        <a:lnSpc>
                          <a:spcPct val="100000"/>
                        </a:lnSpc>
                        <a:spcBef>
                          <a:spcPts val="0"/>
                        </a:spcBef>
                        <a:spcAft>
                          <a:spcPts val="0"/>
                        </a:spcAft>
                        <a:buNone/>
                      </a:pPr>
                      <a:r>
                        <a:rPr lang="en-US" sz="1650" b="1" u="none" strike="noStrike" cap="none">
                          <a:latin typeface="Tahoma"/>
                          <a:ea typeface="Tahoma"/>
                          <a:cs typeface="Tahoma"/>
                          <a:sym typeface="Tahoma"/>
                        </a:rPr>
                        <a:t>Base (Those who are aware about Hershey's Dark Chocolate):</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sz="1650" u="none" strike="noStrike" cap="none">
                          <a:latin typeface="Tahoma"/>
                          <a:ea typeface="Tahoma"/>
                          <a:cs typeface="Tahoma"/>
                          <a:sym typeface="Tahoma"/>
                        </a:rPr>
                        <a:t>115</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270" marR="0" lvl="0" indent="0" algn="ctr" rtl="0">
                        <a:lnSpc>
                          <a:spcPct val="100000"/>
                        </a:lnSpc>
                        <a:spcBef>
                          <a:spcPts val="0"/>
                        </a:spcBef>
                        <a:spcAft>
                          <a:spcPts val="0"/>
                        </a:spcAft>
                        <a:buNone/>
                      </a:pPr>
                      <a:r>
                        <a:rPr lang="en-US" sz="1650" u="none" strike="noStrike" cap="none">
                          <a:latin typeface="Tahoma"/>
                          <a:ea typeface="Tahoma"/>
                          <a:cs typeface="Tahoma"/>
                          <a:sym typeface="Tahoma"/>
                        </a:rPr>
                        <a:t>121</a:t>
                      </a:r>
                      <a:endParaRPr sz="1650" u="none" strike="noStrike" cap="none">
                        <a:latin typeface="Tahoma"/>
                        <a:ea typeface="Tahoma"/>
                        <a:cs typeface="Tahoma"/>
                        <a:sym typeface="Tahoma"/>
                      </a:endParaRPr>
                    </a:p>
                  </a:txBody>
                  <a:tcPr marL="0" marR="0" marT="558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323" name="Google Shape;1323;g16cd2f245f6_0_795"/>
          <p:cNvPicPr preferRelativeResize="0"/>
          <p:nvPr/>
        </p:nvPicPr>
        <p:blipFill rotWithShape="1">
          <a:blip r:embed="rId6">
            <a:alphaModFix/>
          </a:blip>
          <a:srcRect/>
          <a:stretch/>
        </p:blipFill>
        <p:spPr>
          <a:xfrm>
            <a:off x="17861236" y="91725"/>
            <a:ext cx="643331" cy="6345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g16cd2f245f6_0_437"/>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928" name="Google Shape;928;g16cd2f245f6_0_437"/>
          <p:cNvSpPr txBox="1">
            <a:spLocks noGrp="1"/>
          </p:cNvSpPr>
          <p:nvPr>
            <p:ph type="title"/>
          </p:nvPr>
        </p:nvSpPr>
        <p:spPr>
          <a:xfrm>
            <a:off x="1191556" y="685135"/>
            <a:ext cx="104109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RESEARCH BACKGROUND</a:t>
            </a:r>
            <a:endParaRPr sz="6600">
              <a:latin typeface="Tahoma"/>
              <a:ea typeface="Tahoma"/>
              <a:cs typeface="Tahoma"/>
              <a:sym typeface="Tahoma"/>
            </a:endParaRPr>
          </a:p>
        </p:txBody>
      </p:sp>
      <p:pic>
        <p:nvPicPr>
          <p:cNvPr id="929" name="Google Shape;929;g16cd2f245f6_0_437"/>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930" name="Google Shape;930;g16cd2f245f6_0_437"/>
          <p:cNvSpPr txBox="1"/>
          <p:nvPr/>
        </p:nvSpPr>
        <p:spPr>
          <a:xfrm>
            <a:off x="19741567" y="10874423"/>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2</a:t>
            </a:r>
            <a:endParaRPr sz="1950">
              <a:latin typeface="Libre Franklin Medium"/>
              <a:ea typeface="Libre Franklin Medium"/>
              <a:cs typeface="Libre Franklin Medium"/>
              <a:sym typeface="Libre Franklin Medium"/>
            </a:endParaRPr>
          </a:p>
        </p:txBody>
      </p:sp>
      <p:sp>
        <p:nvSpPr>
          <p:cNvPr id="931" name="Google Shape;931;g16cd2f245f6_0_437"/>
          <p:cNvSpPr txBox="1"/>
          <p:nvPr/>
        </p:nvSpPr>
        <p:spPr>
          <a:xfrm>
            <a:off x="1215116" y="2936193"/>
            <a:ext cx="18469500" cy="46353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i="1">
                <a:solidFill>
                  <a:srgbClr val="006FC0"/>
                </a:solidFill>
                <a:latin typeface="Trebuchet MS"/>
                <a:ea typeface="Trebuchet MS"/>
                <a:cs typeface="Trebuchet MS"/>
                <a:sym typeface="Trebuchet MS"/>
              </a:rPr>
              <a:t>CAMPAIGN BACKGROUND</a:t>
            </a:r>
            <a:endParaRPr sz="2300" b="1">
              <a:latin typeface="Trebuchet MS"/>
              <a:ea typeface="Trebuchet MS"/>
              <a:cs typeface="Trebuchet MS"/>
              <a:sym typeface="Trebuchet MS"/>
            </a:endParaRPr>
          </a:p>
          <a:p>
            <a:pPr marL="0" marR="0" lvl="0" indent="0" algn="l" rtl="0">
              <a:lnSpc>
                <a:spcPct val="100000"/>
              </a:lnSpc>
              <a:spcBef>
                <a:spcPts val="10"/>
              </a:spcBef>
              <a:spcAft>
                <a:spcPts val="0"/>
              </a:spcAft>
              <a:buNone/>
            </a:pPr>
            <a:endParaRPr sz="2300" b="1">
              <a:latin typeface="Trebuchet MS"/>
              <a:ea typeface="Trebuchet MS"/>
              <a:cs typeface="Trebuchet MS"/>
              <a:sym typeface="Trebuchet MS"/>
            </a:endParaRPr>
          </a:p>
          <a:p>
            <a:pPr marL="12700" marR="0" lvl="0" indent="0" algn="l" rtl="0">
              <a:lnSpc>
                <a:spcPct val="100000"/>
              </a:lnSpc>
              <a:spcBef>
                <a:spcPts val="5"/>
              </a:spcBef>
              <a:spcAft>
                <a:spcPts val="0"/>
              </a:spcAft>
              <a:buNone/>
            </a:pPr>
            <a:r>
              <a:rPr lang="en-US" sz="2300" b="1">
                <a:solidFill>
                  <a:srgbClr val="131617"/>
                </a:solidFill>
                <a:latin typeface="Trebuchet MS"/>
                <a:ea typeface="Trebuchet MS"/>
                <a:cs typeface="Trebuchet MS"/>
                <a:sym typeface="Trebuchet MS"/>
              </a:rPr>
              <a:t>P&amp;G for its brand “Vicks Cough Drops” launched an Ad Campaign for Cough Lozenges</a:t>
            </a:r>
            <a:endParaRPr sz="2300" b="1">
              <a:latin typeface="Trebuchet MS"/>
              <a:ea typeface="Trebuchet MS"/>
              <a:cs typeface="Trebuchet MS"/>
              <a:sym typeface="Trebuchet MS"/>
            </a:endParaRPr>
          </a:p>
          <a:p>
            <a:pPr marL="12700" marR="0" lvl="0" indent="0" algn="l" rtl="0">
              <a:lnSpc>
                <a:spcPct val="100000"/>
              </a:lnSpc>
              <a:spcBef>
                <a:spcPts val="35"/>
              </a:spcBef>
              <a:spcAft>
                <a:spcPts val="0"/>
              </a:spcAft>
              <a:buNone/>
            </a:pPr>
            <a:r>
              <a:rPr lang="en-US" sz="2300" b="1">
                <a:solidFill>
                  <a:srgbClr val="131617"/>
                </a:solidFill>
                <a:latin typeface="Trebuchet MS"/>
                <a:ea typeface="Trebuchet MS"/>
                <a:cs typeface="Trebuchet MS"/>
                <a:sym typeface="Trebuchet MS"/>
              </a:rPr>
              <a:t>“Vicks Cough Drops” with a tagline ‘Quick Relief from khich khich / sore throat irritation’.</a:t>
            </a:r>
            <a:endParaRPr sz="2300" b="1">
              <a:latin typeface="Trebuchet MS"/>
              <a:ea typeface="Trebuchet MS"/>
              <a:cs typeface="Trebuchet MS"/>
              <a:sym typeface="Trebuchet MS"/>
            </a:endParaRPr>
          </a:p>
          <a:p>
            <a:pPr marL="0" marR="0" lvl="0" indent="0" algn="l" rtl="0">
              <a:lnSpc>
                <a:spcPct val="100000"/>
              </a:lnSpc>
              <a:spcBef>
                <a:spcPts val="5"/>
              </a:spcBef>
              <a:spcAft>
                <a:spcPts val="0"/>
              </a:spcAft>
              <a:buNone/>
            </a:pPr>
            <a:endParaRPr sz="2300" b="1">
              <a:latin typeface="Trebuchet MS"/>
              <a:ea typeface="Trebuchet MS"/>
              <a:cs typeface="Trebuchet MS"/>
              <a:sym typeface="Trebuchet MS"/>
            </a:endParaRPr>
          </a:p>
          <a:p>
            <a:pPr marL="12700" marR="24765" lvl="0" indent="0" algn="l" rtl="0">
              <a:lnSpc>
                <a:spcPct val="100800"/>
              </a:lnSpc>
              <a:spcBef>
                <a:spcPts val="0"/>
              </a:spcBef>
              <a:spcAft>
                <a:spcPts val="0"/>
              </a:spcAft>
              <a:buNone/>
            </a:pPr>
            <a:r>
              <a:rPr lang="en-US" sz="2300" b="1">
                <a:solidFill>
                  <a:srgbClr val="131617"/>
                </a:solidFill>
                <a:latin typeface="Trebuchet MS"/>
                <a:ea typeface="Trebuchet MS"/>
                <a:cs typeface="Trebuchet MS"/>
                <a:sym typeface="Trebuchet MS"/>
              </a:rPr>
              <a:t>With the motto ‘Khich Khich Door Karo’ Vicks Cough Drops is encouraging customers to  pop Vicks Cough Drops and enjoy how one drop relieves khich khich and lets you carry on  with your big plans for the day. The new campaign highlights Vicks Cough Drops – Nayi  Tulsi Goli puts a stop before the minor irritation explodes into a major sore throat.</a:t>
            </a:r>
            <a:endParaRPr sz="2300" b="1">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300" b="1">
              <a:latin typeface="Trebuchet MS"/>
              <a:ea typeface="Trebuchet MS"/>
              <a:cs typeface="Trebuchet MS"/>
              <a:sym typeface="Trebuchet MS"/>
            </a:endParaRPr>
          </a:p>
          <a:p>
            <a:pPr marL="12700" marR="0" lvl="0" indent="0" algn="l" rtl="0">
              <a:lnSpc>
                <a:spcPct val="100000"/>
              </a:lnSpc>
              <a:spcBef>
                <a:spcPts val="0"/>
              </a:spcBef>
              <a:spcAft>
                <a:spcPts val="0"/>
              </a:spcAft>
              <a:buNone/>
            </a:pPr>
            <a:r>
              <a:rPr lang="en-US" sz="2300" b="1" i="1">
                <a:solidFill>
                  <a:srgbClr val="006FC0"/>
                </a:solidFill>
                <a:latin typeface="Trebuchet MS"/>
                <a:ea typeface="Trebuchet MS"/>
                <a:cs typeface="Trebuchet MS"/>
                <a:sym typeface="Trebuchet MS"/>
              </a:rPr>
              <a:t>RESEARCH BACKGROUND</a:t>
            </a:r>
            <a:endParaRPr sz="2300" b="1">
              <a:latin typeface="Trebuchet MS"/>
              <a:ea typeface="Trebuchet MS"/>
              <a:cs typeface="Trebuchet MS"/>
              <a:sym typeface="Trebuchet MS"/>
            </a:endParaRPr>
          </a:p>
          <a:p>
            <a:pPr marL="0" marR="0" lvl="0" indent="0" algn="l" rtl="0">
              <a:lnSpc>
                <a:spcPct val="100000"/>
              </a:lnSpc>
              <a:spcBef>
                <a:spcPts val="25"/>
              </a:spcBef>
              <a:spcAft>
                <a:spcPts val="0"/>
              </a:spcAft>
              <a:buNone/>
            </a:pPr>
            <a:endParaRPr sz="2300" b="1">
              <a:latin typeface="Trebuchet MS"/>
              <a:ea typeface="Trebuchet MS"/>
              <a:cs typeface="Trebuchet MS"/>
              <a:sym typeface="Trebuchet MS"/>
            </a:endParaRPr>
          </a:p>
          <a:p>
            <a:pPr marL="12700" marR="5080" lvl="0" indent="0" algn="l" rtl="0">
              <a:lnSpc>
                <a:spcPct val="100000"/>
              </a:lnSpc>
              <a:spcBef>
                <a:spcPts val="5"/>
              </a:spcBef>
              <a:spcAft>
                <a:spcPts val="0"/>
              </a:spcAft>
              <a:buNone/>
            </a:pPr>
            <a:r>
              <a:rPr lang="en-US" sz="2300" b="1">
                <a:solidFill>
                  <a:srgbClr val="131617"/>
                </a:solidFill>
                <a:latin typeface="Trebuchet MS"/>
                <a:ea typeface="Trebuchet MS"/>
                <a:cs typeface="Trebuchet MS"/>
                <a:sym typeface="Trebuchet MS"/>
              </a:rPr>
              <a:t>Nielsen Digital Ad Effectiveness report aims to evaluate the campaign in terms of impact  on Show KPIs and ad diagnostics using a standard control v/s exposed methodology</a:t>
            </a:r>
            <a:endParaRPr sz="2300" b="1">
              <a:latin typeface="Trebuchet MS"/>
              <a:ea typeface="Trebuchet MS"/>
              <a:cs typeface="Trebuchet MS"/>
              <a:sym typeface="Trebuchet MS"/>
            </a:endParaRPr>
          </a:p>
        </p:txBody>
      </p:sp>
      <p:pic>
        <p:nvPicPr>
          <p:cNvPr id="932" name="Google Shape;932;g16cd2f245f6_0_437"/>
          <p:cNvPicPr preferRelativeResize="0"/>
          <p:nvPr/>
        </p:nvPicPr>
        <p:blipFill rotWithShape="1">
          <a:blip r:embed="rId5">
            <a:alphaModFix/>
          </a:blip>
          <a:srcRect/>
          <a:stretch/>
        </p:blipFill>
        <p:spPr>
          <a:xfrm>
            <a:off x="131254" y="75326"/>
            <a:ext cx="1486778" cy="208707"/>
          </a:xfrm>
          <a:prstGeom prst="rect">
            <a:avLst/>
          </a:prstGeom>
          <a:noFill/>
          <a:ln>
            <a:noFill/>
          </a:ln>
        </p:spPr>
      </p:pic>
      <p:pic>
        <p:nvPicPr>
          <p:cNvPr id="933" name="Google Shape;933;g16cd2f245f6_0_437"/>
          <p:cNvPicPr preferRelativeResize="0"/>
          <p:nvPr/>
        </p:nvPicPr>
        <p:blipFill rotWithShape="1">
          <a:blip r:embed="rId6">
            <a:alphaModFix/>
          </a:blip>
          <a:srcRect/>
          <a:stretch/>
        </p:blipFill>
        <p:spPr>
          <a:xfrm>
            <a:off x="17861236" y="91725"/>
            <a:ext cx="643331" cy="6345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37"/>
        <p:cNvGrpSpPr/>
        <p:nvPr/>
      </p:nvGrpSpPr>
      <p:grpSpPr>
        <a:xfrm>
          <a:off x="0" y="0"/>
          <a:ext cx="0" cy="0"/>
          <a:chOff x="0" y="0"/>
          <a:chExt cx="0" cy="0"/>
        </a:xfrm>
      </p:grpSpPr>
      <p:pic>
        <p:nvPicPr>
          <p:cNvPr id="938" name="Google Shape;938;g16cd2f245f6_0_446"/>
          <p:cNvPicPr preferRelativeResize="0"/>
          <p:nvPr/>
        </p:nvPicPr>
        <p:blipFill rotWithShape="1">
          <a:blip r:embed="rId3">
            <a:alphaModFix/>
          </a:blip>
          <a:srcRect/>
          <a:stretch/>
        </p:blipFill>
        <p:spPr>
          <a:xfrm>
            <a:off x="0" y="0"/>
            <a:ext cx="20104099" cy="11308556"/>
          </a:xfrm>
          <a:prstGeom prst="rect">
            <a:avLst/>
          </a:prstGeom>
          <a:noFill/>
          <a:ln>
            <a:noFill/>
          </a:ln>
        </p:spPr>
      </p:pic>
      <p:pic>
        <p:nvPicPr>
          <p:cNvPr id="939" name="Google Shape;939;g16cd2f245f6_0_446"/>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940" name="Google Shape;940;g16cd2f245f6_0_446"/>
          <p:cNvSpPr/>
          <p:nvPr/>
        </p:nvSpPr>
        <p:spPr>
          <a:xfrm>
            <a:off x="18618280" y="126278"/>
            <a:ext cx="0" cy="638810"/>
          </a:xfrm>
          <a:custGeom>
            <a:avLst/>
            <a:gdLst/>
            <a:ahLst/>
            <a:cxnLst/>
            <a:rect l="l" t="t" r="r" b="b"/>
            <a:pathLst>
              <a:path w="120000" h="638810" extrusionOk="0">
                <a:moveTo>
                  <a:pt x="0" y="638724"/>
                </a:moveTo>
                <a:lnTo>
                  <a:pt x="0" y="0"/>
                </a:lnTo>
              </a:path>
            </a:pathLst>
          </a:custGeom>
          <a:noFill/>
          <a:ln w="20925" cap="flat" cmpd="sng">
            <a:solidFill>
              <a:srgbClr val="52575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41" name="Google Shape;941;g16cd2f245f6_0_446"/>
          <p:cNvSpPr txBox="1">
            <a:spLocks noGrp="1"/>
          </p:cNvSpPr>
          <p:nvPr>
            <p:ph type="title"/>
          </p:nvPr>
        </p:nvSpPr>
        <p:spPr>
          <a:xfrm>
            <a:off x="1069675" y="379329"/>
            <a:ext cx="53364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KEY METRICS</a:t>
            </a:r>
            <a:endParaRPr sz="6600">
              <a:latin typeface="Tahoma"/>
              <a:ea typeface="Tahoma"/>
              <a:cs typeface="Tahoma"/>
              <a:sym typeface="Tahoma"/>
            </a:endParaRPr>
          </a:p>
        </p:txBody>
      </p:sp>
      <p:sp>
        <p:nvSpPr>
          <p:cNvPr id="942" name="Google Shape;942;g16cd2f245f6_0_446"/>
          <p:cNvSpPr txBox="1"/>
          <p:nvPr/>
        </p:nvSpPr>
        <p:spPr>
          <a:xfrm>
            <a:off x="1166635" y="1978820"/>
            <a:ext cx="16566600" cy="3955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3300" b="1">
                <a:solidFill>
                  <a:srgbClr val="004A90"/>
                </a:solidFill>
                <a:latin typeface="Tahoma"/>
                <a:ea typeface="Tahoma"/>
                <a:cs typeface="Tahoma"/>
                <a:sym typeface="Tahoma"/>
              </a:rPr>
              <a:t>BRAND KPI’S - </a:t>
            </a:r>
            <a:r>
              <a:rPr lang="en-US" sz="3300" b="1" i="1">
                <a:solidFill>
                  <a:srgbClr val="004A90"/>
                </a:solidFill>
                <a:latin typeface="Trebuchet MS"/>
                <a:ea typeface="Trebuchet MS"/>
                <a:cs typeface="Trebuchet MS"/>
                <a:sym typeface="Trebuchet MS"/>
              </a:rPr>
              <a:t>Awareness, Purchase Intent, Brand Imagery</a:t>
            </a:r>
            <a:endParaRPr sz="3300">
              <a:latin typeface="Trebuchet MS"/>
              <a:ea typeface="Trebuchet MS"/>
              <a:cs typeface="Trebuchet MS"/>
              <a:sym typeface="Trebuchet MS"/>
            </a:endParaRPr>
          </a:p>
          <a:p>
            <a:pPr marL="45720" marR="0" lvl="0" indent="0" algn="l" rtl="0">
              <a:lnSpc>
                <a:spcPct val="100000"/>
              </a:lnSpc>
              <a:spcBef>
                <a:spcPts val="1864"/>
              </a:spcBef>
              <a:spcAft>
                <a:spcPts val="0"/>
              </a:spcAft>
              <a:buNone/>
            </a:pPr>
            <a:r>
              <a:rPr lang="en-US" sz="2300" b="1">
                <a:solidFill>
                  <a:srgbClr val="131617"/>
                </a:solidFill>
                <a:latin typeface="Tahoma"/>
                <a:ea typeface="Tahoma"/>
                <a:cs typeface="Tahoma"/>
                <a:sym typeface="Tahoma"/>
              </a:rPr>
              <a:t>Questions asked:</a:t>
            </a:r>
            <a:endParaRPr sz="2300">
              <a:latin typeface="Tahoma"/>
              <a:ea typeface="Tahoma"/>
              <a:cs typeface="Tahoma"/>
              <a:sym typeface="Tahoma"/>
            </a:endParaRPr>
          </a:p>
          <a:p>
            <a:pPr marL="422908" marR="0" lvl="0" indent="-377825" algn="l" rtl="0">
              <a:lnSpc>
                <a:spcPct val="100000"/>
              </a:lnSpc>
              <a:spcBef>
                <a:spcPts val="30"/>
              </a:spcBef>
              <a:spcAft>
                <a:spcPts val="0"/>
              </a:spcAft>
              <a:buClr>
                <a:srgbClr val="131617"/>
              </a:buClr>
              <a:buSzPts val="2300"/>
              <a:buFont typeface="Arial"/>
              <a:buChar char="•"/>
            </a:pPr>
            <a:r>
              <a:rPr lang="en-US" sz="2300" b="1">
                <a:latin typeface="Tahoma"/>
                <a:ea typeface="Tahoma"/>
                <a:cs typeface="Tahoma"/>
                <a:sym typeface="Tahoma"/>
              </a:rPr>
              <a:t>When thinking about Cough Lozenges which of these brands are you aware of?</a:t>
            </a:r>
            <a:endParaRPr sz="2300">
              <a:latin typeface="Tahoma"/>
              <a:ea typeface="Tahoma"/>
              <a:cs typeface="Tahoma"/>
              <a:sym typeface="Tahoma"/>
            </a:endParaRPr>
          </a:p>
          <a:p>
            <a:pPr marL="422908" marR="0" lvl="0" indent="-377825" algn="l" rtl="0">
              <a:lnSpc>
                <a:spcPct val="100000"/>
              </a:lnSpc>
              <a:spcBef>
                <a:spcPts val="10"/>
              </a:spcBef>
              <a:spcAft>
                <a:spcPts val="0"/>
              </a:spcAft>
              <a:buClr>
                <a:srgbClr val="131617"/>
              </a:buClr>
              <a:buSzPts val="2300"/>
              <a:buFont typeface="Arial"/>
              <a:buChar char="•"/>
            </a:pPr>
            <a:r>
              <a:rPr lang="en-US" sz="2300" b="1">
                <a:latin typeface="Tahoma"/>
                <a:ea typeface="Tahoma"/>
                <a:cs typeface="Tahoma"/>
                <a:sym typeface="Tahoma"/>
              </a:rPr>
              <a:t>The next time you are looking to purchase Cough Lozenges, how likely or unlikely are you to purchase the following brands?</a:t>
            </a:r>
            <a:endParaRPr sz="2300">
              <a:latin typeface="Tahoma"/>
              <a:ea typeface="Tahoma"/>
              <a:cs typeface="Tahoma"/>
              <a:sym typeface="Tahoma"/>
            </a:endParaRPr>
          </a:p>
          <a:p>
            <a:pPr marL="422908" marR="0" lvl="0" indent="-377825" algn="l" rtl="0">
              <a:lnSpc>
                <a:spcPct val="100000"/>
              </a:lnSpc>
              <a:spcBef>
                <a:spcPts val="10"/>
              </a:spcBef>
              <a:spcAft>
                <a:spcPts val="0"/>
              </a:spcAft>
              <a:buClr>
                <a:srgbClr val="131617"/>
              </a:buClr>
              <a:buSzPts val="2300"/>
              <a:buFont typeface="Arial"/>
              <a:buChar char="•"/>
            </a:pPr>
            <a:r>
              <a:rPr lang="en-US" sz="2300" b="1">
                <a:latin typeface="Tahoma"/>
                <a:ea typeface="Tahoma"/>
                <a:cs typeface="Tahoma"/>
                <a:sym typeface="Tahoma"/>
              </a:rPr>
              <a:t>Please indicate whether you Agree or Disagree with the following statements about Vicks Cough Drops.</a:t>
            </a:r>
            <a:endParaRPr sz="2300">
              <a:latin typeface="Tahoma"/>
              <a:ea typeface="Tahoma"/>
              <a:cs typeface="Tahoma"/>
              <a:sym typeface="Tahoma"/>
            </a:endParaRPr>
          </a:p>
          <a:p>
            <a:pPr marL="0" marR="0" lvl="0" indent="0" algn="l" rtl="0">
              <a:lnSpc>
                <a:spcPct val="100000"/>
              </a:lnSpc>
              <a:spcBef>
                <a:spcPts val="5"/>
              </a:spcBef>
              <a:spcAft>
                <a:spcPts val="0"/>
              </a:spcAft>
              <a:buNone/>
            </a:pPr>
            <a:endParaRPr sz="2300">
              <a:latin typeface="Tahoma"/>
              <a:ea typeface="Tahoma"/>
              <a:cs typeface="Tahoma"/>
              <a:sym typeface="Tahoma"/>
            </a:endParaRPr>
          </a:p>
          <a:p>
            <a:pPr marL="45720" marR="0" lvl="0" indent="0" algn="l" rtl="0">
              <a:lnSpc>
                <a:spcPct val="100000"/>
              </a:lnSpc>
              <a:spcBef>
                <a:spcPts val="0"/>
              </a:spcBef>
              <a:spcAft>
                <a:spcPts val="0"/>
              </a:spcAft>
              <a:buNone/>
            </a:pPr>
            <a:r>
              <a:rPr lang="en-US" sz="2300" b="1" i="1">
                <a:solidFill>
                  <a:srgbClr val="131617"/>
                </a:solidFill>
                <a:latin typeface="Trebuchet MS"/>
                <a:ea typeface="Trebuchet MS"/>
                <a:cs typeface="Trebuchet MS"/>
                <a:sym typeface="Trebuchet MS"/>
              </a:rPr>
              <a:t>Imagery Statements Evaluated:</a:t>
            </a:r>
            <a:endParaRPr sz="2300">
              <a:latin typeface="Trebuchet MS"/>
              <a:ea typeface="Trebuchet MS"/>
              <a:cs typeface="Trebuchet MS"/>
              <a:sym typeface="Trebuchet MS"/>
            </a:endParaRPr>
          </a:p>
          <a:p>
            <a:pPr marL="470533" marR="0" lvl="0" indent="-425450" algn="l" rtl="0">
              <a:lnSpc>
                <a:spcPct val="100000"/>
              </a:lnSpc>
              <a:spcBef>
                <a:spcPts val="10"/>
              </a:spcBef>
              <a:spcAft>
                <a:spcPts val="0"/>
              </a:spcAft>
              <a:buClr>
                <a:srgbClr val="131617"/>
              </a:buClr>
              <a:buSzPts val="2300"/>
              <a:buFont typeface="Trebuchet MS"/>
              <a:buAutoNum type="arabicParenR"/>
            </a:pPr>
            <a:r>
              <a:rPr lang="en-US" sz="2300" b="1" i="1">
                <a:solidFill>
                  <a:srgbClr val="131617"/>
                </a:solidFill>
                <a:latin typeface="Trebuchet MS"/>
                <a:ea typeface="Trebuchet MS"/>
                <a:cs typeface="Trebuchet MS"/>
                <a:sym typeface="Trebuchet MS"/>
              </a:rPr>
              <a:t>Gives Relief from Minor Throat Irritation (Khich Khich)</a:t>
            </a:r>
            <a:endParaRPr sz="2300">
              <a:latin typeface="Trebuchet MS"/>
              <a:ea typeface="Trebuchet MS"/>
              <a:cs typeface="Trebuchet MS"/>
              <a:sym typeface="Trebuchet MS"/>
            </a:endParaRPr>
          </a:p>
          <a:p>
            <a:pPr marL="470533" marR="0" lvl="0" indent="-425450" algn="l" rtl="0">
              <a:lnSpc>
                <a:spcPct val="100000"/>
              </a:lnSpc>
              <a:spcBef>
                <a:spcPts val="10"/>
              </a:spcBef>
              <a:spcAft>
                <a:spcPts val="0"/>
              </a:spcAft>
              <a:buClr>
                <a:srgbClr val="131617"/>
              </a:buClr>
              <a:buSzPts val="2300"/>
              <a:buFont typeface="Trebuchet MS"/>
              <a:buAutoNum type="arabicParenR"/>
            </a:pPr>
            <a:r>
              <a:rPr lang="en-US" sz="2300" b="1" i="1">
                <a:solidFill>
                  <a:srgbClr val="131617"/>
                </a:solidFill>
                <a:latin typeface="Trebuchet MS"/>
                <a:ea typeface="Trebuchet MS"/>
                <a:cs typeface="Trebuchet MS"/>
                <a:sym typeface="Trebuchet MS"/>
              </a:rPr>
              <a:t>Comes in New Tulsi Flavour</a:t>
            </a:r>
            <a:endParaRPr sz="2300">
              <a:latin typeface="Trebuchet MS"/>
              <a:ea typeface="Trebuchet MS"/>
              <a:cs typeface="Trebuchet MS"/>
              <a:sym typeface="Trebuchet MS"/>
            </a:endParaRPr>
          </a:p>
        </p:txBody>
      </p:sp>
      <p:sp>
        <p:nvSpPr>
          <p:cNvPr id="943" name="Google Shape;943;g16cd2f245f6_0_446"/>
          <p:cNvSpPr txBox="1"/>
          <p:nvPr/>
        </p:nvSpPr>
        <p:spPr>
          <a:xfrm>
            <a:off x="1166635" y="6677421"/>
            <a:ext cx="17138700" cy="3665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3300" b="1">
                <a:solidFill>
                  <a:srgbClr val="004A90"/>
                </a:solidFill>
                <a:latin typeface="Tahoma"/>
                <a:ea typeface="Tahoma"/>
                <a:cs typeface="Tahoma"/>
                <a:sym typeface="Tahoma"/>
              </a:rPr>
              <a:t>AD DIAGNOSTICS - </a:t>
            </a:r>
            <a:r>
              <a:rPr lang="en-US" sz="3300" b="1" i="1">
                <a:solidFill>
                  <a:srgbClr val="004A90"/>
                </a:solidFill>
                <a:latin typeface="Trebuchet MS"/>
                <a:ea typeface="Trebuchet MS"/>
                <a:cs typeface="Trebuchet MS"/>
                <a:sym typeface="Trebuchet MS"/>
              </a:rPr>
              <a:t>Ad Recall, Brand Association &amp; Message Association</a:t>
            </a:r>
            <a:endParaRPr sz="3300">
              <a:latin typeface="Trebuchet MS"/>
              <a:ea typeface="Trebuchet MS"/>
              <a:cs typeface="Trebuchet MS"/>
              <a:sym typeface="Trebuchet MS"/>
            </a:endParaRPr>
          </a:p>
          <a:p>
            <a:pPr marL="45720" marR="0" lvl="0" indent="0" algn="l" rtl="0">
              <a:lnSpc>
                <a:spcPct val="100000"/>
              </a:lnSpc>
              <a:spcBef>
                <a:spcPts val="2385"/>
              </a:spcBef>
              <a:spcAft>
                <a:spcPts val="0"/>
              </a:spcAft>
              <a:buNone/>
            </a:pPr>
            <a:r>
              <a:rPr lang="en-US" sz="2300" b="1">
                <a:solidFill>
                  <a:srgbClr val="131617"/>
                </a:solidFill>
                <a:latin typeface="Tahoma"/>
                <a:ea typeface="Tahoma"/>
                <a:cs typeface="Tahoma"/>
                <a:sym typeface="Tahoma"/>
              </a:rPr>
              <a:t>Questions asked:</a:t>
            </a:r>
            <a:endParaRPr sz="2300">
              <a:latin typeface="Tahoma"/>
              <a:ea typeface="Tahoma"/>
              <a:cs typeface="Tahoma"/>
              <a:sym typeface="Tahoma"/>
            </a:endParaRPr>
          </a:p>
          <a:p>
            <a:pPr marL="422908" marR="0" lvl="0" indent="-377825" algn="l" rtl="0">
              <a:lnSpc>
                <a:spcPct val="100000"/>
              </a:lnSpc>
              <a:spcBef>
                <a:spcPts val="30"/>
              </a:spcBef>
              <a:spcAft>
                <a:spcPts val="0"/>
              </a:spcAft>
              <a:buClr>
                <a:srgbClr val="131617"/>
              </a:buClr>
              <a:buSzPts val="2300"/>
              <a:buFont typeface="Arial"/>
              <a:buChar char="•"/>
            </a:pPr>
            <a:r>
              <a:rPr lang="en-US" sz="2300" b="1">
                <a:latin typeface="Tahoma"/>
                <a:ea typeface="Tahoma"/>
                <a:cs typeface="Tahoma"/>
                <a:sym typeface="Tahoma"/>
              </a:rPr>
              <a:t>Do you remember hearing any of these advertisements online?</a:t>
            </a:r>
            <a:endParaRPr sz="2300">
              <a:latin typeface="Tahoma"/>
              <a:ea typeface="Tahoma"/>
              <a:cs typeface="Tahoma"/>
              <a:sym typeface="Tahoma"/>
            </a:endParaRPr>
          </a:p>
          <a:p>
            <a:pPr marL="422908" marR="0" lvl="0" indent="-377825" algn="l" rtl="0">
              <a:lnSpc>
                <a:spcPct val="100000"/>
              </a:lnSpc>
              <a:spcBef>
                <a:spcPts val="10"/>
              </a:spcBef>
              <a:spcAft>
                <a:spcPts val="0"/>
              </a:spcAft>
              <a:buClr>
                <a:srgbClr val="131617"/>
              </a:buClr>
              <a:buSzPts val="2300"/>
              <a:buFont typeface="Arial"/>
              <a:buChar char="•"/>
            </a:pPr>
            <a:r>
              <a:rPr lang="en-US" sz="2300" b="1">
                <a:latin typeface="Tahoma"/>
                <a:ea typeface="Tahoma"/>
                <a:cs typeface="Tahoma"/>
                <a:sym typeface="Tahoma"/>
              </a:rPr>
              <a:t>Which brand sponsored previously heard advertisements?</a:t>
            </a:r>
            <a:endParaRPr sz="2300">
              <a:latin typeface="Tahoma"/>
              <a:ea typeface="Tahoma"/>
              <a:cs typeface="Tahoma"/>
              <a:sym typeface="Tahoma"/>
            </a:endParaRPr>
          </a:p>
          <a:p>
            <a:pPr marL="422908" marR="0" lvl="0" indent="-377825" algn="l" rtl="0">
              <a:lnSpc>
                <a:spcPct val="100000"/>
              </a:lnSpc>
              <a:spcBef>
                <a:spcPts val="10"/>
              </a:spcBef>
              <a:spcAft>
                <a:spcPts val="0"/>
              </a:spcAft>
              <a:buClr>
                <a:srgbClr val="131617"/>
              </a:buClr>
              <a:buSzPts val="2300"/>
              <a:buFont typeface="Arial"/>
              <a:buChar char="•"/>
            </a:pPr>
            <a:r>
              <a:rPr lang="en-US" sz="2300" b="1">
                <a:latin typeface="Tahoma"/>
                <a:ea typeface="Tahoma"/>
                <a:cs typeface="Tahoma"/>
                <a:sym typeface="Tahoma"/>
              </a:rPr>
              <a:t>With which of the following brands do you associate the message </a:t>
            </a:r>
            <a:r>
              <a:rPr lang="en-US" sz="2300">
                <a:latin typeface="Tahoma"/>
                <a:ea typeface="Tahoma"/>
                <a:cs typeface="Tahoma"/>
                <a:sym typeface="Tahoma"/>
              </a:rPr>
              <a:t>“</a:t>
            </a:r>
            <a:r>
              <a:rPr lang="en-US" sz="2300" b="1">
                <a:latin typeface="Tahoma"/>
                <a:ea typeface="Tahoma"/>
                <a:cs typeface="Tahoma"/>
                <a:sym typeface="Tahoma"/>
              </a:rPr>
              <a:t>Quick Relief from khich khich / sore throat irritation</a:t>
            </a:r>
            <a:r>
              <a:rPr lang="en-US" sz="2300">
                <a:latin typeface="Tahoma"/>
                <a:ea typeface="Tahoma"/>
                <a:cs typeface="Tahoma"/>
                <a:sym typeface="Tahoma"/>
              </a:rPr>
              <a:t>”?</a:t>
            </a:r>
            <a:endParaRPr sz="2300">
              <a:latin typeface="Tahoma"/>
              <a:ea typeface="Tahoma"/>
              <a:cs typeface="Tahoma"/>
              <a:sym typeface="Tahoma"/>
            </a:endParaRPr>
          </a:p>
          <a:p>
            <a:pPr marL="0" marR="0" lvl="0" indent="0" algn="l" rtl="0">
              <a:lnSpc>
                <a:spcPct val="100000"/>
              </a:lnSpc>
              <a:spcBef>
                <a:spcPts val="5"/>
              </a:spcBef>
              <a:spcAft>
                <a:spcPts val="0"/>
              </a:spcAft>
              <a:buNone/>
            </a:pPr>
            <a:endParaRPr sz="2300">
              <a:latin typeface="Tahoma"/>
              <a:ea typeface="Tahoma"/>
              <a:cs typeface="Tahoma"/>
              <a:sym typeface="Tahoma"/>
            </a:endParaRPr>
          </a:p>
          <a:p>
            <a:pPr marL="45720" marR="0" lvl="0" indent="0" algn="l" rtl="0">
              <a:lnSpc>
                <a:spcPct val="100000"/>
              </a:lnSpc>
              <a:spcBef>
                <a:spcPts val="0"/>
              </a:spcBef>
              <a:spcAft>
                <a:spcPts val="0"/>
              </a:spcAft>
              <a:buNone/>
            </a:pPr>
            <a:r>
              <a:rPr lang="en-US" sz="2300" b="1" i="1">
                <a:solidFill>
                  <a:srgbClr val="131617"/>
                </a:solidFill>
                <a:latin typeface="Trebuchet MS"/>
                <a:ea typeface="Trebuchet MS"/>
                <a:cs typeface="Trebuchet MS"/>
                <a:sym typeface="Trebuchet MS"/>
              </a:rPr>
              <a:t>List of Competition Cough Lozenges Brands evaluated for Purchase Intention &amp; Brand Association: Strepsils, Cofsils, Dabur Honitus &amp; Halls</a:t>
            </a:r>
            <a:endParaRPr sz="2300">
              <a:latin typeface="Trebuchet MS"/>
              <a:ea typeface="Trebuchet MS"/>
              <a:cs typeface="Trebuchet MS"/>
              <a:sym typeface="Trebuchet MS"/>
            </a:endParaRPr>
          </a:p>
        </p:txBody>
      </p:sp>
      <p:sp>
        <p:nvSpPr>
          <p:cNvPr id="944" name="Google Shape;944;g16cd2f245f6_0_446"/>
          <p:cNvSpPr txBox="1"/>
          <p:nvPr/>
        </p:nvSpPr>
        <p:spPr>
          <a:xfrm>
            <a:off x="19650890" y="10874423"/>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3</a:t>
            </a:r>
            <a:endParaRPr sz="1950">
              <a:latin typeface="Libre Franklin Medium"/>
              <a:ea typeface="Libre Franklin Medium"/>
              <a:cs typeface="Libre Franklin Medium"/>
              <a:sym typeface="Libre Franklin Medium"/>
            </a:endParaRPr>
          </a:p>
        </p:txBody>
      </p:sp>
      <p:pic>
        <p:nvPicPr>
          <p:cNvPr id="945" name="Google Shape;945;g16cd2f245f6_0_446"/>
          <p:cNvPicPr preferRelativeResize="0"/>
          <p:nvPr/>
        </p:nvPicPr>
        <p:blipFill rotWithShape="1">
          <a:blip r:embed="rId5">
            <a:alphaModFix/>
          </a:blip>
          <a:srcRect/>
          <a:stretch/>
        </p:blipFill>
        <p:spPr>
          <a:xfrm>
            <a:off x="88532" y="32605"/>
            <a:ext cx="1486778" cy="208707"/>
          </a:xfrm>
          <a:prstGeom prst="rect">
            <a:avLst/>
          </a:prstGeom>
          <a:noFill/>
          <a:ln>
            <a:noFill/>
          </a:ln>
        </p:spPr>
      </p:pic>
      <p:pic>
        <p:nvPicPr>
          <p:cNvPr id="946" name="Google Shape;946;g16cd2f245f6_0_446"/>
          <p:cNvPicPr preferRelativeResize="0"/>
          <p:nvPr/>
        </p:nvPicPr>
        <p:blipFill rotWithShape="1">
          <a:blip r:embed="rId6">
            <a:alphaModFix/>
          </a:blip>
          <a:srcRect/>
          <a:stretch/>
        </p:blipFill>
        <p:spPr>
          <a:xfrm>
            <a:off x="17861236" y="91725"/>
            <a:ext cx="643331" cy="6345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50"/>
        <p:cNvGrpSpPr/>
        <p:nvPr/>
      </p:nvGrpSpPr>
      <p:grpSpPr>
        <a:xfrm>
          <a:off x="0" y="0"/>
          <a:ext cx="0" cy="0"/>
          <a:chOff x="0" y="0"/>
          <a:chExt cx="0" cy="0"/>
        </a:xfrm>
      </p:grpSpPr>
      <p:pic>
        <p:nvPicPr>
          <p:cNvPr id="951" name="Google Shape;951;g16cd2f245f6_0_457"/>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952" name="Google Shape;952;g16cd2f245f6_0_457"/>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953" name="Google Shape;953;g16cd2f245f6_0_457"/>
          <p:cNvGrpSpPr/>
          <p:nvPr/>
        </p:nvGrpSpPr>
        <p:grpSpPr>
          <a:xfrm>
            <a:off x="772244" y="4393067"/>
            <a:ext cx="7856788" cy="3909569"/>
            <a:chOff x="772244" y="4393067"/>
            <a:chExt cx="7856788" cy="3909569"/>
          </a:xfrm>
        </p:grpSpPr>
        <p:pic>
          <p:nvPicPr>
            <p:cNvPr id="954" name="Google Shape;954;g16cd2f245f6_0_457"/>
            <p:cNvPicPr preferRelativeResize="0"/>
            <p:nvPr/>
          </p:nvPicPr>
          <p:blipFill rotWithShape="1">
            <a:blip r:embed="rId4">
              <a:alphaModFix/>
            </a:blip>
            <a:srcRect/>
            <a:stretch/>
          </p:blipFill>
          <p:spPr>
            <a:xfrm>
              <a:off x="772244" y="4393067"/>
              <a:ext cx="7856788" cy="3909569"/>
            </a:xfrm>
            <a:prstGeom prst="rect">
              <a:avLst/>
            </a:prstGeom>
            <a:noFill/>
            <a:ln>
              <a:noFill/>
            </a:ln>
          </p:spPr>
        </p:pic>
        <p:pic>
          <p:nvPicPr>
            <p:cNvPr id="955" name="Google Shape;955;g16cd2f245f6_0_457"/>
            <p:cNvPicPr preferRelativeResize="0"/>
            <p:nvPr/>
          </p:nvPicPr>
          <p:blipFill rotWithShape="1">
            <a:blip r:embed="rId5">
              <a:alphaModFix/>
            </a:blip>
            <a:srcRect/>
            <a:stretch/>
          </p:blipFill>
          <p:spPr>
            <a:xfrm>
              <a:off x="3025667" y="4787288"/>
              <a:ext cx="3214142" cy="3172678"/>
            </a:xfrm>
            <a:prstGeom prst="rect">
              <a:avLst/>
            </a:prstGeom>
            <a:noFill/>
            <a:ln>
              <a:noFill/>
            </a:ln>
          </p:spPr>
        </p:pic>
      </p:grpSp>
      <p:sp>
        <p:nvSpPr>
          <p:cNvPr id="956" name="Google Shape;956;g16cd2f245f6_0_457"/>
          <p:cNvSpPr txBox="1">
            <a:spLocks noGrp="1"/>
          </p:cNvSpPr>
          <p:nvPr>
            <p:ph type="title"/>
          </p:nvPr>
        </p:nvSpPr>
        <p:spPr>
          <a:xfrm>
            <a:off x="1189252" y="417821"/>
            <a:ext cx="8473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THE METHODOLOGY</a:t>
            </a:r>
            <a:endParaRPr sz="6600">
              <a:latin typeface="Tahoma"/>
              <a:ea typeface="Tahoma"/>
              <a:cs typeface="Tahoma"/>
              <a:sym typeface="Tahoma"/>
            </a:endParaRPr>
          </a:p>
        </p:txBody>
      </p:sp>
      <p:pic>
        <p:nvPicPr>
          <p:cNvPr id="957" name="Google Shape;957;g16cd2f245f6_0_457"/>
          <p:cNvPicPr preferRelativeResize="0"/>
          <p:nvPr/>
        </p:nvPicPr>
        <p:blipFill rotWithShape="1">
          <a:blip r:embed="rId6">
            <a:alphaModFix/>
          </a:blip>
          <a:srcRect/>
          <a:stretch/>
        </p:blipFill>
        <p:spPr>
          <a:xfrm>
            <a:off x="18826233" y="157063"/>
            <a:ext cx="1110751" cy="569197"/>
          </a:xfrm>
          <a:prstGeom prst="rect">
            <a:avLst/>
          </a:prstGeom>
          <a:noFill/>
          <a:ln>
            <a:noFill/>
          </a:ln>
        </p:spPr>
      </p:pic>
      <p:sp>
        <p:nvSpPr>
          <p:cNvPr id="958" name="Google Shape;958;g16cd2f245f6_0_457"/>
          <p:cNvSpPr txBox="1"/>
          <p:nvPr/>
        </p:nvSpPr>
        <p:spPr>
          <a:xfrm>
            <a:off x="19650890" y="10874423"/>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4</a:t>
            </a:r>
            <a:endParaRPr sz="1950">
              <a:latin typeface="Libre Franklin Medium"/>
              <a:ea typeface="Libre Franklin Medium"/>
              <a:cs typeface="Libre Franklin Medium"/>
              <a:sym typeface="Libre Franklin Medium"/>
            </a:endParaRPr>
          </a:p>
        </p:txBody>
      </p:sp>
      <p:sp>
        <p:nvSpPr>
          <p:cNvPr id="959" name="Google Shape;959;g16cd2f245f6_0_457"/>
          <p:cNvSpPr/>
          <p:nvPr/>
        </p:nvSpPr>
        <p:spPr>
          <a:xfrm>
            <a:off x="18607809" y="126278"/>
            <a:ext cx="20955" cy="638810"/>
          </a:xfrm>
          <a:custGeom>
            <a:avLst/>
            <a:gdLst/>
            <a:ahLst/>
            <a:cxnLst/>
            <a:rect l="l" t="t" r="r" b="b"/>
            <a:pathLst>
              <a:path w="20955" h="638810" extrusionOk="0">
                <a:moveTo>
                  <a:pt x="0" y="638724"/>
                </a:moveTo>
                <a:lnTo>
                  <a:pt x="20941" y="638724"/>
                </a:lnTo>
                <a:lnTo>
                  <a:pt x="20941" y="0"/>
                </a:lnTo>
                <a:lnTo>
                  <a:pt x="0" y="0"/>
                </a:lnTo>
                <a:lnTo>
                  <a:pt x="0" y="638724"/>
                </a:lnTo>
                <a:close/>
              </a:path>
            </a:pathLst>
          </a:custGeom>
          <a:solidFill>
            <a:srgbClr val="5257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960" name="Google Shape;960;g16cd2f245f6_0_457"/>
          <p:cNvPicPr preferRelativeResize="0"/>
          <p:nvPr/>
        </p:nvPicPr>
        <p:blipFill rotWithShape="1">
          <a:blip r:embed="rId7">
            <a:alphaModFix/>
          </a:blip>
          <a:srcRect/>
          <a:stretch/>
        </p:blipFill>
        <p:spPr>
          <a:xfrm>
            <a:off x="9272254" y="4539757"/>
            <a:ext cx="1835012" cy="1835546"/>
          </a:xfrm>
          <a:prstGeom prst="rect">
            <a:avLst/>
          </a:prstGeom>
          <a:noFill/>
          <a:ln>
            <a:noFill/>
          </a:ln>
        </p:spPr>
      </p:pic>
      <p:sp>
        <p:nvSpPr>
          <p:cNvPr id="961" name="Google Shape;961;g16cd2f245f6_0_457"/>
          <p:cNvSpPr txBox="1"/>
          <p:nvPr/>
        </p:nvSpPr>
        <p:spPr>
          <a:xfrm>
            <a:off x="10931678" y="2323354"/>
            <a:ext cx="7080300" cy="4136400"/>
          </a:xfrm>
          <a:prstGeom prst="rect">
            <a:avLst/>
          </a:prstGeom>
          <a:noFill/>
          <a:ln>
            <a:noFill/>
          </a:ln>
        </p:spPr>
        <p:txBody>
          <a:bodyPr spcFirstLastPara="1" wrap="square" lIns="0" tIns="26025" rIns="0" bIns="0" anchor="t" anchorCtr="0">
            <a:spAutoFit/>
          </a:bodyPr>
          <a:lstStyle/>
          <a:p>
            <a:pPr marL="12065" marR="5080" lvl="0" indent="0" algn="ctr" rtl="0">
              <a:lnSpc>
                <a:spcPct val="119622"/>
              </a:lnSpc>
              <a:spcBef>
                <a:spcPts val="0"/>
              </a:spcBef>
              <a:spcAft>
                <a:spcPts val="0"/>
              </a:spcAft>
              <a:buNone/>
            </a:pPr>
            <a:r>
              <a:rPr lang="en-US" sz="2650" b="1">
                <a:solidFill>
                  <a:srgbClr val="004A90"/>
                </a:solidFill>
                <a:latin typeface="Tahoma"/>
                <a:ea typeface="Tahoma"/>
                <a:cs typeface="Tahoma"/>
                <a:sym typeface="Tahoma"/>
              </a:rPr>
              <a:t>Brand KPIs &amp; Communication measured among  Control and Exposed set identified on JioSaavn</a:t>
            </a:r>
            <a:endParaRPr sz="2650">
              <a:latin typeface="Tahoma"/>
              <a:ea typeface="Tahoma"/>
              <a:cs typeface="Tahoma"/>
              <a:sym typeface="Tahoma"/>
            </a:endParaRPr>
          </a:p>
          <a:p>
            <a:pPr marL="1905" marR="0" lvl="0" indent="0" algn="ctr" rtl="0">
              <a:lnSpc>
                <a:spcPct val="100000"/>
              </a:lnSpc>
              <a:spcBef>
                <a:spcPts val="2250"/>
              </a:spcBef>
              <a:spcAft>
                <a:spcPts val="0"/>
              </a:spcAft>
              <a:buNone/>
            </a:pPr>
            <a:r>
              <a:rPr lang="en-US" sz="2650" b="1">
                <a:solidFill>
                  <a:srgbClr val="131617"/>
                </a:solidFill>
                <a:latin typeface="Tahoma"/>
                <a:ea typeface="Tahoma"/>
                <a:cs typeface="Tahoma"/>
                <a:sym typeface="Tahoma"/>
              </a:rPr>
              <a:t>Total Sample Achieved: 383</a:t>
            </a:r>
            <a:endParaRPr sz="2650">
              <a:latin typeface="Tahoma"/>
              <a:ea typeface="Tahoma"/>
              <a:cs typeface="Tahoma"/>
              <a:sym typeface="Tahoma"/>
            </a:endParaRPr>
          </a:p>
          <a:p>
            <a:pPr marL="0" marR="0" lvl="0" indent="0" algn="l" rtl="0">
              <a:lnSpc>
                <a:spcPct val="100000"/>
              </a:lnSpc>
              <a:spcBef>
                <a:spcPts val="0"/>
              </a:spcBef>
              <a:spcAft>
                <a:spcPts val="0"/>
              </a:spcAft>
              <a:buNone/>
            </a:pPr>
            <a:endParaRPr sz="3100">
              <a:latin typeface="Tahoma"/>
              <a:ea typeface="Tahoma"/>
              <a:cs typeface="Tahoma"/>
              <a:sym typeface="Tahoma"/>
            </a:endParaRPr>
          </a:p>
          <a:p>
            <a:pPr marL="0" marR="0" lvl="0" indent="0" algn="l" rtl="0">
              <a:lnSpc>
                <a:spcPct val="100000"/>
              </a:lnSpc>
              <a:spcBef>
                <a:spcPts val="15"/>
              </a:spcBef>
              <a:spcAft>
                <a:spcPts val="0"/>
              </a:spcAft>
              <a:buNone/>
            </a:pPr>
            <a:endParaRPr sz="2450">
              <a:latin typeface="Tahoma"/>
              <a:ea typeface="Tahoma"/>
              <a:cs typeface="Tahoma"/>
              <a:sym typeface="Tahoma"/>
            </a:endParaRPr>
          </a:p>
          <a:p>
            <a:pPr marL="262255" marR="0" lvl="0" indent="0" algn="ctr" rtl="0">
              <a:lnSpc>
                <a:spcPct val="100000"/>
              </a:lnSpc>
              <a:spcBef>
                <a:spcPts val="0"/>
              </a:spcBef>
              <a:spcAft>
                <a:spcPts val="0"/>
              </a:spcAft>
              <a:buNone/>
            </a:pPr>
            <a:r>
              <a:rPr lang="en-US" sz="2650" b="1">
                <a:solidFill>
                  <a:srgbClr val="131617"/>
                </a:solidFill>
                <a:latin typeface="Tahoma"/>
                <a:ea typeface="Tahoma"/>
                <a:cs typeface="Tahoma"/>
                <a:sym typeface="Tahoma"/>
              </a:rPr>
              <a:t>Control set</a:t>
            </a:r>
            <a:endParaRPr sz="2650">
              <a:latin typeface="Tahoma"/>
              <a:ea typeface="Tahoma"/>
              <a:cs typeface="Tahoma"/>
              <a:sym typeface="Tahoma"/>
            </a:endParaRPr>
          </a:p>
          <a:p>
            <a:pPr marL="596265" marR="0" lvl="0" indent="0" algn="ctr" rtl="0">
              <a:lnSpc>
                <a:spcPct val="100000"/>
              </a:lnSpc>
              <a:spcBef>
                <a:spcPts val="2585"/>
              </a:spcBef>
              <a:spcAft>
                <a:spcPts val="0"/>
              </a:spcAft>
              <a:buNone/>
            </a:pPr>
            <a:r>
              <a:rPr lang="en-US" sz="2300" b="1" i="1">
                <a:solidFill>
                  <a:srgbClr val="131617"/>
                </a:solidFill>
                <a:latin typeface="Trebuchet MS"/>
                <a:ea typeface="Trebuchet MS"/>
                <a:cs typeface="Trebuchet MS"/>
                <a:sym typeface="Trebuchet MS"/>
              </a:rPr>
              <a:t>Users to whom the ads were NOT served</a:t>
            </a:r>
            <a:endParaRPr sz="2300">
              <a:latin typeface="Trebuchet MS"/>
              <a:ea typeface="Trebuchet MS"/>
              <a:cs typeface="Trebuchet MS"/>
              <a:sym typeface="Trebuchet MS"/>
            </a:endParaRPr>
          </a:p>
        </p:txBody>
      </p:sp>
      <p:pic>
        <p:nvPicPr>
          <p:cNvPr id="962" name="Google Shape;962;g16cd2f245f6_0_457"/>
          <p:cNvPicPr preferRelativeResize="0"/>
          <p:nvPr/>
        </p:nvPicPr>
        <p:blipFill rotWithShape="1">
          <a:blip r:embed="rId8">
            <a:alphaModFix/>
          </a:blip>
          <a:srcRect/>
          <a:stretch/>
        </p:blipFill>
        <p:spPr>
          <a:xfrm>
            <a:off x="9259194" y="7550836"/>
            <a:ext cx="1860403" cy="1862480"/>
          </a:xfrm>
          <a:prstGeom prst="rect">
            <a:avLst/>
          </a:prstGeom>
          <a:noFill/>
          <a:ln>
            <a:noFill/>
          </a:ln>
        </p:spPr>
      </p:pic>
      <p:sp>
        <p:nvSpPr>
          <p:cNvPr id="963" name="Google Shape;963;g16cd2f245f6_0_457"/>
          <p:cNvSpPr txBox="1"/>
          <p:nvPr/>
        </p:nvSpPr>
        <p:spPr>
          <a:xfrm>
            <a:off x="12276140" y="7684448"/>
            <a:ext cx="4970100" cy="1610400"/>
          </a:xfrm>
          <a:prstGeom prst="rect">
            <a:avLst/>
          </a:prstGeom>
          <a:noFill/>
          <a:ln>
            <a:noFill/>
          </a:ln>
        </p:spPr>
        <p:txBody>
          <a:bodyPr spcFirstLastPara="1" wrap="square" lIns="0" tIns="11425" rIns="0" bIns="0" anchor="t" anchorCtr="0">
            <a:spAutoFit/>
          </a:bodyPr>
          <a:lstStyle/>
          <a:p>
            <a:pPr marL="0" marR="635" lvl="0" indent="0" algn="ctr" rtl="0">
              <a:lnSpc>
                <a:spcPct val="100000"/>
              </a:lnSpc>
              <a:spcBef>
                <a:spcPts val="0"/>
              </a:spcBef>
              <a:spcAft>
                <a:spcPts val="0"/>
              </a:spcAft>
              <a:buNone/>
            </a:pPr>
            <a:r>
              <a:rPr lang="en-US" sz="2650" b="1">
                <a:solidFill>
                  <a:srgbClr val="131617"/>
                </a:solidFill>
                <a:latin typeface="Tahoma"/>
                <a:ea typeface="Tahoma"/>
                <a:cs typeface="Tahoma"/>
                <a:sym typeface="Tahoma"/>
              </a:rPr>
              <a:t>Exposed set</a:t>
            </a:r>
            <a:endParaRPr sz="2650">
              <a:latin typeface="Tahoma"/>
              <a:ea typeface="Tahoma"/>
              <a:cs typeface="Tahoma"/>
              <a:sym typeface="Tahoma"/>
            </a:endParaRPr>
          </a:p>
          <a:p>
            <a:pPr marL="0" marR="0" lvl="0" indent="0" algn="l" rtl="0">
              <a:lnSpc>
                <a:spcPct val="100000"/>
              </a:lnSpc>
              <a:spcBef>
                <a:spcPts val="45"/>
              </a:spcBef>
              <a:spcAft>
                <a:spcPts val="0"/>
              </a:spcAft>
              <a:buNone/>
            </a:pPr>
            <a:endParaRPr sz="3100">
              <a:latin typeface="Tahoma"/>
              <a:ea typeface="Tahoma"/>
              <a:cs typeface="Tahoma"/>
              <a:sym typeface="Tahoma"/>
            </a:endParaRPr>
          </a:p>
          <a:p>
            <a:pPr marL="0" marR="0" lvl="0" indent="0" algn="ctr" rtl="0">
              <a:lnSpc>
                <a:spcPct val="100000"/>
              </a:lnSpc>
              <a:spcBef>
                <a:spcPts val="0"/>
              </a:spcBef>
              <a:spcAft>
                <a:spcPts val="0"/>
              </a:spcAft>
              <a:buNone/>
            </a:pPr>
            <a:r>
              <a:rPr lang="en-US" sz="2300" b="1" i="1">
                <a:solidFill>
                  <a:srgbClr val="131617"/>
                </a:solidFill>
                <a:latin typeface="Trebuchet MS"/>
                <a:ea typeface="Trebuchet MS"/>
                <a:cs typeface="Trebuchet MS"/>
                <a:sym typeface="Trebuchet MS"/>
              </a:rPr>
              <a:t>Those who have been exposed to the Ad</a:t>
            </a:r>
            <a:endParaRPr sz="2300">
              <a:latin typeface="Trebuchet MS"/>
              <a:ea typeface="Trebuchet MS"/>
              <a:cs typeface="Trebuchet MS"/>
              <a:sym typeface="Trebuchet MS"/>
            </a:endParaRPr>
          </a:p>
        </p:txBody>
      </p:sp>
      <p:pic>
        <p:nvPicPr>
          <p:cNvPr id="964" name="Google Shape;964;g16cd2f245f6_0_457"/>
          <p:cNvPicPr preferRelativeResize="0"/>
          <p:nvPr/>
        </p:nvPicPr>
        <p:blipFill rotWithShape="1">
          <a:blip r:embed="rId9">
            <a:alphaModFix/>
          </a:blip>
          <a:srcRect/>
          <a:stretch/>
        </p:blipFill>
        <p:spPr>
          <a:xfrm>
            <a:off x="131254" y="58991"/>
            <a:ext cx="1486778" cy="208707"/>
          </a:xfrm>
          <a:prstGeom prst="rect">
            <a:avLst/>
          </a:prstGeom>
          <a:noFill/>
          <a:ln>
            <a:noFill/>
          </a:ln>
        </p:spPr>
      </p:pic>
      <p:pic>
        <p:nvPicPr>
          <p:cNvPr id="965" name="Google Shape;965;g16cd2f245f6_0_457"/>
          <p:cNvPicPr preferRelativeResize="0"/>
          <p:nvPr/>
        </p:nvPicPr>
        <p:blipFill rotWithShape="1">
          <a:blip r:embed="rId5">
            <a:alphaModFix/>
          </a:blip>
          <a:srcRect/>
          <a:stretch/>
        </p:blipFill>
        <p:spPr>
          <a:xfrm>
            <a:off x="17861236" y="91725"/>
            <a:ext cx="643331" cy="6345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g16cd2f245f6_0_474"/>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971" name="Google Shape;971;g16cd2f245f6_0_474"/>
          <p:cNvSpPr txBox="1">
            <a:spLocks noGrp="1"/>
          </p:cNvSpPr>
          <p:nvPr>
            <p:ph type="title"/>
          </p:nvPr>
        </p:nvSpPr>
        <p:spPr>
          <a:xfrm>
            <a:off x="1087999" y="549963"/>
            <a:ext cx="8530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b="0">
                <a:solidFill>
                  <a:srgbClr val="000000"/>
                </a:solidFill>
                <a:latin typeface="Tahoma"/>
                <a:ea typeface="Tahoma"/>
                <a:cs typeface="Tahoma"/>
                <a:sym typeface="Tahoma"/>
              </a:rPr>
              <a:t>THE DEMOGRAPHICS</a:t>
            </a:r>
            <a:endParaRPr sz="6600">
              <a:latin typeface="Tahoma"/>
              <a:ea typeface="Tahoma"/>
              <a:cs typeface="Tahoma"/>
              <a:sym typeface="Tahoma"/>
            </a:endParaRPr>
          </a:p>
        </p:txBody>
      </p:sp>
      <p:pic>
        <p:nvPicPr>
          <p:cNvPr id="972" name="Google Shape;972;g16cd2f245f6_0_474"/>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973" name="Google Shape;973;g16cd2f245f6_0_474"/>
          <p:cNvSpPr txBox="1"/>
          <p:nvPr/>
        </p:nvSpPr>
        <p:spPr>
          <a:xfrm>
            <a:off x="19739578" y="10888496"/>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5</a:t>
            </a:r>
            <a:endParaRPr sz="1950">
              <a:latin typeface="Libre Franklin Medium"/>
              <a:ea typeface="Libre Franklin Medium"/>
              <a:cs typeface="Libre Franklin Medium"/>
              <a:sym typeface="Libre Franklin Medium"/>
            </a:endParaRPr>
          </a:p>
        </p:txBody>
      </p:sp>
      <p:sp>
        <p:nvSpPr>
          <p:cNvPr id="974" name="Google Shape;974;g16cd2f245f6_0_474"/>
          <p:cNvSpPr txBox="1"/>
          <p:nvPr/>
        </p:nvSpPr>
        <p:spPr>
          <a:xfrm>
            <a:off x="11784637" y="2039174"/>
            <a:ext cx="1405800" cy="10281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3300" b="1">
                <a:solidFill>
                  <a:srgbClr val="131617"/>
                </a:solidFill>
                <a:latin typeface="Tahoma"/>
                <a:ea typeface="Tahoma"/>
                <a:cs typeface="Tahoma"/>
                <a:sym typeface="Tahoma"/>
              </a:rPr>
              <a:t>Gender</a:t>
            </a:r>
            <a:endParaRPr sz="3300">
              <a:latin typeface="Tahoma"/>
              <a:ea typeface="Tahoma"/>
              <a:cs typeface="Tahoma"/>
              <a:sym typeface="Tahoma"/>
            </a:endParaRPr>
          </a:p>
        </p:txBody>
      </p:sp>
      <p:grpSp>
        <p:nvGrpSpPr>
          <p:cNvPr id="975" name="Google Shape;975;g16cd2f245f6_0_474"/>
          <p:cNvGrpSpPr/>
          <p:nvPr/>
        </p:nvGrpSpPr>
        <p:grpSpPr>
          <a:xfrm>
            <a:off x="6078977" y="4121346"/>
            <a:ext cx="12475844" cy="4297680"/>
            <a:chOff x="6078977" y="4121346"/>
            <a:chExt cx="12475844" cy="4297680"/>
          </a:xfrm>
        </p:grpSpPr>
        <p:sp>
          <p:nvSpPr>
            <p:cNvPr id="976" name="Google Shape;976;g16cd2f245f6_0_474"/>
            <p:cNvSpPr/>
            <p:nvPr/>
          </p:nvSpPr>
          <p:spPr>
            <a:xfrm>
              <a:off x="6494869" y="4121346"/>
              <a:ext cx="10950575" cy="4297680"/>
            </a:xfrm>
            <a:custGeom>
              <a:avLst/>
              <a:gdLst/>
              <a:ahLst/>
              <a:cxnLst/>
              <a:rect l="l" t="t" r="r" b="b"/>
              <a:pathLst>
                <a:path w="10950575" h="4297680" extrusionOk="0">
                  <a:moveTo>
                    <a:pt x="555383" y="0"/>
                  </a:moveTo>
                  <a:lnTo>
                    <a:pt x="0" y="0"/>
                  </a:lnTo>
                  <a:lnTo>
                    <a:pt x="0" y="4297248"/>
                  </a:lnTo>
                  <a:lnTo>
                    <a:pt x="555383" y="4297248"/>
                  </a:lnTo>
                  <a:lnTo>
                    <a:pt x="555383" y="0"/>
                  </a:lnTo>
                  <a:close/>
                </a:path>
                <a:path w="10950575" h="4297680" extrusionOk="0">
                  <a:moveTo>
                    <a:pt x="2633637" y="757669"/>
                  </a:moveTo>
                  <a:lnTo>
                    <a:pt x="2079523" y="757669"/>
                  </a:lnTo>
                  <a:lnTo>
                    <a:pt x="2079523" y="4297248"/>
                  </a:lnTo>
                  <a:lnTo>
                    <a:pt x="2633637" y="4297248"/>
                  </a:lnTo>
                  <a:lnTo>
                    <a:pt x="2633637" y="757669"/>
                  </a:lnTo>
                  <a:close/>
                </a:path>
                <a:path w="10950575" h="4297680" extrusionOk="0">
                  <a:moveTo>
                    <a:pt x="4713160" y="3790873"/>
                  </a:moveTo>
                  <a:lnTo>
                    <a:pt x="4159046" y="3790873"/>
                  </a:lnTo>
                  <a:lnTo>
                    <a:pt x="4159046" y="4297248"/>
                  </a:lnTo>
                  <a:lnTo>
                    <a:pt x="4713160" y="4297248"/>
                  </a:lnTo>
                  <a:lnTo>
                    <a:pt x="4713160" y="3790873"/>
                  </a:lnTo>
                  <a:close/>
                </a:path>
                <a:path w="10950575" h="4297680" extrusionOk="0">
                  <a:moveTo>
                    <a:pt x="6792684" y="1642249"/>
                  </a:moveTo>
                  <a:lnTo>
                    <a:pt x="6237300" y="1642249"/>
                  </a:lnTo>
                  <a:lnTo>
                    <a:pt x="6237300" y="4297248"/>
                  </a:lnTo>
                  <a:lnTo>
                    <a:pt x="6792684" y="4297248"/>
                  </a:lnTo>
                  <a:lnTo>
                    <a:pt x="6792684" y="1642249"/>
                  </a:lnTo>
                  <a:close/>
                </a:path>
                <a:path w="10950575" h="4297680" extrusionOk="0">
                  <a:moveTo>
                    <a:pt x="8870937" y="2780652"/>
                  </a:moveTo>
                  <a:lnTo>
                    <a:pt x="8316823" y="2780652"/>
                  </a:lnTo>
                  <a:lnTo>
                    <a:pt x="8316823" y="4297248"/>
                  </a:lnTo>
                  <a:lnTo>
                    <a:pt x="8870937" y="4297248"/>
                  </a:lnTo>
                  <a:lnTo>
                    <a:pt x="8870937" y="2780652"/>
                  </a:lnTo>
                  <a:close/>
                </a:path>
                <a:path w="10950575" h="4297680" extrusionOk="0">
                  <a:moveTo>
                    <a:pt x="10950461" y="4043438"/>
                  </a:moveTo>
                  <a:lnTo>
                    <a:pt x="10396334" y="4043438"/>
                  </a:lnTo>
                  <a:lnTo>
                    <a:pt x="10396334" y="4297248"/>
                  </a:lnTo>
                  <a:lnTo>
                    <a:pt x="10950461" y="4297248"/>
                  </a:lnTo>
                  <a:lnTo>
                    <a:pt x="10950461" y="4043438"/>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7" name="Google Shape;977;g16cd2f245f6_0_474"/>
            <p:cNvSpPr/>
            <p:nvPr/>
          </p:nvSpPr>
          <p:spPr>
            <a:xfrm>
              <a:off x="7188467" y="4121346"/>
              <a:ext cx="10950575" cy="4297680"/>
            </a:xfrm>
            <a:custGeom>
              <a:avLst/>
              <a:gdLst/>
              <a:ahLst/>
              <a:cxnLst/>
              <a:rect l="l" t="t" r="r" b="b"/>
              <a:pathLst>
                <a:path w="10950575" h="4297680" extrusionOk="0">
                  <a:moveTo>
                    <a:pt x="554113" y="0"/>
                  </a:moveTo>
                  <a:lnTo>
                    <a:pt x="0" y="0"/>
                  </a:lnTo>
                  <a:lnTo>
                    <a:pt x="0" y="4297248"/>
                  </a:lnTo>
                  <a:lnTo>
                    <a:pt x="554113" y="4297248"/>
                  </a:lnTo>
                  <a:lnTo>
                    <a:pt x="554113" y="0"/>
                  </a:lnTo>
                  <a:close/>
                </a:path>
                <a:path w="10950575" h="4297680" extrusionOk="0">
                  <a:moveTo>
                    <a:pt x="2633637" y="757669"/>
                  </a:moveTo>
                  <a:lnTo>
                    <a:pt x="2079523" y="757669"/>
                  </a:lnTo>
                  <a:lnTo>
                    <a:pt x="2079523" y="4297248"/>
                  </a:lnTo>
                  <a:lnTo>
                    <a:pt x="2633637" y="4297248"/>
                  </a:lnTo>
                  <a:lnTo>
                    <a:pt x="2633637" y="757669"/>
                  </a:lnTo>
                  <a:close/>
                </a:path>
                <a:path w="10950575" h="4297680" extrusionOk="0">
                  <a:moveTo>
                    <a:pt x="4713160" y="3790873"/>
                  </a:moveTo>
                  <a:lnTo>
                    <a:pt x="4157776" y="3790873"/>
                  </a:lnTo>
                  <a:lnTo>
                    <a:pt x="4157776" y="4297248"/>
                  </a:lnTo>
                  <a:lnTo>
                    <a:pt x="4713160" y="4297248"/>
                  </a:lnTo>
                  <a:lnTo>
                    <a:pt x="4713160" y="3790873"/>
                  </a:lnTo>
                  <a:close/>
                </a:path>
                <a:path w="10950575" h="4297680" extrusionOk="0">
                  <a:moveTo>
                    <a:pt x="6791414" y="1642249"/>
                  </a:moveTo>
                  <a:lnTo>
                    <a:pt x="6237300" y="1642249"/>
                  </a:lnTo>
                  <a:lnTo>
                    <a:pt x="6237300" y="4297248"/>
                  </a:lnTo>
                  <a:lnTo>
                    <a:pt x="6791414" y="4297248"/>
                  </a:lnTo>
                  <a:lnTo>
                    <a:pt x="6791414" y="1642249"/>
                  </a:lnTo>
                  <a:close/>
                </a:path>
                <a:path w="10950575" h="4297680" extrusionOk="0">
                  <a:moveTo>
                    <a:pt x="8870937" y="2780652"/>
                  </a:moveTo>
                  <a:lnTo>
                    <a:pt x="8316811" y="2780652"/>
                  </a:lnTo>
                  <a:lnTo>
                    <a:pt x="8316811" y="4297248"/>
                  </a:lnTo>
                  <a:lnTo>
                    <a:pt x="8870937" y="4297248"/>
                  </a:lnTo>
                  <a:lnTo>
                    <a:pt x="8870937" y="2780652"/>
                  </a:lnTo>
                  <a:close/>
                </a:path>
                <a:path w="10950575" h="4297680" extrusionOk="0">
                  <a:moveTo>
                    <a:pt x="10950448" y="4043438"/>
                  </a:moveTo>
                  <a:lnTo>
                    <a:pt x="10395077" y="4043438"/>
                  </a:lnTo>
                  <a:lnTo>
                    <a:pt x="10395077" y="4297248"/>
                  </a:lnTo>
                  <a:lnTo>
                    <a:pt x="10950448" y="4297248"/>
                  </a:lnTo>
                  <a:lnTo>
                    <a:pt x="10950448" y="4043438"/>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8" name="Google Shape;978;g16cd2f245f6_0_474"/>
            <p:cNvSpPr/>
            <p:nvPr/>
          </p:nvSpPr>
          <p:spPr>
            <a:xfrm>
              <a:off x="6078977" y="8418591"/>
              <a:ext cx="12475844" cy="0"/>
            </a:xfrm>
            <a:custGeom>
              <a:avLst/>
              <a:gdLst/>
              <a:ahLst/>
              <a:cxnLst/>
              <a:rect l="l" t="t" r="r" b="b"/>
              <a:pathLst>
                <a:path w="12475844" h="120000" extrusionOk="0">
                  <a:moveTo>
                    <a:pt x="0" y="0"/>
                  </a:moveTo>
                  <a:lnTo>
                    <a:pt x="1247585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979" name="Google Shape;979;g16cd2f245f6_0_474"/>
          <p:cNvSpPr txBox="1"/>
          <p:nvPr/>
        </p:nvSpPr>
        <p:spPr>
          <a:xfrm>
            <a:off x="6613724" y="3706768"/>
            <a:ext cx="3231000" cy="11313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Arial"/>
                <a:ea typeface="Arial"/>
                <a:cs typeface="Arial"/>
                <a:sym typeface="Arial"/>
              </a:rPr>
              <a:t>34%</a:t>
            </a:r>
            <a:r>
              <a:rPr lang="en-US" sz="2300">
                <a:solidFill>
                  <a:srgbClr val="151617"/>
                </a:solidFill>
                <a:latin typeface="Tahoma"/>
                <a:ea typeface="Tahoma"/>
                <a:cs typeface="Tahoma"/>
                <a:sym typeface="Tahoma"/>
              </a:rPr>
              <a:t>34%</a:t>
            </a:r>
            <a:endParaRPr sz="2300">
              <a:latin typeface="Tahoma"/>
              <a:ea typeface="Tahoma"/>
              <a:cs typeface="Tahoma"/>
              <a:sym typeface="Tahoma"/>
            </a:endParaRPr>
          </a:p>
          <a:p>
            <a:pPr marL="0" marR="0" lvl="0" indent="0" algn="l" rtl="0">
              <a:lnSpc>
                <a:spcPct val="100000"/>
              </a:lnSpc>
              <a:spcBef>
                <a:spcPts val="10"/>
              </a:spcBef>
              <a:spcAft>
                <a:spcPts val="0"/>
              </a:spcAft>
              <a:buNone/>
            </a:pPr>
            <a:endParaRPr sz="2650">
              <a:latin typeface="Tahoma"/>
              <a:ea typeface="Tahoma"/>
              <a:cs typeface="Tahoma"/>
              <a:sym typeface="Tahoma"/>
            </a:endParaRPr>
          </a:p>
          <a:p>
            <a:pPr marL="1944370" marR="0" lvl="0" indent="0" algn="l" rtl="0">
              <a:lnSpc>
                <a:spcPct val="100000"/>
              </a:lnSpc>
              <a:spcBef>
                <a:spcPts val="5"/>
              </a:spcBef>
              <a:spcAft>
                <a:spcPts val="0"/>
              </a:spcAft>
              <a:buNone/>
            </a:pPr>
            <a:r>
              <a:rPr lang="en-US" sz="2300">
                <a:solidFill>
                  <a:srgbClr val="151617"/>
                </a:solidFill>
                <a:latin typeface="Arial"/>
                <a:ea typeface="Arial"/>
                <a:cs typeface="Arial"/>
                <a:sym typeface="Arial"/>
              </a:rPr>
              <a:t>28% </a:t>
            </a:r>
            <a:r>
              <a:rPr lang="en-US" sz="2300">
                <a:solidFill>
                  <a:srgbClr val="151617"/>
                </a:solidFill>
                <a:latin typeface="Tahoma"/>
                <a:ea typeface="Tahoma"/>
                <a:cs typeface="Tahoma"/>
                <a:sym typeface="Tahoma"/>
              </a:rPr>
              <a:t>28%</a:t>
            </a:r>
            <a:endParaRPr sz="2300">
              <a:latin typeface="Tahoma"/>
              <a:ea typeface="Tahoma"/>
              <a:cs typeface="Tahoma"/>
              <a:sym typeface="Tahoma"/>
            </a:endParaRPr>
          </a:p>
        </p:txBody>
      </p:sp>
      <p:sp>
        <p:nvSpPr>
          <p:cNvPr id="980" name="Google Shape;980;g16cd2f245f6_0_474"/>
          <p:cNvSpPr txBox="1"/>
          <p:nvPr/>
        </p:nvSpPr>
        <p:spPr>
          <a:xfrm>
            <a:off x="10719255" y="7498694"/>
            <a:ext cx="11202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Arial"/>
                <a:ea typeface="Arial"/>
                <a:cs typeface="Arial"/>
                <a:sym typeface="Arial"/>
              </a:rPr>
              <a:t>4%	</a:t>
            </a:r>
            <a:r>
              <a:rPr lang="en-US" sz="2300">
                <a:solidFill>
                  <a:srgbClr val="151617"/>
                </a:solidFill>
                <a:latin typeface="Tahoma"/>
                <a:ea typeface="Tahoma"/>
                <a:cs typeface="Tahoma"/>
                <a:sym typeface="Tahoma"/>
              </a:rPr>
              <a:t>4%</a:t>
            </a:r>
            <a:endParaRPr sz="2300">
              <a:latin typeface="Tahoma"/>
              <a:ea typeface="Tahoma"/>
              <a:cs typeface="Tahoma"/>
              <a:sym typeface="Tahoma"/>
            </a:endParaRPr>
          </a:p>
        </p:txBody>
      </p:sp>
      <p:sp>
        <p:nvSpPr>
          <p:cNvPr id="981" name="Google Shape;981;g16cd2f245f6_0_474"/>
          <p:cNvSpPr txBox="1"/>
          <p:nvPr/>
        </p:nvSpPr>
        <p:spPr>
          <a:xfrm>
            <a:off x="12716890" y="5349607"/>
            <a:ext cx="12858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Arial"/>
                <a:ea typeface="Arial"/>
                <a:cs typeface="Arial"/>
                <a:sym typeface="Arial"/>
              </a:rPr>
              <a:t>21% </a:t>
            </a:r>
            <a:r>
              <a:rPr lang="en-US" sz="2300">
                <a:solidFill>
                  <a:srgbClr val="151617"/>
                </a:solidFill>
                <a:latin typeface="Tahoma"/>
                <a:ea typeface="Tahoma"/>
                <a:cs typeface="Tahoma"/>
                <a:sym typeface="Tahoma"/>
              </a:rPr>
              <a:t>21%</a:t>
            </a:r>
            <a:endParaRPr sz="2300">
              <a:latin typeface="Tahoma"/>
              <a:ea typeface="Tahoma"/>
              <a:cs typeface="Tahoma"/>
              <a:sym typeface="Tahoma"/>
            </a:endParaRPr>
          </a:p>
        </p:txBody>
      </p:sp>
      <p:sp>
        <p:nvSpPr>
          <p:cNvPr id="982" name="Google Shape;982;g16cd2f245f6_0_474"/>
          <p:cNvSpPr txBox="1"/>
          <p:nvPr/>
        </p:nvSpPr>
        <p:spPr>
          <a:xfrm>
            <a:off x="14796093" y="6487416"/>
            <a:ext cx="12858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Arial"/>
                <a:ea typeface="Arial"/>
                <a:cs typeface="Arial"/>
                <a:sym typeface="Arial"/>
              </a:rPr>
              <a:t>12% </a:t>
            </a:r>
            <a:r>
              <a:rPr lang="en-US" sz="2300">
                <a:solidFill>
                  <a:srgbClr val="151617"/>
                </a:solidFill>
                <a:latin typeface="Tahoma"/>
                <a:ea typeface="Tahoma"/>
                <a:cs typeface="Tahoma"/>
                <a:sym typeface="Tahoma"/>
              </a:rPr>
              <a:t>12%</a:t>
            </a:r>
            <a:endParaRPr sz="2300">
              <a:latin typeface="Tahoma"/>
              <a:ea typeface="Tahoma"/>
              <a:cs typeface="Tahoma"/>
              <a:sym typeface="Tahoma"/>
            </a:endParaRPr>
          </a:p>
        </p:txBody>
      </p:sp>
      <p:sp>
        <p:nvSpPr>
          <p:cNvPr id="983" name="Google Shape;983;g16cd2f245f6_0_474"/>
          <p:cNvSpPr txBox="1"/>
          <p:nvPr/>
        </p:nvSpPr>
        <p:spPr>
          <a:xfrm>
            <a:off x="16957075" y="7751461"/>
            <a:ext cx="11202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Arial"/>
                <a:ea typeface="Arial"/>
                <a:cs typeface="Arial"/>
                <a:sym typeface="Arial"/>
              </a:rPr>
              <a:t>2%	</a:t>
            </a:r>
            <a:r>
              <a:rPr lang="en-US" sz="2300">
                <a:solidFill>
                  <a:srgbClr val="151617"/>
                </a:solidFill>
                <a:latin typeface="Tahoma"/>
                <a:ea typeface="Tahoma"/>
                <a:cs typeface="Tahoma"/>
                <a:sym typeface="Tahoma"/>
              </a:rPr>
              <a:t>2%</a:t>
            </a:r>
            <a:endParaRPr sz="2300">
              <a:latin typeface="Tahoma"/>
              <a:ea typeface="Tahoma"/>
              <a:cs typeface="Tahoma"/>
              <a:sym typeface="Tahoma"/>
            </a:endParaRPr>
          </a:p>
        </p:txBody>
      </p:sp>
      <p:sp>
        <p:nvSpPr>
          <p:cNvPr id="984" name="Google Shape;984;g16cd2f245f6_0_474"/>
          <p:cNvSpPr txBox="1"/>
          <p:nvPr/>
        </p:nvSpPr>
        <p:spPr>
          <a:xfrm>
            <a:off x="6306614" y="8595414"/>
            <a:ext cx="1641600" cy="721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b="1">
                <a:solidFill>
                  <a:srgbClr val="151617"/>
                </a:solidFill>
                <a:latin typeface="Tahoma"/>
                <a:ea typeface="Tahoma"/>
                <a:cs typeface="Tahoma"/>
                <a:sym typeface="Tahoma"/>
              </a:rPr>
              <a:t>Male 18 - 24</a:t>
            </a:r>
            <a:endParaRPr sz="2300">
              <a:latin typeface="Tahoma"/>
              <a:ea typeface="Tahoma"/>
              <a:cs typeface="Tahoma"/>
              <a:sym typeface="Tahoma"/>
            </a:endParaRPr>
          </a:p>
        </p:txBody>
      </p:sp>
      <p:sp>
        <p:nvSpPr>
          <p:cNvPr id="985" name="Google Shape;985;g16cd2f245f6_0_474"/>
          <p:cNvSpPr txBox="1"/>
          <p:nvPr/>
        </p:nvSpPr>
        <p:spPr>
          <a:xfrm>
            <a:off x="8385923" y="8595414"/>
            <a:ext cx="1641600" cy="721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b="1">
                <a:solidFill>
                  <a:srgbClr val="151617"/>
                </a:solidFill>
                <a:latin typeface="Tahoma"/>
                <a:ea typeface="Tahoma"/>
                <a:cs typeface="Tahoma"/>
                <a:sym typeface="Tahoma"/>
              </a:rPr>
              <a:t>Male 25 - 34</a:t>
            </a:r>
            <a:endParaRPr sz="2300">
              <a:latin typeface="Tahoma"/>
              <a:ea typeface="Tahoma"/>
              <a:cs typeface="Tahoma"/>
              <a:sym typeface="Tahoma"/>
            </a:endParaRPr>
          </a:p>
        </p:txBody>
      </p:sp>
      <p:sp>
        <p:nvSpPr>
          <p:cNvPr id="986" name="Google Shape;986;g16cd2f245f6_0_474"/>
          <p:cNvSpPr txBox="1"/>
          <p:nvPr/>
        </p:nvSpPr>
        <p:spPr>
          <a:xfrm>
            <a:off x="10465230" y="8595414"/>
            <a:ext cx="1641600" cy="721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b="1">
                <a:solidFill>
                  <a:srgbClr val="151617"/>
                </a:solidFill>
                <a:latin typeface="Tahoma"/>
                <a:ea typeface="Tahoma"/>
                <a:cs typeface="Tahoma"/>
                <a:sym typeface="Tahoma"/>
              </a:rPr>
              <a:t>Male 35 - 44</a:t>
            </a:r>
            <a:endParaRPr sz="2300">
              <a:latin typeface="Tahoma"/>
              <a:ea typeface="Tahoma"/>
              <a:cs typeface="Tahoma"/>
              <a:sym typeface="Tahoma"/>
            </a:endParaRPr>
          </a:p>
        </p:txBody>
      </p:sp>
      <p:sp>
        <p:nvSpPr>
          <p:cNvPr id="987" name="Google Shape;987;g16cd2f245f6_0_474"/>
          <p:cNvSpPr txBox="1"/>
          <p:nvPr/>
        </p:nvSpPr>
        <p:spPr>
          <a:xfrm>
            <a:off x="12402449" y="8595414"/>
            <a:ext cx="6084600" cy="721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b="1">
                <a:solidFill>
                  <a:srgbClr val="151617"/>
                </a:solidFill>
                <a:latin typeface="Tahoma"/>
                <a:ea typeface="Tahoma"/>
                <a:cs typeface="Tahoma"/>
                <a:sym typeface="Tahoma"/>
              </a:rPr>
              <a:t>Female 18 - 24	Female 25 - 34	Female 35 - 44</a:t>
            </a:r>
            <a:endParaRPr sz="2300">
              <a:latin typeface="Tahoma"/>
              <a:ea typeface="Tahoma"/>
              <a:cs typeface="Tahoma"/>
              <a:sym typeface="Tahoma"/>
            </a:endParaRPr>
          </a:p>
        </p:txBody>
      </p:sp>
      <p:sp>
        <p:nvSpPr>
          <p:cNvPr id="988" name="Google Shape;988;g16cd2f245f6_0_474"/>
          <p:cNvSpPr/>
          <p:nvPr/>
        </p:nvSpPr>
        <p:spPr>
          <a:xfrm>
            <a:off x="10996942" y="3436544"/>
            <a:ext cx="158750" cy="158750"/>
          </a:xfrm>
          <a:custGeom>
            <a:avLst/>
            <a:gdLst/>
            <a:ahLst/>
            <a:cxnLst/>
            <a:rect l="l" t="t" r="r" b="b"/>
            <a:pathLst>
              <a:path w="158750" h="158750" extrusionOk="0">
                <a:moveTo>
                  <a:pt x="158319" y="0"/>
                </a:moveTo>
                <a:lnTo>
                  <a:pt x="0" y="0"/>
                </a:lnTo>
                <a:lnTo>
                  <a:pt x="0" y="158319"/>
                </a:lnTo>
                <a:lnTo>
                  <a:pt x="158319" y="158319"/>
                </a:lnTo>
                <a:lnTo>
                  <a:pt x="158319"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89" name="Google Shape;989;g16cd2f245f6_0_474"/>
          <p:cNvSpPr txBox="1"/>
          <p:nvPr/>
        </p:nvSpPr>
        <p:spPr>
          <a:xfrm>
            <a:off x="11230652" y="3308727"/>
            <a:ext cx="9855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Tahoma"/>
                <a:ea typeface="Tahoma"/>
                <a:cs typeface="Tahoma"/>
                <a:sym typeface="Tahoma"/>
              </a:rPr>
              <a:t>Control</a:t>
            </a:r>
            <a:endParaRPr sz="2300">
              <a:latin typeface="Tahoma"/>
              <a:ea typeface="Tahoma"/>
              <a:cs typeface="Tahoma"/>
              <a:sym typeface="Tahoma"/>
            </a:endParaRPr>
          </a:p>
        </p:txBody>
      </p:sp>
      <p:sp>
        <p:nvSpPr>
          <p:cNvPr id="990" name="Google Shape;990;g16cd2f245f6_0_474"/>
          <p:cNvSpPr/>
          <p:nvPr/>
        </p:nvSpPr>
        <p:spPr>
          <a:xfrm>
            <a:off x="12465798" y="3436544"/>
            <a:ext cx="158750" cy="158750"/>
          </a:xfrm>
          <a:custGeom>
            <a:avLst/>
            <a:gdLst/>
            <a:ahLst/>
            <a:cxnLst/>
            <a:rect l="l" t="t" r="r" b="b"/>
            <a:pathLst>
              <a:path w="158750" h="158750" extrusionOk="0">
                <a:moveTo>
                  <a:pt x="158319" y="0"/>
                </a:moveTo>
                <a:lnTo>
                  <a:pt x="0" y="0"/>
                </a:lnTo>
                <a:lnTo>
                  <a:pt x="0" y="158319"/>
                </a:lnTo>
                <a:lnTo>
                  <a:pt x="158319" y="158319"/>
                </a:lnTo>
                <a:lnTo>
                  <a:pt x="158319"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91" name="Google Shape;991;g16cd2f245f6_0_474"/>
          <p:cNvSpPr txBox="1"/>
          <p:nvPr/>
        </p:nvSpPr>
        <p:spPr>
          <a:xfrm>
            <a:off x="12700032" y="3308727"/>
            <a:ext cx="1105500" cy="367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en-US" sz="2300">
                <a:solidFill>
                  <a:srgbClr val="151617"/>
                </a:solidFill>
                <a:latin typeface="Tahoma"/>
                <a:ea typeface="Tahoma"/>
                <a:cs typeface="Tahoma"/>
                <a:sym typeface="Tahoma"/>
              </a:rPr>
              <a:t>Exposed</a:t>
            </a:r>
            <a:endParaRPr sz="2300">
              <a:latin typeface="Tahoma"/>
              <a:ea typeface="Tahoma"/>
              <a:cs typeface="Tahoma"/>
              <a:sym typeface="Tahoma"/>
            </a:endParaRPr>
          </a:p>
        </p:txBody>
      </p:sp>
      <p:sp>
        <p:nvSpPr>
          <p:cNvPr id="992" name="Google Shape;992;g16cd2f245f6_0_474"/>
          <p:cNvSpPr/>
          <p:nvPr/>
        </p:nvSpPr>
        <p:spPr>
          <a:xfrm>
            <a:off x="5775530" y="3063990"/>
            <a:ext cx="13190855" cy="6250305"/>
          </a:xfrm>
          <a:custGeom>
            <a:avLst/>
            <a:gdLst/>
            <a:ahLst/>
            <a:cxnLst/>
            <a:rect l="l" t="t" r="r" b="b"/>
            <a:pathLst>
              <a:path w="13190855" h="6250305" extrusionOk="0">
                <a:moveTo>
                  <a:pt x="0" y="6249862"/>
                </a:moveTo>
                <a:lnTo>
                  <a:pt x="13190802" y="6249862"/>
                </a:lnTo>
                <a:lnTo>
                  <a:pt x="13190802" y="0"/>
                </a:lnTo>
                <a:lnTo>
                  <a:pt x="0" y="0"/>
                </a:lnTo>
                <a:lnTo>
                  <a:pt x="0" y="6249862"/>
                </a:lnTo>
                <a:close/>
              </a:path>
            </a:pathLst>
          </a:custGeom>
          <a:noFill/>
          <a:ln w="31400" cap="flat" cmpd="sng">
            <a:solidFill>
              <a:srgbClr val="0064C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93" name="Google Shape;993;g16cd2f245f6_0_474"/>
          <p:cNvSpPr txBox="1"/>
          <p:nvPr/>
        </p:nvSpPr>
        <p:spPr>
          <a:xfrm>
            <a:off x="1201608" y="10748019"/>
            <a:ext cx="4885200" cy="520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50" b="1" i="1">
                <a:solidFill>
                  <a:srgbClr val="131617"/>
                </a:solidFill>
                <a:latin typeface="Trebuchet MS"/>
                <a:ea typeface="Trebuchet MS"/>
                <a:cs typeface="Trebuchet MS"/>
                <a:sym typeface="Trebuchet MS"/>
              </a:rPr>
              <a:t>Data has been weighted on respondents: Age &amp; Gender</a:t>
            </a:r>
            <a:endParaRPr sz="1650">
              <a:latin typeface="Trebuchet MS"/>
              <a:ea typeface="Trebuchet MS"/>
              <a:cs typeface="Trebuchet MS"/>
              <a:sym typeface="Trebuchet MS"/>
            </a:endParaRPr>
          </a:p>
        </p:txBody>
      </p:sp>
      <p:sp>
        <p:nvSpPr>
          <p:cNvPr id="994" name="Google Shape;994;g16cd2f245f6_0_474"/>
          <p:cNvSpPr txBox="1"/>
          <p:nvPr/>
        </p:nvSpPr>
        <p:spPr>
          <a:xfrm>
            <a:off x="1139022" y="5392296"/>
            <a:ext cx="4203000" cy="1033200"/>
          </a:xfrm>
          <a:prstGeom prst="rect">
            <a:avLst/>
          </a:prstGeom>
          <a:noFill/>
          <a:ln w="31400" cap="flat" cmpd="sng">
            <a:solidFill>
              <a:srgbClr val="006FC0"/>
            </a:solidFill>
            <a:prstDash val="solid"/>
            <a:round/>
            <a:headEnd type="none" w="sm" len="sm"/>
            <a:tailEnd type="none" w="sm" len="sm"/>
          </a:ln>
        </p:spPr>
        <p:txBody>
          <a:bodyPr spcFirstLastPara="1" wrap="square" lIns="0" tIns="41275" rIns="0" bIns="0" anchor="t" anchorCtr="0">
            <a:spAutoFit/>
          </a:bodyPr>
          <a:lstStyle/>
          <a:p>
            <a:pPr marL="0" marR="0" lvl="0" indent="0" algn="ctr" rtl="0">
              <a:lnSpc>
                <a:spcPct val="100000"/>
              </a:lnSpc>
              <a:spcBef>
                <a:spcPts val="0"/>
              </a:spcBef>
              <a:spcAft>
                <a:spcPts val="0"/>
              </a:spcAft>
              <a:buNone/>
            </a:pPr>
            <a:r>
              <a:rPr lang="en-US" sz="2650" b="1">
                <a:solidFill>
                  <a:srgbClr val="004A90"/>
                </a:solidFill>
                <a:latin typeface="Tahoma"/>
                <a:ea typeface="Tahoma"/>
                <a:cs typeface="Tahoma"/>
                <a:sym typeface="Tahoma"/>
              </a:rPr>
              <a:t>Campaign Target Group:</a:t>
            </a:r>
            <a:endParaRPr sz="2650">
              <a:latin typeface="Tahoma"/>
              <a:ea typeface="Tahoma"/>
              <a:cs typeface="Tahoma"/>
              <a:sym typeface="Tahoma"/>
            </a:endParaRPr>
          </a:p>
          <a:p>
            <a:pPr marL="0" marR="0" lvl="0" indent="0" algn="ctr" rtl="0">
              <a:lnSpc>
                <a:spcPct val="100000"/>
              </a:lnSpc>
              <a:spcBef>
                <a:spcPts val="1370"/>
              </a:spcBef>
              <a:spcAft>
                <a:spcPts val="0"/>
              </a:spcAft>
              <a:buNone/>
            </a:pPr>
            <a:r>
              <a:rPr lang="en-US" sz="2650" b="1">
                <a:solidFill>
                  <a:srgbClr val="004A90"/>
                </a:solidFill>
                <a:latin typeface="Tahoma"/>
                <a:ea typeface="Tahoma"/>
                <a:cs typeface="Tahoma"/>
                <a:sym typeface="Tahoma"/>
              </a:rPr>
              <a:t>Persons	18 - 44</a:t>
            </a:r>
            <a:endParaRPr sz="2650">
              <a:latin typeface="Tahoma"/>
              <a:ea typeface="Tahoma"/>
              <a:cs typeface="Tahoma"/>
              <a:sym typeface="Tahoma"/>
            </a:endParaRPr>
          </a:p>
        </p:txBody>
      </p:sp>
      <p:sp>
        <p:nvSpPr>
          <p:cNvPr id="995" name="Google Shape;995;g16cd2f245f6_0_474"/>
          <p:cNvSpPr txBox="1"/>
          <p:nvPr/>
        </p:nvSpPr>
        <p:spPr>
          <a:xfrm>
            <a:off x="11967354" y="9651613"/>
            <a:ext cx="1268100" cy="3675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a:latin typeface="Calibri"/>
                <a:ea typeface="Calibri"/>
                <a:cs typeface="Calibri"/>
                <a:sym typeface="Calibri"/>
              </a:rPr>
              <a:t>Base - 383</a:t>
            </a:r>
            <a:endParaRPr sz="2300">
              <a:latin typeface="Calibri"/>
              <a:ea typeface="Calibri"/>
              <a:cs typeface="Calibri"/>
              <a:sym typeface="Calibri"/>
            </a:endParaRPr>
          </a:p>
        </p:txBody>
      </p:sp>
      <p:pic>
        <p:nvPicPr>
          <p:cNvPr id="996" name="Google Shape;996;g16cd2f245f6_0_474"/>
          <p:cNvPicPr preferRelativeResize="0"/>
          <p:nvPr/>
        </p:nvPicPr>
        <p:blipFill rotWithShape="1">
          <a:blip r:embed="rId5">
            <a:alphaModFix/>
          </a:blip>
          <a:srcRect/>
          <a:stretch/>
        </p:blipFill>
        <p:spPr>
          <a:xfrm>
            <a:off x="163900" y="75326"/>
            <a:ext cx="1485564" cy="208707"/>
          </a:xfrm>
          <a:prstGeom prst="rect">
            <a:avLst/>
          </a:prstGeom>
          <a:noFill/>
          <a:ln>
            <a:noFill/>
          </a:ln>
        </p:spPr>
      </p:pic>
      <p:pic>
        <p:nvPicPr>
          <p:cNvPr id="997" name="Google Shape;997;g16cd2f245f6_0_474"/>
          <p:cNvPicPr preferRelativeResize="0"/>
          <p:nvPr/>
        </p:nvPicPr>
        <p:blipFill rotWithShape="1">
          <a:blip r:embed="rId6">
            <a:alphaModFix/>
          </a:blip>
          <a:srcRect/>
          <a:stretch/>
        </p:blipFill>
        <p:spPr>
          <a:xfrm>
            <a:off x="17861236" y="91725"/>
            <a:ext cx="643331" cy="6345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g16cd2f245f6_0_504"/>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003" name="Google Shape;1003;g16cd2f245f6_0_504"/>
          <p:cNvSpPr txBox="1">
            <a:spLocks noGrp="1"/>
          </p:cNvSpPr>
          <p:nvPr>
            <p:ph type="title"/>
          </p:nvPr>
        </p:nvSpPr>
        <p:spPr>
          <a:xfrm>
            <a:off x="522822" y="4575076"/>
            <a:ext cx="17902500" cy="31617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BRAND KPIs</a:t>
            </a:r>
            <a:endParaRPr/>
          </a:p>
          <a:p>
            <a:pPr marL="12700" lvl="0" indent="0" algn="l" rtl="0">
              <a:lnSpc>
                <a:spcPct val="100000"/>
              </a:lnSpc>
              <a:spcBef>
                <a:spcPts val="5"/>
              </a:spcBef>
              <a:spcAft>
                <a:spcPts val="0"/>
              </a:spcAft>
              <a:buNone/>
            </a:pPr>
            <a:r>
              <a:rPr lang="en-US" sz="6600"/>
              <a:t>Awareness | Purchase Intention | Brand Imagery</a:t>
            </a:r>
            <a:endParaRPr sz="6600"/>
          </a:p>
        </p:txBody>
      </p:sp>
      <p:pic>
        <p:nvPicPr>
          <p:cNvPr id="1004" name="Google Shape;1004;g16cd2f245f6_0_504"/>
          <p:cNvPicPr preferRelativeResize="0"/>
          <p:nvPr/>
        </p:nvPicPr>
        <p:blipFill rotWithShape="1">
          <a:blip r:embed="rId4">
            <a:alphaModFix/>
          </a:blip>
          <a:srcRect/>
          <a:stretch/>
        </p:blipFill>
        <p:spPr>
          <a:xfrm>
            <a:off x="163900" y="75326"/>
            <a:ext cx="1485564" cy="208707"/>
          </a:xfrm>
          <a:prstGeom prst="rect">
            <a:avLst/>
          </a:prstGeom>
          <a:noFill/>
          <a:ln>
            <a:noFill/>
          </a:ln>
        </p:spPr>
      </p:pic>
      <p:pic>
        <p:nvPicPr>
          <p:cNvPr id="1005" name="Google Shape;1005;g16cd2f245f6_0_504"/>
          <p:cNvPicPr preferRelativeResize="0"/>
          <p:nvPr/>
        </p:nvPicPr>
        <p:blipFill rotWithShape="1">
          <a:blip r:embed="rId5">
            <a:alphaModFix/>
          </a:blip>
          <a:srcRect/>
          <a:stretch/>
        </p:blipFill>
        <p:spPr>
          <a:xfrm>
            <a:off x="17861236" y="91725"/>
            <a:ext cx="643331" cy="6345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Google Shape;1010;g16cd2f245f6_0_510"/>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011" name="Google Shape;1011;g16cd2f245f6_0_510"/>
          <p:cNvSpPr txBox="1">
            <a:spLocks noGrp="1"/>
          </p:cNvSpPr>
          <p:nvPr>
            <p:ph type="title"/>
          </p:nvPr>
        </p:nvSpPr>
        <p:spPr>
          <a:xfrm>
            <a:off x="1088208" y="349173"/>
            <a:ext cx="8299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BRAND AWARENESS</a:t>
            </a:r>
            <a:endParaRPr sz="6600"/>
          </a:p>
        </p:txBody>
      </p:sp>
      <p:pic>
        <p:nvPicPr>
          <p:cNvPr id="1012" name="Google Shape;1012;g16cd2f245f6_0_510"/>
          <p:cNvPicPr preferRelativeResize="0"/>
          <p:nvPr/>
        </p:nvPicPr>
        <p:blipFill rotWithShape="1">
          <a:blip r:embed="rId4">
            <a:alphaModFix/>
          </a:blip>
          <a:srcRect/>
          <a:stretch/>
        </p:blipFill>
        <p:spPr>
          <a:xfrm>
            <a:off x="18826233" y="157063"/>
            <a:ext cx="1110751" cy="569197"/>
          </a:xfrm>
          <a:prstGeom prst="rect">
            <a:avLst/>
          </a:prstGeom>
          <a:noFill/>
          <a:ln>
            <a:noFill/>
          </a:ln>
        </p:spPr>
      </p:pic>
      <p:grpSp>
        <p:nvGrpSpPr>
          <p:cNvPr id="1013" name="Google Shape;1013;g16cd2f245f6_0_510"/>
          <p:cNvGrpSpPr/>
          <p:nvPr/>
        </p:nvGrpSpPr>
        <p:grpSpPr>
          <a:xfrm>
            <a:off x="5856575" y="4464366"/>
            <a:ext cx="8260715" cy="2426364"/>
            <a:chOff x="5856575" y="4464366"/>
            <a:chExt cx="8260715" cy="2426364"/>
          </a:xfrm>
        </p:grpSpPr>
        <p:sp>
          <p:nvSpPr>
            <p:cNvPr id="1014" name="Google Shape;1014;g16cd2f245f6_0_510"/>
            <p:cNvSpPr/>
            <p:nvPr/>
          </p:nvSpPr>
          <p:spPr>
            <a:xfrm>
              <a:off x="11225626" y="4464366"/>
              <a:ext cx="1652904" cy="2426334"/>
            </a:xfrm>
            <a:custGeom>
              <a:avLst/>
              <a:gdLst/>
              <a:ahLst/>
              <a:cxnLst/>
              <a:rect l="l" t="t" r="r" b="b"/>
              <a:pathLst>
                <a:path w="1652904" h="2426334" extrusionOk="0">
                  <a:moveTo>
                    <a:pt x="1652305" y="0"/>
                  </a:moveTo>
                  <a:lnTo>
                    <a:pt x="0" y="0"/>
                  </a:lnTo>
                  <a:lnTo>
                    <a:pt x="0" y="2426313"/>
                  </a:lnTo>
                  <a:lnTo>
                    <a:pt x="1652305" y="2426313"/>
                  </a:lnTo>
                  <a:lnTo>
                    <a:pt x="1652305" y="0"/>
                  </a:lnTo>
                  <a:close/>
                </a:path>
              </a:pathLst>
            </a:custGeom>
            <a:solidFill>
              <a:srgbClr val="0061A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15" name="Google Shape;1015;g16cd2f245f6_0_510"/>
            <p:cNvSpPr/>
            <p:nvPr/>
          </p:nvSpPr>
          <p:spPr>
            <a:xfrm>
              <a:off x="7095490" y="4579965"/>
              <a:ext cx="1652904" cy="2310765"/>
            </a:xfrm>
            <a:custGeom>
              <a:avLst/>
              <a:gdLst/>
              <a:ahLst/>
              <a:cxnLst/>
              <a:rect l="l" t="t" r="r" b="b"/>
              <a:pathLst>
                <a:path w="1652904" h="2310765" extrusionOk="0">
                  <a:moveTo>
                    <a:pt x="1652305" y="0"/>
                  </a:moveTo>
                  <a:lnTo>
                    <a:pt x="0" y="0"/>
                  </a:lnTo>
                  <a:lnTo>
                    <a:pt x="0" y="2310714"/>
                  </a:lnTo>
                  <a:lnTo>
                    <a:pt x="1652305" y="2310714"/>
                  </a:lnTo>
                  <a:lnTo>
                    <a:pt x="1652305"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16" name="Google Shape;1016;g16cd2f245f6_0_510"/>
            <p:cNvSpPr/>
            <p:nvPr/>
          </p:nvSpPr>
          <p:spPr>
            <a:xfrm>
              <a:off x="5856575" y="6890680"/>
              <a:ext cx="8260715" cy="0"/>
            </a:xfrm>
            <a:custGeom>
              <a:avLst/>
              <a:gdLst/>
              <a:ahLst/>
              <a:cxnLst/>
              <a:rect l="l" t="t" r="r" b="b"/>
              <a:pathLst>
                <a:path w="8260715" h="120000" extrusionOk="0">
                  <a:moveTo>
                    <a:pt x="0" y="0"/>
                  </a:moveTo>
                  <a:lnTo>
                    <a:pt x="8260272"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017" name="Google Shape;1017;g16cd2f245f6_0_510"/>
          <p:cNvSpPr txBox="1"/>
          <p:nvPr/>
        </p:nvSpPr>
        <p:spPr>
          <a:xfrm>
            <a:off x="7660992" y="4216699"/>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60%</a:t>
            </a:r>
            <a:endParaRPr sz="1950">
              <a:latin typeface="Arial"/>
              <a:ea typeface="Arial"/>
              <a:cs typeface="Arial"/>
              <a:sym typeface="Arial"/>
            </a:endParaRPr>
          </a:p>
        </p:txBody>
      </p:sp>
      <p:sp>
        <p:nvSpPr>
          <p:cNvPr id="1018" name="Google Shape;1018;g16cd2f245f6_0_510"/>
          <p:cNvSpPr txBox="1"/>
          <p:nvPr/>
        </p:nvSpPr>
        <p:spPr>
          <a:xfrm>
            <a:off x="11791652" y="4101101"/>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63%</a:t>
            </a:r>
            <a:endParaRPr sz="1950">
              <a:latin typeface="Arial"/>
              <a:ea typeface="Arial"/>
              <a:cs typeface="Arial"/>
              <a:sym typeface="Arial"/>
            </a:endParaRPr>
          </a:p>
        </p:txBody>
      </p:sp>
      <p:sp>
        <p:nvSpPr>
          <p:cNvPr id="1019" name="Google Shape;1019;g16cd2f245f6_0_510"/>
          <p:cNvSpPr txBox="1"/>
          <p:nvPr/>
        </p:nvSpPr>
        <p:spPr>
          <a:xfrm>
            <a:off x="6918711" y="7006143"/>
            <a:ext cx="2091000" cy="1237500"/>
          </a:xfrm>
          <a:prstGeom prst="rect">
            <a:avLst/>
          </a:prstGeom>
          <a:noFill/>
          <a:ln>
            <a:noFill/>
          </a:ln>
        </p:spPr>
        <p:txBody>
          <a:bodyPr spcFirstLastPara="1" wrap="square" lIns="0" tIns="15875" rIns="0" bIns="0" anchor="t" anchorCtr="0">
            <a:spAutoFit/>
          </a:bodyPr>
          <a:lstStyle/>
          <a:p>
            <a:pPr marL="598170" marR="0" lvl="0" indent="0" algn="l" rtl="0">
              <a:lnSpc>
                <a:spcPct val="117948"/>
              </a:lnSpc>
              <a:spcBef>
                <a:spcPts val="0"/>
              </a:spcBef>
              <a:spcAft>
                <a:spcPts val="0"/>
              </a:spcAft>
              <a:buNone/>
            </a:pPr>
            <a:r>
              <a:rPr lang="en-US" sz="1950">
                <a:solidFill>
                  <a:srgbClr val="151617"/>
                </a:solidFill>
                <a:latin typeface="Arial"/>
                <a:ea typeface="Arial"/>
                <a:cs typeface="Arial"/>
                <a:sym typeface="Arial"/>
              </a:rPr>
              <a:t>Control</a:t>
            </a:r>
            <a:endParaRPr sz="1950">
              <a:latin typeface="Arial"/>
              <a:ea typeface="Arial"/>
              <a:cs typeface="Arial"/>
              <a:sym typeface="Arial"/>
            </a:endParaRPr>
          </a:p>
          <a:p>
            <a:pPr marL="861693" marR="5080" lvl="0" indent="-849630" algn="l" rtl="0">
              <a:lnSpc>
                <a:spcPct val="120000"/>
              </a:lnSpc>
              <a:spcBef>
                <a:spcPts val="30"/>
              </a:spcBef>
              <a:spcAft>
                <a:spcPts val="0"/>
              </a:spcAft>
              <a:buNone/>
            </a:pPr>
            <a:r>
              <a:rPr lang="en-US" sz="1650" i="1">
                <a:solidFill>
                  <a:srgbClr val="131617"/>
                </a:solidFill>
                <a:latin typeface="Trebuchet MS"/>
                <a:ea typeface="Trebuchet MS"/>
                <a:cs typeface="Trebuchet MS"/>
                <a:sym typeface="Trebuchet MS"/>
              </a:rPr>
              <a:t>Base (All respondents.) :  191</a:t>
            </a:r>
            <a:endParaRPr sz="1650">
              <a:latin typeface="Trebuchet MS"/>
              <a:ea typeface="Trebuchet MS"/>
              <a:cs typeface="Trebuchet MS"/>
              <a:sym typeface="Trebuchet MS"/>
            </a:endParaRPr>
          </a:p>
        </p:txBody>
      </p:sp>
      <p:sp>
        <p:nvSpPr>
          <p:cNvPr id="1020" name="Google Shape;1020;g16cd2f245f6_0_510"/>
          <p:cNvSpPr txBox="1"/>
          <p:nvPr/>
        </p:nvSpPr>
        <p:spPr>
          <a:xfrm>
            <a:off x="11070732" y="7006143"/>
            <a:ext cx="2091000" cy="1234500"/>
          </a:xfrm>
          <a:prstGeom prst="rect">
            <a:avLst/>
          </a:prstGeom>
          <a:noFill/>
          <a:ln>
            <a:noFill/>
          </a:ln>
        </p:spPr>
        <p:txBody>
          <a:bodyPr spcFirstLastPara="1" wrap="square" lIns="0" tIns="15875" rIns="0" bIns="0" anchor="t" anchorCtr="0">
            <a:spAutoFit/>
          </a:bodyPr>
          <a:lstStyle/>
          <a:p>
            <a:pPr marL="492758" marR="0" lvl="0" indent="0" algn="l" rtl="0">
              <a:lnSpc>
                <a:spcPct val="117435"/>
              </a:lnSpc>
              <a:spcBef>
                <a:spcPts val="0"/>
              </a:spcBef>
              <a:spcAft>
                <a:spcPts val="0"/>
              </a:spcAft>
              <a:buNone/>
            </a:pPr>
            <a:r>
              <a:rPr lang="en-US" sz="1950">
                <a:solidFill>
                  <a:srgbClr val="151617"/>
                </a:solidFill>
                <a:latin typeface="Arial"/>
                <a:ea typeface="Arial"/>
                <a:cs typeface="Arial"/>
                <a:sym typeface="Arial"/>
              </a:rPr>
              <a:t>Exposed</a:t>
            </a:r>
            <a:endParaRPr sz="1950">
              <a:latin typeface="Arial"/>
              <a:ea typeface="Arial"/>
              <a:cs typeface="Arial"/>
              <a:sym typeface="Arial"/>
            </a:endParaRPr>
          </a:p>
          <a:p>
            <a:pPr marL="861693" marR="5080" lvl="0" indent="-849630" algn="l" rtl="0">
              <a:lnSpc>
                <a:spcPct val="120000"/>
              </a:lnSpc>
              <a:spcBef>
                <a:spcPts val="20"/>
              </a:spcBef>
              <a:spcAft>
                <a:spcPts val="0"/>
              </a:spcAft>
              <a:buNone/>
            </a:pPr>
            <a:r>
              <a:rPr lang="en-US" sz="1650" i="1">
                <a:solidFill>
                  <a:srgbClr val="131617"/>
                </a:solidFill>
                <a:latin typeface="Trebuchet MS"/>
                <a:ea typeface="Trebuchet MS"/>
                <a:cs typeface="Trebuchet MS"/>
                <a:sym typeface="Trebuchet MS"/>
              </a:rPr>
              <a:t>Base (All respondents.) :  192</a:t>
            </a:r>
            <a:endParaRPr sz="1650">
              <a:latin typeface="Trebuchet MS"/>
              <a:ea typeface="Trebuchet MS"/>
              <a:cs typeface="Trebuchet MS"/>
              <a:sym typeface="Trebuchet MS"/>
            </a:endParaRPr>
          </a:p>
        </p:txBody>
      </p:sp>
      <p:sp>
        <p:nvSpPr>
          <p:cNvPr id="1021" name="Google Shape;1021;g16cd2f245f6_0_510"/>
          <p:cNvSpPr txBox="1"/>
          <p:nvPr/>
        </p:nvSpPr>
        <p:spPr>
          <a:xfrm>
            <a:off x="1448093" y="10713088"/>
            <a:ext cx="6595800" cy="463800"/>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When thinking about </a:t>
            </a:r>
            <a:r>
              <a:rPr lang="en-US" sz="1450" b="1">
                <a:latin typeface="Tahoma"/>
                <a:ea typeface="Tahoma"/>
                <a:cs typeface="Tahoma"/>
                <a:sym typeface="Tahoma"/>
              </a:rPr>
              <a:t>Cough Lozenges </a:t>
            </a:r>
            <a:r>
              <a:rPr lang="en-US" sz="1450">
                <a:latin typeface="Tahoma"/>
                <a:ea typeface="Tahoma"/>
                <a:cs typeface="Tahoma"/>
                <a:sym typeface="Tahoma"/>
              </a:rPr>
              <a:t>which of these brands are you aware of?</a:t>
            </a:r>
            <a:endParaRPr sz="1450">
              <a:latin typeface="Tahoma"/>
              <a:ea typeface="Tahoma"/>
              <a:cs typeface="Tahoma"/>
              <a:sym typeface="Tahoma"/>
            </a:endParaRPr>
          </a:p>
        </p:txBody>
      </p:sp>
      <p:pic>
        <p:nvPicPr>
          <p:cNvPr id="1022" name="Google Shape;1022;g16cd2f245f6_0_510"/>
          <p:cNvPicPr preferRelativeResize="0"/>
          <p:nvPr/>
        </p:nvPicPr>
        <p:blipFill rotWithShape="1">
          <a:blip r:embed="rId5">
            <a:alphaModFix/>
          </a:blip>
          <a:srcRect/>
          <a:stretch/>
        </p:blipFill>
        <p:spPr>
          <a:xfrm>
            <a:off x="763955" y="10680774"/>
            <a:ext cx="407108" cy="330775"/>
          </a:xfrm>
          <a:prstGeom prst="rect">
            <a:avLst/>
          </a:prstGeom>
          <a:noFill/>
          <a:ln>
            <a:noFill/>
          </a:ln>
        </p:spPr>
      </p:pic>
      <p:sp>
        <p:nvSpPr>
          <p:cNvPr id="1023" name="Google Shape;1023;g16cd2f245f6_0_510"/>
          <p:cNvSpPr txBox="1"/>
          <p:nvPr/>
        </p:nvSpPr>
        <p:spPr>
          <a:xfrm>
            <a:off x="1099517" y="1505159"/>
            <a:ext cx="185046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An uplift of 3% seen in the Awareness of Vick Cough Drops among the Exposed cluster when compared to Control cluster. This performance was in the  Third Quintile when compared with JioSaavn Specific DAE Norms.</a:t>
            </a:r>
            <a:endParaRPr sz="2300">
              <a:latin typeface="Trebuchet MS"/>
              <a:ea typeface="Trebuchet MS"/>
              <a:cs typeface="Trebuchet MS"/>
              <a:sym typeface="Trebuchet MS"/>
            </a:endParaRPr>
          </a:p>
        </p:txBody>
      </p:sp>
      <p:grpSp>
        <p:nvGrpSpPr>
          <p:cNvPr id="1024" name="Google Shape;1024;g16cd2f245f6_0_510"/>
          <p:cNvGrpSpPr/>
          <p:nvPr/>
        </p:nvGrpSpPr>
        <p:grpSpPr>
          <a:xfrm>
            <a:off x="7926041" y="8590733"/>
            <a:ext cx="4195264" cy="433704"/>
            <a:chOff x="7926041" y="8590733"/>
            <a:chExt cx="4195264" cy="433704"/>
          </a:xfrm>
        </p:grpSpPr>
        <p:sp>
          <p:nvSpPr>
            <p:cNvPr id="1025" name="Google Shape;1025;g16cd2f245f6_0_510"/>
            <p:cNvSpPr/>
            <p:nvPr/>
          </p:nvSpPr>
          <p:spPr>
            <a:xfrm>
              <a:off x="7926041" y="8819417"/>
              <a:ext cx="4160520" cy="4445"/>
            </a:xfrm>
            <a:custGeom>
              <a:avLst/>
              <a:gdLst/>
              <a:ahLst/>
              <a:cxnLst/>
              <a:rect l="l" t="t" r="r" b="b"/>
              <a:pathLst>
                <a:path w="4160520" h="4445" extrusionOk="0">
                  <a:moveTo>
                    <a:pt x="0" y="0"/>
                  </a:moveTo>
                  <a:lnTo>
                    <a:pt x="4160501" y="3978"/>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26" name="Google Shape;1026;g16cd2f245f6_0_510"/>
            <p:cNvPicPr preferRelativeResize="0"/>
            <p:nvPr/>
          </p:nvPicPr>
          <p:blipFill rotWithShape="1">
            <a:blip r:embed="rId6">
              <a:alphaModFix/>
            </a:blip>
            <a:srcRect/>
            <a:stretch/>
          </p:blipFill>
          <p:spPr>
            <a:xfrm>
              <a:off x="8447700" y="8682667"/>
              <a:ext cx="189313" cy="250882"/>
            </a:xfrm>
            <a:prstGeom prst="rect">
              <a:avLst/>
            </a:prstGeom>
            <a:noFill/>
            <a:ln>
              <a:noFill/>
            </a:ln>
          </p:spPr>
        </p:pic>
        <p:pic>
          <p:nvPicPr>
            <p:cNvPr id="1027" name="Google Shape;1027;g16cd2f245f6_0_510"/>
            <p:cNvPicPr preferRelativeResize="0"/>
            <p:nvPr/>
          </p:nvPicPr>
          <p:blipFill rotWithShape="1">
            <a:blip r:embed="rId7">
              <a:alphaModFix/>
            </a:blip>
            <a:srcRect/>
            <a:stretch/>
          </p:blipFill>
          <p:spPr>
            <a:xfrm>
              <a:off x="9361181" y="8697745"/>
              <a:ext cx="189313" cy="252138"/>
            </a:xfrm>
            <a:prstGeom prst="rect">
              <a:avLst/>
            </a:prstGeom>
            <a:noFill/>
            <a:ln>
              <a:noFill/>
            </a:ln>
          </p:spPr>
        </p:pic>
        <p:pic>
          <p:nvPicPr>
            <p:cNvPr id="1028" name="Google Shape;1028;g16cd2f245f6_0_510"/>
            <p:cNvPicPr preferRelativeResize="0"/>
            <p:nvPr/>
          </p:nvPicPr>
          <p:blipFill rotWithShape="1">
            <a:blip r:embed="rId8">
              <a:alphaModFix/>
            </a:blip>
            <a:srcRect/>
            <a:stretch/>
          </p:blipFill>
          <p:spPr>
            <a:xfrm>
              <a:off x="10235709" y="8697745"/>
              <a:ext cx="189313" cy="252138"/>
            </a:xfrm>
            <a:prstGeom prst="rect">
              <a:avLst/>
            </a:prstGeom>
            <a:noFill/>
            <a:ln>
              <a:noFill/>
            </a:ln>
          </p:spPr>
        </p:pic>
        <p:pic>
          <p:nvPicPr>
            <p:cNvPr id="1029" name="Google Shape;1029;g16cd2f245f6_0_510"/>
            <p:cNvPicPr preferRelativeResize="0"/>
            <p:nvPr/>
          </p:nvPicPr>
          <p:blipFill rotWithShape="1">
            <a:blip r:embed="rId9">
              <a:alphaModFix/>
            </a:blip>
            <a:srcRect/>
            <a:stretch/>
          </p:blipFill>
          <p:spPr>
            <a:xfrm>
              <a:off x="11018512" y="8697745"/>
              <a:ext cx="190570" cy="252138"/>
            </a:xfrm>
            <a:prstGeom prst="rect">
              <a:avLst/>
            </a:prstGeom>
            <a:noFill/>
            <a:ln>
              <a:noFill/>
            </a:ln>
          </p:spPr>
        </p:pic>
        <p:pic>
          <p:nvPicPr>
            <p:cNvPr id="1030" name="Google Shape;1030;g16cd2f245f6_0_510"/>
            <p:cNvPicPr preferRelativeResize="0"/>
            <p:nvPr/>
          </p:nvPicPr>
          <p:blipFill rotWithShape="1">
            <a:blip r:embed="rId10">
              <a:alphaModFix/>
            </a:blip>
            <a:srcRect/>
            <a:stretch/>
          </p:blipFill>
          <p:spPr>
            <a:xfrm>
              <a:off x="11931992" y="8697745"/>
              <a:ext cx="189313" cy="252138"/>
            </a:xfrm>
            <a:prstGeom prst="rect">
              <a:avLst/>
            </a:prstGeom>
            <a:noFill/>
            <a:ln>
              <a:noFill/>
            </a:ln>
          </p:spPr>
        </p:pic>
        <p:sp>
          <p:nvSpPr>
            <p:cNvPr id="1031" name="Google Shape;1031;g16cd2f245f6_0_510"/>
            <p:cNvSpPr/>
            <p:nvPr/>
          </p:nvSpPr>
          <p:spPr>
            <a:xfrm>
              <a:off x="9271759" y="8590733"/>
              <a:ext cx="370840" cy="433704"/>
            </a:xfrm>
            <a:custGeom>
              <a:avLst/>
              <a:gdLst/>
              <a:ahLst/>
              <a:cxnLst/>
              <a:rect l="l" t="t" r="r" b="b"/>
              <a:pathLst>
                <a:path w="370840" h="433704" extrusionOk="0">
                  <a:moveTo>
                    <a:pt x="0" y="216747"/>
                  </a:moveTo>
                  <a:lnTo>
                    <a:pt x="4892" y="167056"/>
                  </a:lnTo>
                  <a:lnTo>
                    <a:pt x="18829" y="121437"/>
                  </a:lnTo>
                  <a:lnTo>
                    <a:pt x="40700" y="81193"/>
                  </a:lnTo>
                  <a:lnTo>
                    <a:pt x="69397" y="47624"/>
                  </a:lnTo>
                  <a:lnTo>
                    <a:pt x="103808" y="22034"/>
                  </a:lnTo>
                  <a:lnTo>
                    <a:pt x="142824" y="5725"/>
                  </a:lnTo>
                  <a:lnTo>
                    <a:pt x="185334" y="0"/>
                  </a:lnTo>
                  <a:lnTo>
                    <a:pt x="227845" y="5725"/>
                  </a:lnTo>
                  <a:lnTo>
                    <a:pt x="266861" y="22034"/>
                  </a:lnTo>
                  <a:lnTo>
                    <a:pt x="301272" y="47624"/>
                  </a:lnTo>
                  <a:lnTo>
                    <a:pt x="329968" y="81193"/>
                  </a:lnTo>
                  <a:lnTo>
                    <a:pt x="351840" y="121437"/>
                  </a:lnTo>
                  <a:lnTo>
                    <a:pt x="365777" y="167056"/>
                  </a:lnTo>
                  <a:lnTo>
                    <a:pt x="370669" y="216747"/>
                  </a:lnTo>
                  <a:lnTo>
                    <a:pt x="365777" y="266437"/>
                  </a:lnTo>
                  <a:lnTo>
                    <a:pt x="351840" y="312056"/>
                  </a:lnTo>
                  <a:lnTo>
                    <a:pt x="329968" y="352301"/>
                  </a:lnTo>
                  <a:lnTo>
                    <a:pt x="301272" y="385870"/>
                  </a:lnTo>
                  <a:lnTo>
                    <a:pt x="266861" y="411460"/>
                  </a:lnTo>
                  <a:lnTo>
                    <a:pt x="227845" y="427768"/>
                  </a:lnTo>
                  <a:lnTo>
                    <a:pt x="185334" y="433494"/>
                  </a:lnTo>
                  <a:lnTo>
                    <a:pt x="142824" y="427768"/>
                  </a:lnTo>
                  <a:lnTo>
                    <a:pt x="103808" y="411460"/>
                  </a:lnTo>
                  <a:lnTo>
                    <a:pt x="69397" y="385870"/>
                  </a:lnTo>
                  <a:lnTo>
                    <a:pt x="40700" y="352301"/>
                  </a:lnTo>
                  <a:lnTo>
                    <a:pt x="18829" y="312056"/>
                  </a:lnTo>
                  <a:lnTo>
                    <a:pt x="4892" y="266437"/>
                  </a:lnTo>
                  <a:lnTo>
                    <a:pt x="0" y="216747"/>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aphicFrame>
        <p:nvGraphicFramePr>
          <p:cNvPr id="1032" name="Google Shape;1032;g16cd2f245f6_0_510"/>
          <p:cNvGraphicFramePr/>
          <p:nvPr/>
        </p:nvGraphicFramePr>
        <p:xfrm>
          <a:off x="8246357" y="9755174"/>
          <a:ext cx="3000000" cy="3000000"/>
        </p:xfrm>
        <a:graphic>
          <a:graphicData uri="http://schemas.openxmlformats.org/drawingml/2006/table">
            <a:tbl>
              <a:tblPr firstRow="1" bandRow="1">
                <a:noFill/>
                <a:tableStyleId>{A7EB5C23-D344-49BA-9811-5B2ACC2CBD17}</a:tableStyleId>
              </a:tblPr>
              <a:tblGrid>
                <a:gridCol w="775975">
                  <a:extLst>
                    <a:ext uri="{9D8B030D-6E8A-4147-A177-3AD203B41FA5}">
                      <a16:colId xmlns:a16="http://schemas.microsoft.com/office/drawing/2014/main" val="20000"/>
                    </a:ext>
                  </a:extLst>
                </a:gridCol>
                <a:gridCol w="791850">
                  <a:extLst>
                    <a:ext uri="{9D8B030D-6E8A-4147-A177-3AD203B41FA5}">
                      <a16:colId xmlns:a16="http://schemas.microsoft.com/office/drawing/2014/main" val="20001"/>
                    </a:ext>
                  </a:extLst>
                </a:gridCol>
                <a:gridCol w="824875">
                  <a:extLst>
                    <a:ext uri="{9D8B030D-6E8A-4147-A177-3AD203B41FA5}">
                      <a16:colId xmlns:a16="http://schemas.microsoft.com/office/drawing/2014/main" val="20002"/>
                    </a:ext>
                  </a:extLst>
                </a:gridCol>
                <a:gridCol w="852800">
                  <a:extLst>
                    <a:ext uri="{9D8B030D-6E8A-4147-A177-3AD203B41FA5}">
                      <a16:colId xmlns:a16="http://schemas.microsoft.com/office/drawing/2014/main" val="20003"/>
                    </a:ext>
                  </a:extLst>
                </a:gridCol>
                <a:gridCol w="855975">
                  <a:extLst>
                    <a:ext uri="{9D8B030D-6E8A-4147-A177-3AD203B41FA5}">
                      <a16:colId xmlns:a16="http://schemas.microsoft.com/office/drawing/2014/main" val="20004"/>
                    </a:ext>
                  </a:extLst>
                </a:gridCol>
              </a:tblGrid>
              <a:tr h="399075">
                <a:tc>
                  <a:txBody>
                    <a:bodyPr/>
                    <a:lstStyle/>
                    <a:p>
                      <a:pPr marL="127000" marR="86360" lvl="0" indent="158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  Quintile</a:t>
                      </a:r>
                      <a:endParaRPr sz="1300" u="none" strike="noStrike" cap="none">
                        <a:latin typeface="Trebuchet MS"/>
                        <a:ea typeface="Trebuchet MS"/>
                        <a:cs typeface="Trebuchet MS"/>
                        <a:sym typeface="Trebuchet MS"/>
                      </a:endParaRPr>
                    </a:p>
                  </a:txBody>
                  <a:tcPr marL="0" marR="0" marT="0" marB="0"/>
                </a:tc>
                <a:tc>
                  <a:txBody>
                    <a:bodyPr/>
                    <a:lstStyle/>
                    <a:p>
                      <a:pPr marL="93980" marR="134620" lvl="0" indent="45084"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  Quintile</a:t>
                      </a:r>
                      <a:endParaRPr sz="1300" u="none" strike="noStrike" cap="none">
                        <a:latin typeface="Trebuchet MS"/>
                        <a:ea typeface="Trebuchet MS"/>
                        <a:cs typeface="Trebuchet MS"/>
                        <a:sym typeface="Trebuchet MS"/>
                      </a:endParaRPr>
                    </a:p>
                  </a:txBody>
                  <a:tcPr marL="0" marR="0" marT="0" marB="0"/>
                </a:tc>
                <a:tc>
                  <a:txBody>
                    <a:bodyPr/>
                    <a:lstStyle/>
                    <a:p>
                      <a:pPr marL="142240" marR="115570" lvl="0" indent="15557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  Quintile</a:t>
                      </a:r>
                      <a:endParaRPr sz="1300" u="none" strike="noStrike" cap="none">
                        <a:latin typeface="Trebuchet MS"/>
                        <a:ea typeface="Trebuchet MS"/>
                        <a:cs typeface="Trebuchet MS"/>
                        <a:sym typeface="Trebuchet MS"/>
                      </a:endParaRPr>
                    </a:p>
                  </a:txBody>
                  <a:tcPr marL="0" marR="0" marT="0" marB="0"/>
                </a:tc>
                <a:tc>
                  <a:txBody>
                    <a:bodyPr/>
                    <a:lstStyle/>
                    <a:p>
                      <a:pPr marL="123188" marR="166370" lvl="0" indent="4508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  Quintile</a:t>
                      </a:r>
                      <a:endParaRPr sz="1300" u="none" strike="noStrike" cap="none">
                        <a:latin typeface="Trebuchet MS"/>
                        <a:ea typeface="Trebuchet MS"/>
                        <a:cs typeface="Trebuchet MS"/>
                        <a:sym typeface="Trebuchet MS"/>
                      </a:endParaRPr>
                    </a:p>
                  </a:txBody>
                  <a:tcPr marL="0" marR="0" marT="0" marB="0"/>
                </a:tc>
                <a:tc>
                  <a:txBody>
                    <a:bodyPr/>
                    <a:lstStyle/>
                    <a:p>
                      <a:pPr marL="173990" marR="119379" lvl="0" indent="164465" algn="l" rtl="0">
                        <a:lnSpc>
                          <a:spcPct val="12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  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grpSp>
        <p:nvGrpSpPr>
          <p:cNvPr id="1033" name="Google Shape;1033;g16cd2f245f6_0_510"/>
          <p:cNvGrpSpPr/>
          <p:nvPr/>
        </p:nvGrpSpPr>
        <p:grpSpPr>
          <a:xfrm>
            <a:off x="7926041" y="9265477"/>
            <a:ext cx="4195264" cy="388620"/>
            <a:chOff x="7926041" y="9265477"/>
            <a:chExt cx="4195264" cy="388620"/>
          </a:xfrm>
        </p:grpSpPr>
        <p:sp>
          <p:nvSpPr>
            <p:cNvPr id="1034" name="Google Shape;1034;g16cd2f245f6_0_510"/>
            <p:cNvSpPr/>
            <p:nvPr/>
          </p:nvSpPr>
          <p:spPr>
            <a:xfrm>
              <a:off x="7926041" y="9452696"/>
              <a:ext cx="4152265" cy="0"/>
            </a:xfrm>
            <a:custGeom>
              <a:avLst/>
              <a:gdLst/>
              <a:ahLst/>
              <a:cxnLst/>
              <a:rect l="l" t="t" r="r" b="b"/>
              <a:pathLst>
                <a:path w="4152265" h="120000" extrusionOk="0">
                  <a:moveTo>
                    <a:pt x="0" y="0"/>
                  </a:moveTo>
                  <a:lnTo>
                    <a:pt x="4151810" y="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35" name="Google Shape;1035;g16cd2f245f6_0_510"/>
            <p:cNvPicPr preferRelativeResize="0"/>
            <p:nvPr/>
          </p:nvPicPr>
          <p:blipFill rotWithShape="1">
            <a:blip r:embed="rId11">
              <a:alphaModFix/>
            </a:blip>
            <a:srcRect/>
            <a:stretch/>
          </p:blipFill>
          <p:spPr>
            <a:xfrm>
              <a:off x="8455239" y="9313433"/>
              <a:ext cx="189313" cy="247112"/>
            </a:xfrm>
            <a:prstGeom prst="rect">
              <a:avLst/>
            </a:prstGeom>
            <a:noFill/>
            <a:ln>
              <a:noFill/>
            </a:ln>
          </p:spPr>
        </p:pic>
        <p:pic>
          <p:nvPicPr>
            <p:cNvPr id="1036" name="Google Shape;1036;g16cd2f245f6_0_510"/>
            <p:cNvPicPr preferRelativeResize="0"/>
            <p:nvPr/>
          </p:nvPicPr>
          <p:blipFill rotWithShape="1">
            <a:blip r:embed="rId12">
              <a:alphaModFix/>
            </a:blip>
            <a:srcRect/>
            <a:stretch/>
          </p:blipFill>
          <p:spPr>
            <a:xfrm>
              <a:off x="9366206" y="9329768"/>
              <a:ext cx="189313" cy="247112"/>
            </a:xfrm>
            <a:prstGeom prst="rect">
              <a:avLst/>
            </a:prstGeom>
            <a:noFill/>
            <a:ln>
              <a:noFill/>
            </a:ln>
          </p:spPr>
        </p:pic>
        <p:pic>
          <p:nvPicPr>
            <p:cNvPr id="1037" name="Google Shape;1037;g16cd2f245f6_0_510"/>
            <p:cNvPicPr preferRelativeResize="0"/>
            <p:nvPr/>
          </p:nvPicPr>
          <p:blipFill rotWithShape="1">
            <a:blip r:embed="rId13">
              <a:alphaModFix/>
            </a:blip>
            <a:srcRect/>
            <a:stretch/>
          </p:blipFill>
          <p:spPr>
            <a:xfrm>
              <a:off x="10239478" y="9329768"/>
              <a:ext cx="189313" cy="247112"/>
            </a:xfrm>
            <a:prstGeom prst="rect">
              <a:avLst/>
            </a:prstGeom>
            <a:noFill/>
            <a:ln>
              <a:noFill/>
            </a:ln>
          </p:spPr>
        </p:pic>
        <p:pic>
          <p:nvPicPr>
            <p:cNvPr id="1038" name="Google Shape;1038;g16cd2f245f6_0_510"/>
            <p:cNvPicPr preferRelativeResize="0"/>
            <p:nvPr/>
          </p:nvPicPr>
          <p:blipFill rotWithShape="1">
            <a:blip r:embed="rId14">
              <a:alphaModFix/>
            </a:blip>
            <a:srcRect/>
            <a:stretch/>
          </p:blipFill>
          <p:spPr>
            <a:xfrm>
              <a:off x="11021025" y="9329768"/>
              <a:ext cx="189313" cy="247112"/>
            </a:xfrm>
            <a:prstGeom prst="rect">
              <a:avLst/>
            </a:prstGeom>
            <a:noFill/>
            <a:ln>
              <a:noFill/>
            </a:ln>
          </p:spPr>
        </p:pic>
        <p:pic>
          <p:nvPicPr>
            <p:cNvPr id="1039" name="Google Shape;1039;g16cd2f245f6_0_510"/>
            <p:cNvPicPr preferRelativeResize="0"/>
            <p:nvPr/>
          </p:nvPicPr>
          <p:blipFill rotWithShape="1">
            <a:blip r:embed="rId15">
              <a:alphaModFix/>
            </a:blip>
            <a:srcRect/>
            <a:stretch/>
          </p:blipFill>
          <p:spPr>
            <a:xfrm>
              <a:off x="11931992" y="9329768"/>
              <a:ext cx="189313" cy="247112"/>
            </a:xfrm>
            <a:prstGeom prst="rect">
              <a:avLst/>
            </a:prstGeom>
            <a:noFill/>
            <a:ln>
              <a:noFill/>
            </a:ln>
          </p:spPr>
        </p:pic>
        <p:sp>
          <p:nvSpPr>
            <p:cNvPr id="1040" name="Google Shape;1040;g16cd2f245f6_0_510"/>
            <p:cNvSpPr/>
            <p:nvPr/>
          </p:nvSpPr>
          <p:spPr>
            <a:xfrm>
              <a:off x="10152570" y="9265477"/>
              <a:ext cx="363220" cy="388620"/>
            </a:xfrm>
            <a:custGeom>
              <a:avLst/>
              <a:gdLst/>
              <a:ahLst/>
              <a:cxnLst/>
              <a:rect l="l" t="t" r="r" b="b"/>
              <a:pathLst>
                <a:path w="363220" h="388620" extrusionOk="0">
                  <a:moveTo>
                    <a:pt x="0" y="194130"/>
                  </a:moveTo>
                  <a:lnTo>
                    <a:pt x="6483" y="142520"/>
                  </a:lnTo>
                  <a:lnTo>
                    <a:pt x="24781" y="96145"/>
                  </a:lnTo>
                  <a:lnTo>
                    <a:pt x="53165" y="56856"/>
                  </a:lnTo>
                  <a:lnTo>
                    <a:pt x="89910" y="26502"/>
                  </a:lnTo>
                  <a:lnTo>
                    <a:pt x="133285" y="6934"/>
                  </a:lnTo>
                  <a:lnTo>
                    <a:pt x="181565" y="0"/>
                  </a:lnTo>
                  <a:lnTo>
                    <a:pt x="229844" y="6934"/>
                  </a:lnTo>
                  <a:lnTo>
                    <a:pt x="273220" y="26502"/>
                  </a:lnTo>
                  <a:lnTo>
                    <a:pt x="309964" y="56856"/>
                  </a:lnTo>
                  <a:lnTo>
                    <a:pt x="338349" y="96145"/>
                  </a:lnTo>
                  <a:lnTo>
                    <a:pt x="356647" y="142520"/>
                  </a:lnTo>
                  <a:lnTo>
                    <a:pt x="363130" y="194130"/>
                  </a:lnTo>
                  <a:lnTo>
                    <a:pt x="356647" y="245740"/>
                  </a:lnTo>
                  <a:lnTo>
                    <a:pt x="338349" y="292114"/>
                  </a:lnTo>
                  <a:lnTo>
                    <a:pt x="309964" y="331403"/>
                  </a:lnTo>
                  <a:lnTo>
                    <a:pt x="273220" y="361757"/>
                  </a:lnTo>
                  <a:lnTo>
                    <a:pt x="229844" y="381326"/>
                  </a:lnTo>
                  <a:lnTo>
                    <a:pt x="181565" y="388260"/>
                  </a:lnTo>
                  <a:lnTo>
                    <a:pt x="133285" y="381326"/>
                  </a:lnTo>
                  <a:lnTo>
                    <a:pt x="89910" y="361757"/>
                  </a:lnTo>
                  <a:lnTo>
                    <a:pt x="53165" y="331403"/>
                  </a:lnTo>
                  <a:lnTo>
                    <a:pt x="24781" y="292114"/>
                  </a:lnTo>
                  <a:lnTo>
                    <a:pt x="6483" y="245740"/>
                  </a:lnTo>
                  <a:lnTo>
                    <a:pt x="0" y="194130"/>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041" name="Google Shape;1041;g16cd2f245f6_0_510"/>
          <p:cNvSpPr txBox="1"/>
          <p:nvPr/>
        </p:nvSpPr>
        <p:spPr>
          <a:xfrm>
            <a:off x="6464589" y="8231761"/>
            <a:ext cx="5114400" cy="1546200"/>
          </a:xfrm>
          <a:prstGeom prst="rect">
            <a:avLst/>
          </a:prstGeom>
          <a:noFill/>
          <a:ln>
            <a:noFill/>
          </a:ln>
        </p:spPr>
        <p:txBody>
          <a:bodyPr spcFirstLastPara="1" wrap="square" lIns="0" tIns="14600" rIns="0" bIns="0" anchor="t" anchorCtr="0">
            <a:spAutoFit/>
          </a:bodyPr>
          <a:lstStyle/>
          <a:p>
            <a:pPr marL="1974213"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Norms - Awareness</a:t>
            </a:r>
            <a:endParaRPr sz="1300">
              <a:latin typeface="Trebuchet MS"/>
              <a:ea typeface="Trebuchet MS"/>
              <a:cs typeface="Trebuchet MS"/>
              <a:sym typeface="Trebuchet MS"/>
            </a:endParaRPr>
          </a:p>
          <a:p>
            <a:pPr marL="0" marR="0" lvl="0" indent="0" algn="l" rtl="0">
              <a:lnSpc>
                <a:spcPct val="100000"/>
              </a:lnSpc>
              <a:spcBef>
                <a:spcPts val="40"/>
              </a:spcBef>
              <a:spcAft>
                <a:spcPts val="0"/>
              </a:spcAft>
              <a:buNone/>
            </a:pPr>
            <a:endParaRPr sz="2050">
              <a:latin typeface="Trebuchet MS"/>
              <a:ea typeface="Trebuchet MS"/>
              <a:cs typeface="Trebuchet MS"/>
              <a:sym typeface="Trebuchet MS"/>
            </a:endParaRPr>
          </a:p>
          <a:p>
            <a:pPr marL="648335"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Overall</a:t>
            </a:r>
            <a:endParaRPr sz="1300">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600">
              <a:latin typeface="Trebuchet MS"/>
              <a:ea typeface="Trebuchet MS"/>
              <a:cs typeface="Trebuchet MS"/>
              <a:sym typeface="Trebuchet MS"/>
            </a:endParaRPr>
          </a:p>
          <a:p>
            <a:pPr marL="12700" marR="0" lvl="0" indent="0" algn="l" rtl="0">
              <a:lnSpc>
                <a:spcPct val="100000"/>
              </a:lnSpc>
              <a:spcBef>
                <a:spcPts val="1280"/>
              </a:spcBef>
              <a:spcAft>
                <a:spcPts val="0"/>
              </a:spcAft>
              <a:buNone/>
            </a:pPr>
            <a:r>
              <a:rPr lang="en-US" sz="1300" b="1" i="1">
                <a:solidFill>
                  <a:srgbClr val="3D4246"/>
                </a:solidFill>
                <a:latin typeface="Trebuchet MS"/>
                <a:ea typeface="Trebuchet MS"/>
                <a:cs typeface="Trebuchet MS"/>
                <a:sym typeface="Trebuchet MS"/>
              </a:rPr>
              <a:t>JioSaavn Specific</a:t>
            </a:r>
            <a:endParaRPr sz="1300">
              <a:latin typeface="Trebuchet MS"/>
              <a:ea typeface="Trebuchet MS"/>
              <a:cs typeface="Trebuchet MS"/>
              <a:sym typeface="Trebuchet MS"/>
            </a:endParaRPr>
          </a:p>
        </p:txBody>
      </p:sp>
      <p:sp>
        <p:nvSpPr>
          <p:cNvPr id="1042" name="Google Shape;1042;g16cd2f245f6_0_510"/>
          <p:cNvSpPr txBox="1"/>
          <p:nvPr/>
        </p:nvSpPr>
        <p:spPr>
          <a:xfrm>
            <a:off x="11607604" y="3309637"/>
            <a:ext cx="864900" cy="3426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41900" rIns="0" bIns="0" anchor="t" anchorCtr="0">
            <a:spAutoFit/>
          </a:bodyPr>
          <a:lstStyle/>
          <a:p>
            <a:pPr marL="182880"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+3%</a:t>
            </a:r>
            <a:endParaRPr sz="1950">
              <a:latin typeface="Tahoma"/>
              <a:ea typeface="Tahoma"/>
              <a:cs typeface="Tahoma"/>
              <a:sym typeface="Tahoma"/>
            </a:endParaRPr>
          </a:p>
        </p:txBody>
      </p:sp>
      <p:sp>
        <p:nvSpPr>
          <p:cNvPr id="1043" name="Google Shape;1043;g16cd2f245f6_0_510"/>
          <p:cNvSpPr txBox="1"/>
          <p:nvPr/>
        </p:nvSpPr>
        <p:spPr>
          <a:xfrm>
            <a:off x="19739578" y="10888496"/>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7</a:t>
            </a:r>
            <a:endParaRPr sz="1950">
              <a:latin typeface="Libre Franklin Medium"/>
              <a:ea typeface="Libre Franklin Medium"/>
              <a:cs typeface="Libre Franklin Medium"/>
              <a:sym typeface="Libre Franklin Medium"/>
            </a:endParaRPr>
          </a:p>
        </p:txBody>
      </p:sp>
      <p:pic>
        <p:nvPicPr>
          <p:cNvPr id="1044" name="Google Shape;1044;g16cd2f245f6_0_510"/>
          <p:cNvPicPr preferRelativeResize="0"/>
          <p:nvPr/>
        </p:nvPicPr>
        <p:blipFill rotWithShape="1">
          <a:blip r:embed="rId16">
            <a:alphaModFix/>
          </a:blip>
          <a:srcRect/>
          <a:stretch/>
        </p:blipFill>
        <p:spPr>
          <a:xfrm>
            <a:off x="131254" y="71557"/>
            <a:ext cx="1486778" cy="208707"/>
          </a:xfrm>
          <a:prstGeom prst="rect">
            <a:avLst/>
          </a:prstGeom>
          <a:noFill/>
          <a:ln>
            <a:noFill/>
          </a:ln>
        </p:spPr>
      </p:pic>
      <p:sp>
        <p:nvSpPr>
          <p:cNvPr id="1045" name="Google Shape;1045;g16cd2f245f6_0_510"/>
          <p:cNvSpPr txBox="1"/>
          <p:nvPr/>
        </p:nvSpPr>
        <p:spPr>
          <a:xfrm>
            <a:off x="14814283" y="10376847"/>
            <a:ext cx="3899400" cy="1071900"/>
          </a:xfrm>
          <a:prstGeom prst="rect">
            <a:avLst/>
          </a:prstGeom>
          <a:noFill/>
          <a:ln>
            <a:noFill/>
          </a:ln>
        </p:spPr>
        <p:txBody>
          <a:bodyPr spcFirstLastPara="1" wrap="square" lIns="0" tIns="12700" rIns="0" bIns="0" anchor="t" anchorCtr="0">
            <a:spAutoFit/>
          </a:bodyPr>
          <a:lstStyle/>
          <a:p>
            <a:pPr marL="19050" marR="5080" lvl="0" indent="-6985" algn="l" rtl="0">
              <a:lnSpc>
                <a:spcPct val="158500"/>
              </a:lnSpc>
              <a:spcBef>
                <a:spcPts val="0"/>
              </a:spcBef>
              <a:spcAft>
                <a:spcPts val="0"/>
              </a:spcAft>
              <a:buNone/>
            </a:pPr>
            <a:r>
              <a:rPr lang="en-US" sz="1650">
                <a:latin typeface="Tahoma"/>
                <a:ea typeface="Tahoma"/>
                <a:cs typeface="Tahoma"/>
                <a:sym typeface="Tahoma"/>
              </a:rPr>
              <a:t>Significantly higher than control @ 95% CI  Significantly higher than control @ 90% CI</a:t>
            </a:r>
            <a:endParaRPr sz="1650">
              <a:latin typeface="Tahoma"/>
              <a:ea typeface="Tahoma"/>
              <a:cs typeface="Tahoma"/>
              <a:sym typeface="Tahoma"/>
            </a:endParaRPr>
          </a:p>
        </p:txBody>
      </p:sp>
      <p:sp>
        <p:nvSpPr>
          <p:cNvPr id="1046" name="Google Shape;1046;g16cd2f245f6_0_510"/>
          <p:cNvSpPr/>
          <p:nvPr/>
        </p:nvSpPr>
        <p:spPr>
          <a:xfrm>
            <a:off x="18808642" y="10459157"/>
            <a:ext cx="280669" cy="329565"/>
          </a:xfrm>
          <a:custGeom>
            <a:avLst/>
            <a:gdLst/>
            <a:ahLst/>
            <a:cxnLst/>
            <a:rect l="l" t="t" r="r" b="b"/>
            <a:pathLst>
              <a:path w="280669" h="329565" extrusionOk="0">
                <a:moveTo>
                  <a:pt x="140100" y="0"/>
                </a:moveTo>
                <a:lnTo>
                  <a:pt x="0" y="140100"/>
                </a:lnTo>
                <a:lnTo>
                  <a:pt x="70050" y="140100"/>
                </a:lnTo>
                <a:lnTo>
                  <a:pt x="70050" y="329204"/>
                </a:lnTo>
                <a:lnTo>
                  <a:pt x="210150" y="329204"/>
                </a:lnTo>
                <a:lnTo>
                  <a:pt x="210150" y="140100"/>
                </a:lnTo>
                <a:lnTo>
                  <a:pt x="280200" y="140100"/>
                </a:lnTo>
                <a:lnTo>
                  <a:pt x="14010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47" name="Google Shape;1047;g16cd2f245f6_0_510"/>
          <p:cNvSpPr/>
          <p:nvPr/>
        </p:nvSpPr>
        <p:spPr>
          <a:xfrm>
            <a:off x="18831258" y="10942912"/>
            <a:ext cx="241300" cy="285750"/>
          </a:xfrm>
          <a:custGeom>
            <a:avLst/>
            <a:gdLst/>
            <a:ahLst/>
            <a:cxnLst/>
            <a:rect l="l" t="t" r="r" b="b"/>
            <a:pathLst>
              <a:path w="241300" h="285750" extrusionOk="0">
                <a:moveTo>
                  <a:pt x="120624" y="0"/>
                </a:moveTo>
                <a:lnTo>
                  <a:pt x="0" y="120624"/>
                </a:lnTo>
                <a:lnTo>
                  <a:pt x="60312" y="120624"/>
                </a:lnTo>
                <a:lnTo>
                  <a:pt x="60312" y="285225"/>
                </a:lnTo>
                <a:lnTo>
                  <a:pt x="180936" y="285225"/>
                </a:lnTo>
                <a:lnTo>
                  <a:pt x="180936" y="120624"/>
                </a:lnTo>
                <a:lnTo>
                  <a:pt x="241249" y="120624"/>
                </a:lnTo>
                <a:lnTo>
                  <a:pt x="12062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48" name="Google Shape;1048;g16cd2f245f6_0_510"/>
          <p:cNvPicPr preferRelativeResize="0"/>
          <p:nvPr/>
        </p:nvPicPr>
        <p:blipFill rotWithShape="1">
          <a:blip r:embed="rId17">
            <a:alphaModFix/>
          </a:blip>
          <a:srcRect/>
          <a:stretch/>
        </p:blipFill>
        <p:spPr>
          <a:xfrm>
            <a:off x="17861236" y="91725"/>
            <a:ext cx="643331" cy="6345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pic>
        <p:nvPicPr>
          <p:cNvPr id="1053" name="Google Shape;1053;g16cd2f245f6_0_551"/>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054" name="Google Shape;1054;g16cd2f245f6_0_551"/>
          <p:cNvSpPr txBox="1">
            <a:spLocks noGrp="1"/>
          </p:cNvSpPr>
          <p:nvPr>
            <p:ph type="title"/>
          </p:nvPr>
        </p:nvSpPr>
        <p:spPr>
          <a:xfrm>
            <a:off x="1041508" y="389130"/>
            <a:ext cx="92343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PURCHASE INTENTION</a:t>
            </a:r>
            <a:endParaRPr sz="6600"/>
          </a:p>
        </p:txBody>
      </p:sp>
      <p:pic>
        <p:nvPicPr>
          <p:cNvPr id="1055" name="Google Shape;1055;g16cd2f245f6_0_551"/>
          <p:cNvPicPr preferRelativeResize="0"/>
          <p:nvPr/>
        </p:nvPicPr>
        <p:blipFill rotWithShape="1">
          <a:blip r:embed="rId4">
            <a:alphaModFix/>
          </a:blip>
          <a:srcRect/>
          <a:stretch/>
        </p:blipFill>
        <p:spPr>
          <a:xfrm>
            <a:off x="18826233" y="157063"/>
            <a:ext cx="1110751" cy="569197"/>
          </a:xfrm>
          <a:prstGeom prst="rect">
            <a:avLst/>
          </a:prstGeom>
          <a:noFill/>
          <a:ln>
            <a:noFill/>
          </a:ln>
        </p:spPr>
      </p:pic>
      <p:grpSp>
        <p:nvGrpSpPr>
          <p:cNvPr id="1056" name="Google Shape;1056;g16cd2f245f6_0_551"/>
          <p:cNvGrpSpPr/>
          <p:nvPr/>
        </p:nvGrpSpPr>
        <p:grpSpPr>
          <a:xfrm>
            <a:off x="5896783" y="4669177"/>
            <a:ext cx="7957819" cy="2618825"/>
            <a:chOff x="5896783" y="4669177"/>
            <a:chExt cx="7957819" cy="2618825"/>
          </a:xfrm>
        </p:grpSpPr>
        <p:sp>
          <p:nvSpPr>
            <p:cNvPr id="1057" name="Google Shape;1057;g16cd2f245f6_0_551"/>
            <p:cNvSpPr/>
            <p:nvPr/>
          </p:nvSpPr>
          <p:spPr>
            <a:xfrm>
              <a:off x="11069820" y="4669177"/>
              <a:ext cx="1591309" cy="2618740"/>
            </a:xfrm>
            <a:custGeom>
              <a:avLst/>
              <a:gdLst/>
              <a:ahLst/>
              <a:cxnLst/>
              <a:rect l="l" t="t" r="r" b="b"/>
              <a:pathLst>
                <a:path w="1591309" h="2618740" extrusionOk="0">
                  <a:moveTo>
                    <a:pt x="1590736" y="0"/>
                  </a:moveTo>
                  <a:lnTo>
                    <a:pt x="0" y="0"/>
                  </a:lnTo>
                  <a:lnTo>
                    <a:pt x="0" y="2618559"/>
                  </a:lnTo>
                  <a:lnTo>
                    <a:pt x="1590736" y="2618559"/>
                  </a:lnTo>
                  <a:lnTo>
                    <a:pt x="1590736" y="0"/>
                  </a:lnTo>
                  <a:close/>
                </a:path>
              </a:pathLst>
            </a:custGeom>
            <a:solidFill>
              <a:srgbClr val="0061A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58" name="Google Shape;1058;g16cd2f245f6_0_551"/>
            <p:cNvSpPr/>
            <p:nvPr/>
          </p:nvSpPr>
          <p:spPr>
            <a:xfrm>
              <a:off x="7090464" y="5015973"/>
              <a:ext cx="1592579" cy="2272029"/>
            </a:xfrm>
            <a:custGeom>
              <a:avLst/>
              <a:gdLst/>
              <a:ahLst/>
              <a:cxnLst/>
              <a:rect l="l" t="t" r="r" b="b"/>
              <a:pathLst>
                <a:path w="1592579" h="2272029" extrusionOk="0">
                  <a:moveTo>
                    <a:pt x="1591993" y="0"/>
                  </a:moveTo>
                  <a:lnTo>
                    <a:pt x="0" y="0"/>
                  </a:lnTo>
                  <a:lnTo>
                    <a:pt x="0" y="2271763"/>
                  </a:lnTo>
                  <a:lnTo>
                    <a:pt x="1591993" y="2271763"/>
                  </a:lnTo>
                  <a:lnTo>
                    <a:pt x="1591993"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59" name="Google Shape;1059;g16cd2f245f6_0_551"/>
            <p:cNvSpPr/>
            <p:nvPr/>
          </p:nvSpPr>
          <p:spPr>
            <a:xfrm>
              <a:off x="5896783" y="7287736"/>
              <a:ext cx="7957819" cy="0"/>
            </a:xfrm>
            <a:custGeom>
              <a:avLst/>
              <a:gdLst/>
              <a:ahLst/>
              <a:cxnLst/>
              <a:rect l="l" t="t" r="r" b="b"/>
              <a:pathLst>
                <a:path w="7957819" h="120000" extrusionOk="0">
                  <a:moveTo>
                    <a:pt x="0" y="0"/>
                  </a:moveTo>
                  <a:lnTo>
                    <a:pt x="795745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060" name="Google Shape;1060;g16cd2f245f6_0_551"/>
          <p:cNvSpPr txBox="1"/>
          <p:nvPr/>
        </p:nvSpPr>
        <p:spPr>
          <a:xfrm>
            <a:off x="7624868" y="4652184"/>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59%</a:t>
            </a:r>
            <a:endParaRPr sz="1950">
              <a:latin typeface="Arial"/>
              <a:ea typeface="Arial"/>
              <a:cs typeface="Arial"/>
              <a:sym typeface="Arial"/>
            </a:endParaRPr>
          </a:p>
        </p:txBody>
      </p:sp>
      <p:sp>
        <p:nvSpPr>
          <p:cNvPr id="1061" name="Google Shape;1061;g16cd2f245f6_0_551"/>
          <p:cNvSpPr txBox="1"/>
          <p:nvPr/>
        </p:nvSpPr>
        <p:spPr>
          <a:xfrm>
            <a:off x="11603909" y="4305702"/>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68%</a:t>
            </a:r>
            <a:endParaRPr sz="1950">
              <a:latin typeface="Arial"/>
              <a:ea typeface="Arial"/>
              <a:cs typeface="Arial"/>
              <a:sym typeface="Arial"/>
            </a:endParaRPr>
          </a:p>
        </p:txBody>
      </p:sp>
      <p:sp>
        <p:nvSpPr>
          <p:cNvPr id="1062" name="Google Shape;1062;g16cd2f245f6_0_551"/>
          <p:cNvSpPr txBox="1"/>
          <p:nvPr/>
        </p:nvSpPr>
        <p:spPr>
          <a:xfrm>
            <a:off x="6808662" y="7403200"/>
            <a:ext cx="2187600" cy="817800"/>
          </a:xfrm>
          <a:prstGeom prst="rect">
            <a:avLst/>
          </a:prstGeom>
          <a:noFill/>
          <a:ln>
            <a:noFill/>
          </a:ln>
        </p:spPr>
        <p:txBody>
          <a:bodyPr spcFirstLastPara="1" wrap="square" lIns="0" tIns="15875" rIns="0" bIns="0" anchor="t" anchorCtr="0">
            <a:spAutoFit/>
          </a:bodyPr>
          <a:lstStyle/>
          <a:p>
            <a:pPr marL="0" marR="24765" lvl="0" indent="0" algn="ctr" rtl="0">
              <a:lnSpc>
                <a:spcPct val="100000"/>
              </a:lnSpc>
              <a:spcBef>
                <a:spcPts val="0"/>
              </a:spcBef>
              <a:spcAft>
                <a:spcPts val="0"/>
              </a:spcAft>
              <a:buNone/>
            </a:pPr>
            <a:r>
              <a:rPr lang="en-US" sz="1950">
                <a:solidFill>
                  <a:srgbClr val="151617"/>
                </a:solidFill>
                <a:latin typeface="Arial"/>
                <a:ea typeface="Arial"/>
                <a:cs typeface="Arial"/>
                <a:sym typeface="Arial"/>
              </a:rPr>
              <a:t>Control</a:t>
            </a:r>
            <a:endParaRPr sz="1950">
              <a:latin typeface="Arial"/>
              <a:ea typeface="Arial"/>
              <a:cs typeface="Arial"/>
              <a:sym typeface="Arial"/>
            </a:endParaRPr>
          </a:p>
          <a:p>
            <a:pPr marL="12700" marR="5080" lvl="0" indent="0" algn="ctr" rtl="0">
              <a:lnSpc>
                <a:spcPct val="122758"/>
              </a:lnSpc>
              <a:spcBef>
                <a:spcPts val="35"/>
              </a:spcBef>
              <a:spcAft>
                <a:spcPts val="0"/>
              </a:spcAft>
              <a:buNone/>
            </a:pPr>
            <a:r>
              <a:rPr lang="en-US" sz="1450" i="1">
                <a:solidFill>
                  <a:srgbClr val="131617"/>
                </a:solidFill>
                <a:latin typeface="Trebuchet MS"/>
                <a:ea typeface="Trebuchet MS"/>
                <a:cs typeface="Trebuchet MS"/>
                <a:sym typeface="Trebuchet MS"/>
              </a:rPr>
              <a:t>Base (All aware about Vicks  Cough Drops.) : 115</a:t>
            </a:r>
            <a:endParaRPr sz="1450">
              <a:latin typeface="Trebuchet MS"/>
              <a:ea typeface="Trebuchet MS"/>
              <a:cs typeface="Trebuchet MS"/>
              <a:sym typeface="Trebuchet MS"/>
            </a:endParaRPr>
          </a:p>
        </p:txBody>
      </p:sp>
      <p:sp>
        <p:nvSpPr>
          <p:cNvPr id="1063" name="Google Shape;1063;g16cd2f245f6_0_551"/>
          <p:cNvSpPr txBox="1"/>
          <p:nvPr/>
        </p:nvSpPr>
        <p:spPr>
          <a:xfrm>
            <a:off x="10837022" y="7332556"/>
            <a:ext cx="2187600" cy="1121100"/>
          </a:xfrm>
          <a:prstGeom prst="rect">
            <a:avLst/>
          </a:prstGeom>
          <a:noFill/>
          <a:ln>
            <a:noFill/>
          </a:ln>
        </p:spPr>
        <p:txBody>
          <a:bodyPr spcFirstLastPara="1" wrap="square" lIns="0" tIns="86975" rIns="0" bIns="0" anchor="t" anchorCtr="0">
            <a:spAutoFit/>
          </a:bodyPr>
          <a:lstStyle/>
          <a:p>
            <a:pPr marL="539115"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Exposed</a:t>
            </a:r>
            <a:endParaRPr sz="1950">
              <a:latin typeface="Arial"/>
              <a:ea typeface="Arial"/>
              <a:cs typeface="Arial"/>
              <a:sym typeface="Arial"/>
            </a:endParaRPr>
          </a:p>
          <a:p>
            <a:pPr marL="282575" marR="5080" lvl="0" indent="-270510" algn="l" rtl="0">
              <a:lnSpc>
                <a:spcPct val="102299"/>
              </a:lnSpc>
              <a:spcBef>
                <a:spcPts val="415"/>
              </a:spcBef>
              <a:spcAft>
                <a:spcPts val="0"/>
              </a:spcAft>
              <a:buNone/>
            </a:pPr>
            <a:r>
              <a:rPr lang="en-US" sz="1450" i="1">
                <a:solidFill>
                  <a:srgbClr val="131617"/>
                </a:solidFill>
                <a:latin typeface="Trebuchet MS"/>
                <a:ea typeface="Trebuchet MS"/>
                <a:cs typeface="Trebuchet MS"/>
                <a:sym typeface="Trebuchet MS"/>
              </a:rPr>
              <a:t>Base (All aware about Vicks  Cough Drops.) :  119</a:t>
            </a:r>
            <a:endParaRPr sz="1450">
              <a:latin typeface="Trebuchet MS"/>
              <a:ea typeface="Trebuchet MS"/>
              <a:cs typeface="Trebuchet MS"/>
              <a:sym typeface="Trebuchet MS"/>
            </a:endParaRPr>
          </a:p>
        </p:txBody>
      </p:sp>
      <p:sp>
        <p:nvSpPr>
          <p:cNvPr id="1064" name="Google Shape;1064;g16cd2f245f6_0_551"/>
          <p:cNvSpPr txBox="1"/>
          <p:nvPr/>
        </p:nvSpPr>
        <p:spPr>
          <a:xfrm>
            <a:off x="1448093" y="10602264"/>
            <a:ext cx="10285800" cy="785700"/>
          </a:xfrm>
          <a:prstGeom prst="rect">
            <a:avLst/>
          </a:prstGeom>
          <a:noFill/>
          <a:ln>
            <a:noFill/>
          </a:ln>
        </p:spPr>
        <p:txBody>
          <a:bodyPr spcFirstLastPara="1" wrap="square" lIns="0" tIns="63500" rIns="0" bIns="0" anchor="t" anchorCtr="0">
            <a:spAutoFit/>
          </a:bodyPr>
          <a:lstStyle/>
          <a:p>
            <a:pPr marL="12700" marR="0" lvl="0" indent="0" algn="l" rtl="0">
              <a:lnSpc>
                <a:spcPct val="100000"/>
              </a:lnSpc>
              <a:spcBef>
                <a:spcPts val="0"/>
              </a:spcBef>
              <a:spcAft>
                <a:spcPts val="0"/>
              </a:spcAft>
              <a:buNone/>
            </a:pPr>
            <a:r>
              <a:rPr lang="en-US" sz="1450">
                <a:latin typeface="Tahoma"/>
                <a:ea typeface="Tahoma"/>
                <a:cs typeface="Tahoma"/>
                <a:sym typeface="Tahoma"/>
              </a:rPr>
              <a:t>The next time you are looking to purchase </a:t>
            </a:r>
            <a:r>
              <a:rPr lang="en-US" sz="1450" b="1">
                <a:latin typeface="Tahoma"/>
                <a:ea typeface="Tahoma"/>
                <a:cs typeface="Tahoma"/>
                <a:sym typeface="Tahoma"/>
              </a:rPr>
              <a:t>Cough Lozenges</a:t>
            </a:r>
            <a:r>
              <a:rPr lang="en-US" sz="1450">
                <a:latin typeface="Tahoma"/>
                <a:ea typeface="Tahoma"/>
                <a:cs typeface="Tahoma"/>
                <a:sym typeface="Tahoma"/>
              </a:rPr>
              <a:t>, how likely or unlikely are you to purchase the following brands?</a:t>
            </a:r>
            <a:endParaRPr sz="1450">
              <a:latin typeface="Tahoma"/>
              <a:ea typeface="Tahoma"/>
              <a:cs typeface="Tahoma"/>
              <a:sym typeface="Tahoma"/>
            </a:endParaRPr>
          </a:p>
          <a:p>
            <a:pPr marL="12700" marR="0" lvl="0" indent="0" algn="l" rtl="0">
              <a:lnSpc>
                <a:spcPct val="100000"/>
              </a:lnSpc>
              <a:spcBef>
                <a:spcPts val="405"/>
              </a:spcBef>
              <a:spcAft>
                <a:spcPts val="0"/>
              </a:spcAft>
              <a:buNone/>
            </a:pPr>
            <a:r>
              <a:rPr lang="en-US" sz="1450" b="1">
                <a:latin typeface="Tahoma"/>
                <a:ea typeface="Tahoma"/>
                <a:cs typeface="Tahoma"/>
                <a:sym typeface="Tahoma"/>
              </a:rPr>
              <a:t>Top 2 Box: </a:t>
            </a:r>
            <a:r>
              <a:rPr lang="en-US" sz="1450">
                <a:latin typeface="Tahoma"/>
                <a:ea typeface="Tahoma"/>
                <a:cs typeface="Tahoma"/>
                <a:sym typeface="Tahoma"/>
              </a:rPr>
              <a:t>Extremely Likely + Somewhat Likely</a:t>
            </a:r>
            <a:endParaRPr sz="1450">
              <a:latin typeface="Tahoma"/>
              <a:ea typeface="Tahoma"/>
              <a:cs typeface="Tahoma"/>
              <a:sym typeface="Tahoma"/>
            </a:endParaRPr>
          </a:p>
        </p:txBody>
      </p:sp>
      <p:pic>
        <p:nvPicPr>
          <p:cNvPr id="1065" name="Google Shape;1065;g16cd2f245f6_0_551"/>
          <p:cNvPicPr preferRelativeResize="0"/>
          <p:nvPr/>
        </p:nvPicPr>
        <p:blipFill rotWithShape="1">
          <a:blip r:embed="rId5">
            <a:alphaModFix/>
          </a:blip>
          <a:srcRect/>
          <a:stretch/>
        </p:blipFill>
        <p:spPr>
          <a:xfrm>
            <a:off x="763955" y="10680774"/>
            <a:ext cx="407108" cy="330775"/>
          </a:xfrm>
          <a:prstGeom prst="rect">
            <a:avLst/>
          </a:prstGeom>
          <a:noFill/>
          <a:ln>
            <a:noFill/>
          </a:ln>
        </p:spPr>
      </p:pic>
      <p:sp>
        <p:nvSpPr>
          <p:cNvPr id="1066" name="Google Shape;1066;g16cd2f245f6_0_551"/>
          <p:cNvSpPr txBox="1"/>
          <p:nvPr/>
        </p:nvSpPr>
        <p:spPr>
          <a:xfrm>
            <a:off x="11380176" y="3499370"/>
            <a:ext cx="864900" cy="3426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41900" rIns="0" bIns="0" anchor="t" anchorCtr="0">
            <a:spAutoFit/>
          </a:bodyPr>
          <a:lstStyle/>
          <a:p>
            <a:pPr marL="183515"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+9%</a:t>
            </a:r>
            <a:endParaRPr sz="1950">
              <a:latin typeface="Tahoma"/>
              <a:ea typeface="Tahoma"/>
              <a:cs typeface="Tahoma"/>
              <a:sym typeface="Tahoma"/>
            </a:endParaRPr>
          </a:p>
        </p:txBody>
      </p:sp>
      <p:sp>
        <p:nvSpPr>
          <p:cNvPr id="1067" name="Google Shape;1067;g16cd2f245f6_0_551"/>
          <p:cNvSpPr txBox="1"/>
          <p:nvPr/>
        </p:nvSpPr>
        <p:spPr>
          <a:xfrm>
            <a:off x="1099517" y="1504949"/>
            <a:ext cx="18488100" cy="721500"/>
          </a:xfrm>
          <a:prstGeom prst="rect">
            <a:avLst/>
          </a:prstGeom>
          <a:noFill/>
          <a:ln>
            <a:noFill/>
          </a:ln>
        </p:spPr>
        <p:txBody>
          <a:bodyPr spcFirstLastPara="1" wrap="square" lIns="0" tIns="12050" rIns="0" bIns="0" anchor="t" anchorCtr="0">
            <a:spAutoFit/>
          </a:bodyPr>
          <a:lstStyle/>
          <a:p>
            <a:pPr marL="12700" marR="5080" lvl="0" indent="0" algn="l" rtl="0">
              <a:lnSpc>
                <a:spcPct val="100400"/>
              </a:lnSpc>
              <a:spcBef>
                <a:spcPts val="0"/>
              </a:spcBef>
              <a:spcAft>
                <a:spcPts val="0"/>
              </a:spcAft>
              <a:buNone/>
            </a:pPr>
            <a:r>
              <a:rPr lang="en-US" sz="2300" b="1" i="1">
                <a:solidFill>
                  <a:srgbClr val="004A90"/>
                </a:solidFill>
                <a:latin typeface="Trebuchet MS"/>
                <a:ea typeface="Trebuchet MS"/>
                <a:cs typeface="Trebuchet MS"/>
                <a:sym typeface="Trebuchet MS"/>
              </a:rPr>
              <a:t>Post exposure to the creative, the intention to purchase Vicks Cough Drops among those aware of Vicks Cough Drops had an uplift of 9% &amp; falls under  Fourth Quintile when compared with JioSaavn Specific DAE Norms.</a:t>
            </a:r>
            <a:endParaRPr sz="2300">
              <a:latin typeface="Trebuchet MS"/>
              <a:ea typeface="Trebuchet MS"/>
              <a:cs typeface="Trebuchet MS"/>
              <a:sym typeface="Trebuchet MS"/>
            </a:endParaRPr>
          </a:p>
        </p:txBody>
      </p:sp>
      <p:sp>
        <p:nvSpPr>
          <p:cNvPr id="1068" name="Google Shape;1068;g16cd2f245f6_0_551"/>
          <p:cNvSpPr/>
          <p:nvPr/>
        </p:nvSpPr>
        <p:spPr>
          <a:xfrm>
            <a:off x="10400102" y="8921194"/>
            <a:ext cx="351154" cy="372109"/>
          </a:xfrm>
          <a:custGeom>
            <a:avLst/>
            <a:gdLst/>
            <a:ahLst/>
            <a:cxnLst/>
            <a:rect l="l" t="t" r="r" b="b"/>
            <a:pathLst>
              <a:path w="351154" h="372109" extrusionOk="0">
                <a:moveTo>
                  <a:pt x="0" y="185962"/>
                </a:moveTo>
                <a:lnTo>
                  <a:pt x="6257" y="136521"/>
                </a:lnTo>
                <a:lnTo>
                  <a:pt x="23920" y="92097"/>
                </a:lnTo>
                <a:lnTo>
                  <a:pt x="51320" y="54461"/>
                </a:lnTo>
                <a:lnTo>
                  <a:pt x="86792" y="25386"/>
                </a:lnTo>
                <a:lnTo>
                  <a:pt x="128668" y="6641"/>
                </a:lnTo>
                <a:lnTo>
                  <a:pt x="175282" y="0"/>
                </a:lnTo>
                <a:lnTo>
                  <a:pt x="221896" y="6641"/>
                </a:lnTo>
                <a:lnTo>
                  <a:pt x="263773" y="25386"/>
                </a:lnTo>
                <a:lnTo>
                  <a:pt x="299244" y="54461"/>
                </a:lnTo>
                <a:lnTo>
                  <a:pt x="326645" y="92097"/>
                </a:lnTo>
                <a:lnTo>
                  <a:pt x="344307" y="136521"/>
                </a:lnTo>
                <a:lnTo>
                  <a:pt x="350565" y="185962"/>
                </a:lnTo>
                <a:lnTo>
                  <a:pt x="344307" y="235404"/>
                </a:lnTo>
                <a:lnTo>
                  <a:pt x="326645" y="279828"/>
                </a:lnTo>
                <a:lnTo>
                  <a:pt x="299244" y="317464"/>
                </a:lnTo>
                <a:lnTo>
                  <a:pt x="263773" y="346539"/>
                </a:lnTo>
                <a:lnTo>
                  <a:pt x="221896" y="365284"/>
                </a:lnTo>
                <a:lnTo>
                  <a:pt x="175282" y="371925"/>
                </a:lnTo>
                <a:lnTo>
                  <a:pt x="128668" y="365284"/>
                </a:lnTo>
                <a:lnTo>
                  <a:pt x="86792" y="346539"/>
                </a:lnTo>
                <a:lnTo>
                  <a:pt x="51320" y="317464"/>
                </a:lnTo>
                <a:lnTo>
                  <a:pt x="23920" y="279828"/>
                </a:lnTo>
                <a:lnTo>
                  <a:pt x="6257" y="235404"/>
                </a:lnTo>
                <a:lnTo>
                  <a:pt x="0" y="185962"/>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1069" name="Google Shape;1069;g16cd2f245f6_0_551"/>
          <p:cNvGraphicFramePr/>
          <p:nvPr/>
        </p:nvGraphicFramePr>
        <p:xfrm>
          <a:off x="8465722" y="10067272"/>
          <a:ext cx="3000000" cy="3000000"/>
        </p:xfrm>
        <a:graphic>
          <a:graphicData uri="http://schemas.openxmlformats.org/drawingml/2006/table">
            <a:tbl>
              <a:tblPr firstRow="1" bandRow="1">
                <a:noFill/>
                <a:tableStyleId>{A7EB5C23-D344-49BA-9811-5B2ACC2CBD17}</a:tableStyleId>
              </a:tblPr>
              <a:tblGrid>
                <a:gridCol w="742950">
                  <a:extLst>
                    <a:ext uri="{9D8B030D-6E8A-4147-A177-3AD203B41FA5}">
                      <a16:colId xmlns:a16="http://schemas.microsoft.com/office/drawing/2014/main" val="20000"/>
                    </a:ext>
                  </a:extLst>
                </a:gridCol>
                <a:gridCol w="743575">
                  <a:extLst>
                    <a:ext uri="{9D8B030D-6E8A-4147-A177-3AD203B41FA5}">
                      <a16:colId xmlns:a16="http://schemas.microsoft.com/office/drawing/2014/main" val="20001"/>
                    </a:ext>
                  </a:extLst>
                </a:gridCol>
                <a:gridCol w="837575">
                  <a:extLst>
                    <a:ext uri="{9D8B030D-6E8A-4147-A177-3AD203B41FA5}">
                      <a16:colId xmlns:a16="http://schemas.microsoft.com/office/drawing/2014/main" val="20002"/>
                    </a:ext>
                  </a:extLst>
                </a:gridCol>
                <a:gridCol w="895350">
                  <a:extLst>
                    <a:ext uri="{9D8B030D-6E8A-4147-A177-3AD203B41FA5}">
                      <a16:colId xmlns:a16="http://schemas.microsoft.com/office/drawing/2014/main" val="20003"/>
                    </a:ext>
                  </a:extLst>
                </a:gridCol>
                <a:gridCol w="852175">
                  <a:extLst>
                    <a:ext uri="{9D8B030D-6E8A-4147-A177-3AD203B41FA5}">
                      <a16:colId xmlns:a16="http://schemas.microsoft.com/office/drawing/2014/main" val="20004"/>
                    </a:ext>
                  </a:extLst>
                </a:gridCol>
              </a:tblGrid>
              <a:tr h="399575">
                <a:tc>
                  <a:txBody>
                    <a:bodyPr/>
                    <a:lstStyle/>
                    <a:p>
                      <a:pPr marL="142875" marR="0" lvl="0" indent="0" algn="l" rtl="0">
                        <a:lnSpc>
                          <a:spcPct val="10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Bottom</a:t>
                      </a:r>
                      <a:endParaRPr sz="1300" u="none" strike="noStrike" cap="none">
                        <a:latin typeface="Trebuchet MS"/>
                        <a:ea typeface="Trebuchet MS"/>
                        <a:cs typeface="Trebuchet MS"/>
                        <a:sym typeface="Trebuchet MS"/>
                      </a:endParaRPr>
                    </a:p>
                    <a:p>
                      <a:pPr marL="127000" marR="0" lvl="0" indent="0" algn="l" rtl="0">
                        <a:lnSpc>
                          <a:spcPct val="113846"/>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Quintile</a:t>
                      </a:r>
                      <a:endParaRPr sz="1300" u="none" strike="noStrike" cap="none">
                        <a:latin typeface="Trebuchet MS"/>
                        <a:ea typeface="Trebuchet MS"/>
                        <a:cs typeface="Trebuchet MS"/>
                        <a:sym typeface="Trebuchet MS"/>
                      </a:endParaRPr>
                    </a:p>
                  </a:txBody>
                  <a:tcPr marL="0" marR="0" marT="0" marB="0"/>
                </a:tc>
                <a:tc>
                  <a:txBody>
                    <a:bodyPr/>
                    <a:lstStyle/>
                    <a:p>
                      <a:pPr marL="126363" marR="0" lvl="0" indent="0" algn="l" rtl="0">
                        <a:lnSpc>
                          <a:spcPct val="10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Second</a:t>
                      </a:r>
                      <a:endParaRPr sz="1300" u="none" strike="noStrike" cap="none">
                        <a:latin typeface="Trebuchet MS"/>
                        <a:ea typeface="Trebuchet MS"/>
                        <a:cs typeface="Trebuchet MS"/>
                        <a:sym typeface="Trebuchet MS"/>
                      </a:endParaRPr>
                    </a:p>
                    <a:p>
                      <a:pPr marL="60960" marR="0" lvl="0" indent="0" algn="l" rtl="0">
                        <a:lnSpc>
                          <a:spcPct val="113846"/>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Quintile</a:t>
                      </a:r>
                      <a:endParaRPr sz="1300" u="none" strike="noStrike" cap="none">
                        <a:latin typeface="Trebuchet MS"/>
                        <a:ea typeface="Trebuchet MS"/>
                        <a:cs typeface="Trebuchet MS"/>
                        <a:sym typeface="Trebuchet MS"/>
                      </a:endParaRPr>
                    </a:p>
                  </a:txBody>
                  <a:tcPr marL="0" marR="0" marT="0" marB="0"/>
                </a:tc>
                <a:tc>
                  <a:txBody>
                    <a:bodyPr/>
                    <a:lstStyle/>
                    <a:p>
                      <a:pPr marL="0" marR="197485" lvl="0" indent="0" algn="r" rtl="0">
                        <a:lnSpc>
                          <a:spcPct val="10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Third</a:t>
                      </a:r>
                      <a:endParaRPr sz="1300" u="none" strike="noStrike" cap="none">
                        <a:latin typeface="Trebuchet MS"/>
                        <a:ea typeface="Trebuchet MS"/>
                        <a:cs typeface="Trebuchet MS"/>
                        <a:sym typeface="Trebuchet MS"/>
                      </a:endParaRPr>
                    </a:p>
                    <a:p>
                      <a:pPr marL="0" marR="161925" lvl="0" indent="0" algn="r" rtl="0">
                        <a:lnSpc>
                          <a:spcPct val="113846"/>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Quintile</a:t>
                      </a:r>
                      <a:endParaRPr sz="1300" u="none" strike="noStrike" cap="none">
                        <a:latin typeface="Trebuchet MS"/>
                        <a:ea typeface="Trebuchet MS"/>
                        <a:cs typeface="Trebuchet MS"/>
                        <a:sym typeface="Trebuchet MS"/>
                      </a:endParaRPr>
                    </a:p>
                  </a:txBody>
                  <a:tcPr marL="0" marR="0" marT="0" marB="0"/>
                </a:tc>
                <a:tc>
                  <a:txBody>
                    <a:bodyPr/>
                    <a:lstStyle/>
                    <a:p>
                      <a:pPr marL="233678" marR="0" lvl="0" indent="0" algn="l" rtl="0">
                        <a:lnSpc>
                          <a:spcPct val="10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Fourth</a:t>
                      </a:r>
                      <a:endParaRPr sz="1300" u="none" strike="noStrike" cap="none">
                        <a:latin typeface="Trebuchet MS"/>
                        <a:ea typeface="Trebuchet MS"/>
                        <a:cs typeface="Trebuchet MS"/>
                        <a:sym typeface="Trebuchet MS"/>
                      </a:endParaRPr>
                    </a:p>
                    <a:p>
                      <a:pPr marL="169545" marR="0" lvl="0" indent="0" algn="l" rtl="0">
                        <a:lnSpc>
                          <a:spcPct val="113846"/>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Quintile</a:t>
                      </a:r>
                      <a:endParaRPr sz="1300" u="none" strike="noStrike" cap="none">
                        <a:latin typeface="Trebuchet MS"/>
                        <a:ea typeface="Trebuchet MS"/>
                        <a:cs typeface="Trebuchet MS"/>
                        <a:sym typeface="Trebuchet MS"/>
                      </a:endParaRPr>
                    </a:p>
                  </a:txBody>
                  <a:tcPr marL="0" marR="0" marT="0" marB="0"/>
                </a:tc>
                <a:tc>
                  <a:txBody>
                    <a:bodyPr/>
                    <a:lstStyle/>
                    <a:p>
                      <a:pPr marL="83820" marR="0" lvl="0" indent="0" algn="ctr" rtl="0">
                        <a:lnSpc>
                          <a:spcPct val="100000"/>
                        </a:lnSpc>
                        <a:spcBef>
                          <a:spcPts val="0"/>
                        </a:spcBef>
                        <a:spcAft>
                          <a:spcPts val="0"/>
                        </a:spcAft>
                        <a:buNone/>
                      </a:pPr>
                      <a:r>
                        <a:rPr lang="en-US" sz="1300" i="1" u="none" strike="noStrike" cap="none">
                          <a:solidFill>
                            <a:srgbClr val="3D4246"/>
                          </a:solidFill>
                          <a:latin typeface="Trebuchet MS"/>
                          <a:ea typeface="Trebuchet MS"/>
                          <a:cs typeface="Trebuchet MS"/>
                          <a:sym typeface="Trebuchet MS"/>
                        </a:rPr>
                        <a:t>Top</a:t>
                      </a:r>
                      <a:endParaRPr sz="1300" u="none" strike="noStrike" cap="none">
                        <a:latin typeface="Trebuchet MS"/>
                        <a:ea typeface="Trebuchet MS"/>
                        <a:cs typeface="Trebuchet MS"/>
                        <a:sym typeface="Trebuchet MS"/>
                      </a:endParaRPr>
                    </a:p>
                    <a:p>
                      <a:pPr marL="43180" marR="0" lvl="0" indent="0" algn="ctr" rtl="0">
                        <a:lnSpc>
                          <a:spcPct val="113846"/>
                        </a:lnSpc>
                        <a:spcBef>
                          <a:spcPts val="5"/>
                        </a:spcBef>
                        <a:spcAft>
                          <a:spcPts val="0"/>
                        </a:spcAft>
                        <a:buNone/>
                      </a:pPr>
                      <a:r>
                        <a:rPr lang="en-US" sz="1300" i="1" u="none" strike="noStrike" cap="none">
                          <a:solidFill>
                            <a:srgbClr val="3D4246"/>
                          </a:solidFill>
                          <a:latin typeface="Trebuchet MS"/>
                          <a:ea typeface="Trebuchet MS"/>
                          <a:cs typeface="Trebuchet MS"/>
                          <a:sym typeface="Trebuchet MS"/>
                        </a:rPr>
                        <a:t>Quintile</a:t>
                      </a:r>
                      <a:endParaRPr sz="1300" u="none" strike="noStrike" cap="none">
                        <a:latin typeface="Trebuchet MS"/>
                        <a:ea typeface="Trebuchet MS"/>
                        <a:cs typeface="Trebuchet MS"/>
                        <a:sym typeface="Trebuchet MS"/>
                      </a:endParaRPr>
                    </a:p>
                  </a:txBody>
                  <a:tcPr marL="0" marR="0" marT="0" marB="0"/>
                </a:tc>
                <a:extLst>
                  <a:ext uri="{0D108BD9-81ED-4DB2-BD59-A6C34878D82A}">
                    <a16:rowId xmlns:a16="http://schemas.microsoft.com/office/drawing/2014/main" val="10000"/>
                  </a:ext>
                </a:extLst>
              </a:tr>
            </a:tbl>
          </a:graphicData>
        </a:graphic>
      </p:graphicFrame>
      <p:grpSp>
        <p:nvGrpSpPr>
          <p:cNvPr id="1070" name="Google Shape;1070;g16cd2f245f6_0_551"/>
          <p:cNvGrpSpPr/>
          <p:nvPr/>
        </p:nvGrpSpPr>
        <p:grpSpPr>
          <a:xfrm>
            <a:off x="8250219" y="9535625"/>
            <a:ext cx="4019353" cy="391159"/>
            <a:chOff x="8250219" y="9535625"/>
            <a:chExt cx="4019353" cy="391159"/>
          </a:xfrm>
        </p:grpSpPr>
        <p:sp>
          <p:nvSpPr>
            <p:cNvPr id="1071" name="Google Shape;1071;g16cd2f245f6_0_551"/>
            <p:cNvSpPr/>
            <p:nvPr/>
          </p:nvSpPr>
          <p:spPr>
            <a:xfrm>
              <a:off x="8250219" y="9725358"/>
              <a:ext cx="3977004" cy="0"/>
            </a:xfrm>
            <a:custGeom>
              <a:avLst/>
              <a:gdLst/>
              <a:ahLst/>
              <a:cxnLst/>
              <a:rect l="l" t="t" r="r" b="b"/>
              <a:pathLst>
                <a:path w="3977004" h="120000" extrusionOk="0">
                  <a:moveTo>
                    <a:pt x="0" y="0"/>
                  </a:moveTo>
                  <a:lnTo>
                    <a:pt x="3976842" y="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72" name="Google Shape;1072;g16cd2f245f6_0_551"/>
            <p:cNvPicPr preferRelativeResize="0"/>
            <p:nvPr/>
          </p:nvPicPr>
          <p:blipFill rotWithShape="1">
            <a:blip r:embed="rId6">
              <a:alphaModFix/>
            </a:blip>
            <a:srcRect/>
            <a:stretch/>
          </p:blipFill>
          <p:spPr>
            <a:xfrm>
              <a:off x="8756801" y="9592378"/>
              <a:ext cx="183031" cy="237060"/>
            </a:xfrm>
            <a:prstGeom prst="rect">
              <a:avLst/>
            </a:prstGeom>
            <a:noFill/>
            <a:ln>
              <a:noFill/>
            </a:ln>
          </p:spPr>
        </p:pic>
        <p:pic>
          <p:nvPicPr>
            <p:cNvPr id="1073" name="Google Shape;1073;g16cd2f245f6_0_551"/>
            <p:cNvPicPr preferRelativeResize="0"/>
            <p:nvPr/>
          </p:nvPicPr>
          <p:blipFill rotWithShape="1">
            <a:blip r:embed="rId7">
              <a:alphaModFix/>
            </a:blip>
            <a:srcRect/>
            <a:stretch/>
          </p:blipFill>
          <p:spPr>
            <a:xfrm>
              <a:off x="9630072" y="9607456"/>
              <a:ext cx="181774" cy="237060"/>
            </a:xfrm>
            <a:prstGeom prst="rect">
              <a:avLst/>
            </a:prstGeom>
            <a:noFill/>
            <a:ln>
              <a:noFill/>
            </a:ln>
          </p:spPr>
        </p:pic>
        <p:pic>
          <p:nvPicPr>
            <p:cNvPr id="1074" name="Google Shape;1074;g16cd2f245f6_0_551"/>
            <p:cNvPicPr preferRelativeResize="0"/>
            <p:nvPr/>
          </p:nvPicPr>
          <p:blipFill rotWithShape="1">
            <a:blip r:embed="rId8">
              <a:alphaModFix/>
            </a:blip>
            <a:srcRect/>
            <a:stretch/>
          </p:blipFill>
          <p:spPr>
            <a:xfrm>
              <a:off x="10465649" y="9607456"/>
              <a:ext cx="183031" cy="237060"/>
            </a:xfrm>
            <a:prstGeom prst="rect">
              <a:avLst/>
            </a:prstGeom>
            <a:noFill/>
            <a:ln>
              <a:noFill/>
            </a:ln>
          </p:spPr>
        </p:pic>
        <p:pic>
          <p:nvPicPr>
            <p:cNvPr id="1075" name="Google Shape;1075;g16cd2f245f6_0_551"/>
            <p:cNvPicPr preferRelativeResize="0"/>
            <p:nvPr/>
          </p:nvPicPr>
          <p:blipFill rotWithShape="1">
            <a:blip r:embed="rId9">
              <a:alphaModFix/>
            </a:blip>
            <a:srcRect/>
            <a:stretch/>
          </p:blipFill>
          <p:spPr>
            <a:xfrm>
              <a:off x="11214527" y="9607456"/>
              <a:ext cx="183031" cy="237060"/>
            </a:xfrm>
            <a:prstGeom prst="rect">
              <a:avLst/>
            </a:prstGeom>
            <a:noFill/>
            <a:ln>
              <a:noFill/>
            </a:ln>
          </p:spPr>
        </p:pic>
        <p:pic>
          <p:nvPicPr>
            <p:cNvPr id="1076" name="Google Shape;1076;g16cd2f245f6_0_551"/>
            <p:cNvPicPr preferRelativeResize="0"/>
            <p:nvPr/>
          </p:nvPicPr>
          <p:blipFill rotWithShape="1">
            <a:blip r:embed="rId10">
              <a:alphaModFix/>
            </a:blip>
            <a:srcRect/>
            <a:stretch/>
          </p:blipFill>
          <p:spPr>
            <a:xfrm>
              <a:off x="12087798" y="9607456"/>
              <a:ext cx="181774" cy="237060"/>
            </a:xfrm>
            <a:prstGeom prst="rect">
              <a:avLst/>
            </a:prstGeom>
            <a:noFill/>
            <a:ln>
              <a:noFill/>
            </a:ln>
          </p:spPr>
        </p:pic>
        <p:sp>
          <p:nvSpPr>
            <p:cNvPr id="1077" name="Google Shape;1077;g16cd2f245f6_0_551"/>
            <p:cNvSpPr/>
            <p:nvPr/>
          </p:nvSpPr>
          <p:spPr>
            <a:xfrm>
              <a:off x="11127619" y="9535625"/>
              <a:ext cx="355600" cy="391159"/>
            </a:xfrm>
            <a:custGeom>
              <a:avLst/>
              <a:gdLst/>
              <a:ahLst/>
              <a:cxnLst/>
              <a:rect l="l" t="t" r="r" b="b"/>
              <a:pathLst>
                <a:path w="355600" h="391159" extrusionOk="0">
                  <a:moveTo>
                    <a:pt x="0" y="195386"/>
                  </a:moveTo>
                  <a:lnTo>
                    <a:pt x="6349" y="143429"/>
                  </a:lnTo>
                  <a:lnTo>
                    <a:pt x="24269" y="96750"/>
                  </a:lnTo>
                  <a:lnTo>
                    <a:pt x="52066" y="57210"/>
                  </a:lnTo>
                  <a:lnTo>
                    <a:pt x="88048" y="26665"/>
                  </a:lnTo>
                  <a:lnTo>
                    <a:pt x="130522" y="6976"/>
                  </a:lnTo>
                  <a:lnTo>
                    <a:pt x="177795" y="0"/>
                  </a:lnTo>
                  <a:lnTo>
                    <a:pt x="225068" y="6976"/>
                  </a:lnTo>
                  <a:lnTo>
                    <a:pt x="267542" y="26665"/>
                  </a:lnTo>
                  <a:lnTo>
                    <a:pt x="303524" y="57210"/>
                  </a:lnTo>
                  <a:lnTo>
                    <a:pt x="331322" y="96750"/>
                  </a:lnTo>
                  <a:lnTo>
                    <a:pt x="349241" y="143429"/>
                  </a:lnTo>
                  <a:lnTo>
                    <a:pt x="355591" y="195386"/>
                  </a:lnTo>
                  <a:lnTo>
                    <a:pt x="349241" y="247344"/>
                  </a:lnTo>
                  <a:lnTo>
                    <a:pt x="331322" y="294022"/>
                  </a:lnTo>
                  <a:lnTo>
                    <a:pt x="303524" y="333563"/>
                  </a:lnTo>
                  <a:lnTo>
                    <a:pt x="267542" y="364107"/>
                  </a:lnTo>
                  <a:lnTo>
                    <a:pt x="225068" y="383797"/>
                  </a:lnTo>
                  <a:lnTo>
                    <a:pt x="177795" y="390773"/>
                  </a:lnTo>
                  <a:lnTo>
                    <a:pt x="130522" y="383797"/>
                  </a:lnTo>
                  <a:lnTo>
                    <a:pt x="88048" y="364107"/>
                  </a:lnTo>
                  <a:lnTo>
                    <a:pt x="52066" y="333563"/>
                  </a:lnTo>
                  <a:lnTo>
                    <a:pt x="24269" y="294022"/>
                  </a:lnTo>
                  <a:lnTo>
                    <a:pt x="6349" y="247344"/>
                  </a:lnTo>
                  <a:lnTo>
                    <a:pt x="0" y="195386"/>
                  </a:lnTo>
                  <a:close/>
                </a:path>
              </a:pathLst>
            </a:custGeom>
            <a:noFill/>
            <a:ln w="10450" cap="flat" cmpd="sng">
              <a:solidFill>
                <a:srgbClr val="00488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078" name="Google Shape;1078;g16cd2f245f6_0_551"/>
          <p:cNvSpPr txBox="1"/>
          <p:nvPr/>
        </p:nvSpPr>
        <p:spPr>
          <a:xfrm>
            <a:off x="6803636" y="8395840"/>
            <a:ext cx="4947300" cy="1740600"/>
          </a:xfrm>
          <a:prstGeom prst="rect">
            <a:avLst/>
          </a:prstGeom>
          <a:noFill/>
          <a:ln>
            <a:noFill/>
          </a:ln>
        </p:spPr>
        <p:txBody>
          <a:bodyPr spcFirstLastPara="1" wrap="square" lIns="0" tIns="14600" rIns="0" bIns="0" anchor="t" anchorCtr="0">
            <a:spAutoFit/>
          </a:bodyPr>
          <a:lstStyle/>
          <a:p>
            <a:pPr marL="1196975" marR="0" lvl="0" indent="0" algn="l" rtl="0">
              <a:lnSpc>
                <a:spcPct val="100000"/>
              </a:lnSpc>
              <a:spcBef>
                <a:spcPts val="0"/>
              </a:spcBef>
              <a:spcAft>
                <a:spcPts val="0"/>
              </a:spcAft>
              <a:buNone/>
            </a:pPr>
            <a:r>
              <a:rPr lang="en-US" sz="1300" b="1" i="1">
                <a:solidFill>
                  <a:srgbClr val="3D4246"/>
                </a:solidFill>
                <a:latin typeface="Trebuchet MS"/>
                <a:ea typeface="Trebuchet MS"/>
                <a:cs typeface="Trebuchet MS"/>
                <a:sym typeface="Trebuchet MS"/>
              </a:rPr>
              <a:t>Nielsen Digital Ad Effect Norms – Purchase Intention</a:t>
            </a:r>
            <a:endParaRPr sz="1300">
              <a:latin typeface="Trebuchet MS"/>
              <a:ea typeface="Trebuchet MS"/>
              <a:cs typeface="Trebuchet MS"/>
              <a:sym typeface="Trebuchet MS"/>
            </a:endParaRPr>
          </a:p>
          <a:p>
            <a:pPr marL="12700" marR="3710940" lvl="0" indent="601980" algn="l" rtl="0">
              <a:lnSpc>
                <a:spcPct val="274500"/>
              </a:lnSpc>
              <a:spcBef>
                <a:spcPts val="210"/>
              </a:spcBef>
              <a:spcAft>
                <a:spcPts val="0"/>
              </a:spcAft>
              <a:buNone/>
            </a:pPr>
            <a:r>
              <a:rPr lang="en-US" sz="1300" b="1" i="1">
                <a:solidFill>
                  <a:srgbClr val="3D4246"/>
                </a:solidFill>
                <a:latin typeface="Trebuchet MS"/>
                <a:ea typeface="Trebuchet MS"/>
                <a:cs typeface="Trebuchet MS"/>
                <a:sym typeface="Trebuchet MS"/>
              </a:rPr>
              <a:t>Overall  JioSaavn Specific</a:t>
            </a:r>
            <a:endParaRPr sz="1300">
              <a:latin typeface="Trebuchet MS"/>
              <a:ea typeface="Trebuchet MS"/>
              <a:cs typeface="Trebuchet MS"/>
              <a:sym typeface="Trebuchet MS"/>
            </a:endParaRPr>
          </a:p>
        </p:txBody>
      </p:sp>
      <p:sp>
        <p:nvSpPr>
          <p:cNvPr id="1079" name="Google Shape;1079;g16cd2f245f6_0_551"/>
          <p:cNvSpPr txBox="1"/>
          <p:nvPr/>
        </p:nvSpPr>
        <p:spPr>
          <a:xfrm>
            <a:off x="19739578" y="10888496"/>
            <a:ext cx="171600" cy="3168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8</a:t>
            </a:r>
            <a:endParaRPr sz="1950">
              <a:latin typeface="Libre Franklin Medium"/>
              <a:ea typeface="Libre Franklin Medium"/>
              <a:cs typeface="Libre Franklin Medium"/>
              <a:sym typeface="Libre Franklin Medium"/>
            </a:endParaRPr>
          </a:p>
        </p:txBody>
      </p:sp>
      <p:pic>
        <p:nvPicPr>
          <p:cNvPr id="1080" name="Google Shape;1080;g16cd2f245f6_0_551"/>
          <p:cNvPicPr preferRelativeResize="0"/>
          <p:nvPr/>
        </p:nvPicPr>
        <p:blipFill rotWithShape="1">
          <a:blip r:embed="rId11">
            <a:alphaModFix/>
          </a:blip>
          <a:srcRect/>
          <a:stretch/>
        </p:blipFill>
        <p:spPr>
          <a:xfrm>
            <a:off x="131254" y="75326"/>
            <a:ext cx="1486778" cy="208707"/>
          </a:xfrm>
          <a:prstGeom prst="rect">
            <a:avLst/>
          </a:prstGeom>
          <a:noFill/>
          <a:ln>
            <a:noFill/>
          </a:ln>
        </p:spPr>
      </p:pic>
      <p:grpSp>
        <p:nvGrpSpPr>
          <p:cNvPr id="1081" name="Google Shape;1081;g16cd2f245f6_0_551"/>
          <p:cNvGrpSpPr/>
          <p:nvPr/>
        </p:nvGrpSpPr>
        <p:grpSpPr>
          <a:xfrm>
            <a:off x="8265297" y="8974177"/>
            <a:ext cx="4019354" cy="250882"/>
            <a:chOff x="8265297" y="8974177"/>
            <a:chExt cx="4019354" cy="250882"/>
          </a:xfrm>
        </p:grpSpPr>
        <p:sp>
          <p:nvSpPr>
            <p:cNvPr id="1082" name="Google Shape;1082;g16cd2f245f6_0_551"/>
            <p:cNvSpPr/>
            <p:nvPr/>
          </p:nvSpPr>
          <p:spPr>
            <a:xfrm>
              <a:off x="8265297" y="9105900"/>
              <a:ext cx="3977004" cy="0"/>
            </a:xfrm>
            <a:custGeom>
              <a:avLst/>
              <a:gdLst/>
              <a:ahLst/>
              <a:cxnLst/>
              <a:rect l="l" t="t" r="r" b="b"/>
              <a:pathLst>
                <a:path w="3977004" h="120000" extrusionOk="0">
                  <a:moveTo>
                    <a:pt x="0" y="0"/>
                  </a:moveTo>
                  <a:lnTo>
                    <a:pt x="3976842" y="0"/>
                  </a:lnTo>
                </a:path>
              </a:pathLst>
            </a:custGeom>
            <a:noFill/>
            <a:ln w="9525" cap="flat" cmpd="sng">
              <a:solidFill>
                <a:srgbClr val="0061C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83" name="Google Shape;1083;g16cd2f245f6_0_551"/>
            <p:cNvPicPr preferRelativeResize="0"/>
            <p:nvPr/>
          </p:nvPicPr>
          <p:blipFill rotWithShape="1">
            <a:blip r:embed="rId12">
              <a:alphaModFix/>
            </a:blip>
            <a:srcRect/>
            <a:stretch/>
          </p:blipFill>
          <p:spPr>
            <a:xfrm>
              <a:off x="8771879" y="8974177"/>
              <a:ext cx="181774" cy="235804"/>
            </a:xfrm>
            <a:prstGeom prst="rect">
              <a:avLst/>
            </a:prstGeom>
            <a:noFill/>
            <a:ln>
              <a:noFill/>
            </a:ln>
          </p:spPr>
        </p:pic>
        <p:pic>
          <p:nvPicPr>
            <p:cNvPr id="1084" name="Google Shape;1084;g16cd2f245f6_0_551"/>
            <p:cNvPicPr preferRelativeResize="0"/>
            <p:nvPr/>
          </p:nvPicPr>
          <p:blipFill rotWithShape="1">
            <a:blip r:embed="rId13">
              <a:alphaModFix/>
            </a:blip>
            <a:srcRect/>
            <a:stretch/>
          </p:blipFill>
          <p:spPr>
            <a:xfrm>
              <a:off x="9645151" y="8989255"/>
              <a:ext cx="181774" cy="235804"/>
            </a:xfrm>
            <a:prstGeom prst="rect">
              <a:avLst/>
            </a:prstGeom>
            <a:noFill/>
            <a:ln>
              <a:noFill/>
            </a:ln>
          </p:spPr>
        </p:pic>
        <p:pic>
          <p:nvPicPr>
            <p:cNvPr id="1085" name="Google Shape;1085;g16cd2f245f6_0_551"/>
            <p:cNvPicPr preferRelativeResize="0"/>
            <p:nvPr/>
          </p:nvPicPr>
          <p:blipFill rotWithShape="1">
            <a:blip r:embed="rId14">
              <a:alphaModFix/>
            </a:blip>
            <a:srcRect/>
            <a:stretch/>
          </p:blipFill>
          <p:spPr>
            <a:xfrm>
              <a:off x="10480727" y="8989255"/>
              <a:ext cx="181774" cy="235804"/>
            </a:xfrm>
            <a:prstGeom prst="rect">
              <a:avLst/>
            </a:prstGeom>
            <a:noFill/>
            <a:ln>
              <a:noFill/>
            </a:ln>
          </p:spPr>
        </p:pic>
        <p:pic>
          <p:nvPicPr>
            <p:cNvPr id="1086" name="Google Shape;1086;g16cd2f245f6_0_551"/>
            <p:cNvPicPr preferRelativeResize="0"/>
            <p:nvPr/>
          </p:nvPicPr>
          <p:blipFill rotWithShape="1">
            <a:blip r:embed="rId15">
              <a:alphaModFix/>
            </a:blip>
            <a:srcRect/>
            <a:stretch/>
          </p:blipFill>
          <p:spPr>
            <a:xfrm>
              <a:off x="11229605" y="8989255"/>
              <a:ext cx="181774" cy="235804"/>
            </a:xfrm>
            <a:prstGeom prst="rect">
              <a:avLst/>
            </a:prstGeom>
            <a:noFill/>
            <a:ln>
              <a:noFill/>
            </a:ln>
          </p:spPr>
        </p:pic>
        <p:pic>
          <p:nvPicPr>
            <p:cNvPr id="1087" name="Google Shape;1087;g16cd2f245f6_0_551"/>
            <p:cNvPicPr preferRelativeResize="0"/>
            <p:nvPr/>
          </p:nvPicPr>
          <p:blipFill rotWithShape="1">
            <a:blip r:embed="rId16">
              <a:alphaModFix/>
            </a:blip>
            <a:srcRect/>
            <a:stretch/>
          </p:blipFill>
          <p:spPr>
            <a:xfrm>
              <a:off x="12101620" y="8989255"/>
              <a:ext cx="183031" cy="235804"/>
            </a:xfrm>
            <a:prstGeom prst="rect">
              <a:avLst/>
            </a:prstGeom>
            <a:noFill/>
            <a:ln>
              <a:noFill/>
            </a:ln>
          </p:spPr>
        </p:pic>
      </p:grpSp>
      <p:sp>
        <p:nvSpPr>
          <p:cNvPr id="1088" name="Google Shape;1088;g16cd2f245f6_0_551"/>
          <p:cNvSpPr txBox="1"/>
          <p:nvPr/>
        </p:nvSpPr>
        <p:spPr>
          <a:xfrm>
            <a:off x="9459053" y="6879969"/>
            <a:ext cx="899100" cy="4149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None/>
            </a:pPr>
            <a:r>
              <a:rPr lang="en-US" sz="1300" b="1">
                <a:latin typeface="Tahoma"/>
                <a:ea typeface="Tahoma"/>
                <a:cs typeface="Tahoma"/>
                <a:sym typeface="Tahoma"/>
              </a:rPr>
              <a:t>TOP 2 BOX</a:t>
            </a:r>
            <a:endParaRPr sz="1300">
              <a:latin typeface="Tahoma"/>
              <a:ea typeface="Tahoma"/>
              <a:cs typeface="Tahoma"/>
              <a:sym typeface="Tahoma"/>
            </a:endParaRPr>
          </a:p>
        </p:txBody>
      </p:sp>
      <p:sp>
        <p:nvSpPr>
          <p:cNvPr id="1089" name="Google Shape;1089;g16cd2f245f6_0_551"/>
          <p:cNvSpPr txBox="1"/>
          <p:nvPr/>
        </p:nvSpPr>
        <p:spPr>
          <a:xfrm>
            <a:off x="14814283" y="10376847"/>
            <a:ext cx="3899400" cy="1071900"/>
          </a:xfrm>
          <a:prstGeom prst="rect">
            <a:avLst/>
          </a:prstGeom>
          <a:noFill/>
          <a:ln>
            <a:noFill/>
          </a:ln>
        </p:spPr>
        <p:txBody>
          <a:bodyPr spcFirstLastPara="1" wrap="square" lIns="0" tIns="12700" rIns="0" bIns="0" anchor="t" anchorCtr="0">
            <a:spAutoFit/>
          </a:bodyPr>
          <a:lstStyle/>
          <a:p>
            <a:pPr marL="19050" marR="5080" lvl="0" indent="-6985" algn="l" rtl="0">
              <a:lnSpc>
                <a:spcPct val="158500"/>
              </a:lnSpc>
              <a:spcBef>
                <a:spcPts val="0"/>
              </a:spcBef>
              <a:spcAft>
                <a:spcPts val="0"/>
              </a:spcAft>
              <a:buNone/>
            </a:pPr>
            <a:r>
              <a:rPr lang="en-US" sz="1650">
                <a:latin typeface="Tahoma"/>
                <a:ea typeface="Tahoma"/>
                <a:cs typeface="Tahoma"/>
                <a:sym typeface="Tahoma"/>
              </a:rPr>
              <a:t>Significantly higher than control @ 95% CI  Significantly higher than control @ 90% CI</a:t>
            </a:r>
            <a:endParaRPr sz="1650">
              <a:latin typeface="Tahoma"/>
              <a:ea typeface="Tahoma"/>
              <a:cs typeface="Tahoma"/>
              <a:sym typeface="Tahoma"/>
            </a:endParaRPr>
          </a:p>
        </p:txBody>
      </p:sp>
      <p:sp>
        <p:nvSpPr>
          <p:cNvPr id="1090" name="Google Shape;1090;g16cd2f245f6_0_551"/>
          <p:cNvSpPr/>
          <p:nvPr/>
        </p:nvSpPr>
        <p:spPr>
          <a:xfrm>
            <a:off x="18808642" y="10459157"/>
            <a:ext cx="280669" cy="329565"/>
          </a:xfrm>
          <a:custGeom>
            <a:avLst/>
            <a:gdLst/>
            <a:ahLst/>
            <a:cxnLst/>
            <a:rect l="l" t="t" r="r" b="b"/>
            <a:pathLst>
              <a:path w="280669" h="329565" extrusionOk="0">
                <a:moveTo>
                  <a:pt x="140100" y="0"/>
                </a:moveTo>
                <a:lnTo>
                  <a:pt x="0" y="140100"/>
                </a:lnTo>
                <a:lnTo>
                  <a:pt x="70050" y="140100"/>
                </a:lnTo>
                <a:lnTo>
                  <a:pt x="70050" y="329204"/>
                </a:lnTo>
                <a:lnTo>
                  <a:pt x="210150" y="329204"/>
                </a:lnTo>
                <a:lnTo>
                  <a:pt x="210150" y="140100"/>
                </a:lnTo>
                <a:lnTo>
                  <a:pt x="280200" y="140100"/>
                </a:lnTo>
                <a:lnTo>
                  <a:pt x="14010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91" name="Google Shape;1091;g16cd2f245f6_0_551"/>
          <p:cNvSpPr/>
          <p:nvPr/>
        </p:nvSpPr>
        <p:spPr>
          <a:xfrm>
            <a:off x="18831258" y="10942912"/>
            <a:ext cx="241300" cy="285750"/>
          </a:xfrm>
          <a:custGeom>
            <a:avLst/>
            <a:gdLst/>
            <a:ahLst/>
            <a:cxnLst/>
            <a:rect l="l" t="t" r="r" b="b"/>
            <a:pathLst>
              <a:path w="241300" h="285750" extrusionOk="0">
                <a:moveTo>
                  <a:pt x="120624" y="0"/>
                </a:moveTo>
                <a:lnTo>
                  <a:pt x="0" y="120624"/>
                </a:lnTo>
                <a:lnTo>
                  <a:pt x="60312" y="120624"/>
                </a:lnTo>
                <a:lnTo>
                  <a:pt x="60312" y="285225"/>
                </a:lnTo>
                <a:lnTo>
                  <a:pt x="180936" y="285225"/>
                </a:lnTo>
                <a:lnTo>
                  <a:pt x="180936" y="120624"/>
                </a:lnTo>
                <a:lnTo>
                  <a:pt x="241249" y="120624"/>
                </a:lnTo>
                <a:lnTo>
                  <a:pt x="12062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92" name="Google Shape;1092;g16cd2f245f6_0_551"/>
          <p:cNvPicPr preferRelativeResize="0"/>
          <p:nvPr/>
        </p:nvPicPr>
        <p:blipFill rotWithShape="1">
          <a:blip r:embed="rId17">
            <a:alphaModFix/>
          </a:blip>
          <a:srcRect/>
          <a:stretch/>
        </p:blipFill>
        <p:spPr>
          <a:xfrm>
            <a:off x="17861236" y="91725"/>
            <a:ext cx="643331" cy="6345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pic>
        <p:nvPicPr>
          <p:cNvPr id="1097" name="Google Shape;1097;g16cd2f245f6_0_593"/>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1098" name="Google Shape;1098;g16cd2f245f6_0_593"/>
          <p:cNvSpPr txBox="1">
            <a:spLocks noGrp="1"/>
          </p:cNvSpPr>
          <p:nvPr>
            <p:ph type="title"/>
          </p:nvPr>
        </p:nvSpPr>
        <p:spPr>
          <a:xfrm>
            <a:off x="1167892" y="277343"/>
            <a:ext cx="6982500" cy="1028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600">
                <a:solidFill>
                  <a:srgbClr val="000000"/>
                </a:solidFill>
              </a:rPr>
              <a:t>BRAND IMAGERY</a:t>
            </a:r>
            <a:endParaRPr sz="6600"/>
          </a:p>
        </p:txBody>
      </p:sp>
      <p:pic>
        <p:nvPicPr>
          <p:cNvPr id="1099" name="Google Shape;1099;g16cd2f245f6_0_593"/>
          <p:cNvPicPr preferRelativeResize="0"/>
          <p:nvPr/>
        </p:nvPicPr>
        <p:blipFill rotWithShape="1">
          <a:blip r:embed="rId4">
            <a:alphaModFix/>
          </a:blip>
          <a:srcRect/>
          <a:stretch/>
        </p:blipFill>
        <p:spPr>
          <a:xfrm>
            <a:off x="18826233" y="157063"/>
            <a:ext cx="1110751" cy="569197"/>
          </a:xfrm>
          <a:prstGeom prst="rect">
            <a:avLst/>
          </a:prstGeom>
          <a:noFill/>
          <a:ln>
            <a:noFill/>
          </a:ln>
        </p:spPr>
      </p:pic>
      <p:sp>
        <p:nvSpPr>
          <p:cNvPr id="1100" name="Google Shape;1100;g16cd2f245f6_0_593"/>
          <p:cNvSpPr txBox="1"/>
          <p:nvPr/>
        </p:nvSpPr>
        <p:spPr>
          <a:xfrm>
            <a:off x="1129673" y="10430877"/>
            <a:ext cx="8749800" cy="572700"/>
          </a:xfrm>
          <a:prstGeom prst="rect">
            <a:avLst/>
          </a:prstGeom>
          <a:noFill/>
          <a:ln>
            <a:noFill/>
          </a:ln>
        </p:spPr>
        <p:txBody>
          <a:bodyPr spcFirstLastPara="1" wrap="square" lIns="0" tIns="12050" rIns="0" bIns="0" anchor="t" anchorCtr="0">
            <a:spAutoFit/>
          </a:bodyPr>
          <a:lstStyle/>
          <a:p>
            <a:pPr marL="12700" marR="5080" lvl="0" indent="3175" algn="l" rtl="0">
              <a:lnSpc>
                <a:spcPct val="151200"/>
              </a:lnSpc>
              <a:spcBef>
                <a:spcPts val="0"/>
              </a:spcBef>
              <a:spcAft>
                <a:spcPts val="0"/>
              </a:spcAft>
              <a:buNone/>
            </a:pPr>
            <a:r>
              <a:rPr lang="en-US" sz="1450" b="1">
                <a:latin typeface="Tahoma"/>
                <a:ea typeface="Tahoma"/>
                <a:cs typeface="Tahoma"/>
                <a:sym typeface="Tahoma"/>
              </a:rPr>
              <a:t>Please indicate whether you Agree or Disagree with the following statements about Vicks Cough Drops.  Top 2 Box: </a:t>
            </a:r>
            <a:r>
              <a:rPr lang="en-US" sz="1450">
                <a:latin typeface="Tahoma"/>
                <a:ea typeface="Tahoma"/>
                <a:cs typeface="Tahoma"/>
                <a:sym typeface="Tahoma"/>
              </a:rPr>
              <a:t>Strongly Agree + Somewhat Agree</a:t>
            </a:r>
            <a:endParaRPr sz="1450">
              <a:latin typeface="Tahoma"/>
              <a:ea typeface="Tahoma"/>
              <a:cs typeface="Tahoma"/>
              <a:sym typeface="Tahoma"/>
            </a:endParaRPr>
          </a:p>
        </p:txBody>
      </p:sp>
      <p:sp>
        <p:nvSpPr>
          <p:cNvPr id="1101" name="Google Shape;1101;g16cd2f245f6_0_593"/>
          <p:cNvSpPr txBox="1"/>
          <p:nvPr/>
        </p:nvSpPr>
        <p:spPr>
          <a:xfrm>
            <a:off x="1099517" y="1709237"/>
            <a:ext cx="15905400" cy="26634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b="1" i="1">
                <a:solidFill>
                  <a:srgbClr val="004A90"/>
                </a:solidFill>
                <a:latin typeface="Trebuchet MS"/>
                <a:ea typeface="Trebuchet MS"/>
                <a:cs typeface="Trebuchet MS"/>
                <a:sym typeface="Trebuchet MS"/>
              </a:rPr>
              <a:t>Amongst those who are aware of Vicks Cough Drops, significant uplift seen in the scores across all the brand imagery statements.</a:t>
            </a:r>
            <a:endParaRPr sz="2300">
              <a:latin typeface="Trebuchet MS"/>
              <a:ea typeface="Trebuchet MS"/>
              <a:cs typeface="Trebuchet MS"/>
              <a:sym typeface="Trebuchet MS"/>
            </a:endParaRPr>
          </a:p>
          <a:p>
            <a:pPr marL="46355" marR="6578600" lvl="0" indent="0" algn="l" rtl="0">
              <a:lnSpc>
                <a:spcPct val="119622"/>
              </a:lnSpc>
              <a:spcBef>
                <a:spcPts val="2005"/>
              </a:spcBef>
              <a:spcAft>
                <a:spcPts val="0"/>
              </a:spcAft>
              <a:buNone/>
            </a:pPr>
            <a:r>
              <a:rPr lang="en-US" sz="2650" b="1" i="1" u="sng">
                <a:latin typeface="Trebuchet MS"/>
                <a:ea typeface="Trebuchet MS"/>
                <a:cs typeface="Trebuchet MS"/>
                <a:sym typeface="Trebuchet MS"/>
              </a:rPr>
              <a:t>Statement 1: Gives relief from minor throat irritation (khich khich) </a:t>
            </a:r>
            <a:r>
              <a:rPr lang="en-US" sz="2650" b="1" i="1">
                <a:latin typeface="Trebuchet MS"/>
                <a:ea typeface="Trebuchet MS"/>
                <a:cs typeface="Trebuchet MS"/>
                <a:sym typeface="Trebuchet MS"/>
              </a:rPr>
              <a:t> </a:t>
            </a:r>
            <a:r>
              <a:rPr lang="en-US" sz="2650" b="1" i="1" u="sng">
                <a:latin typeface="Trebuchet MS"/>
                <a:ea typeface="Trebuchet MS"/>
                <a:cs typeface="Trebuchet MS"/>
                <a:sym typeface="Trebuchet MS"/>
              </a:rPr>
              <a:t>Statement 2: Comes in new Tulsi Flavour</a:t>
            </a:r>
            <a:endParaRPr sz="2650">
              <a:latin typeface="Trebuchet MS"/>
              <a:ea typeface="Trebuchet MS"/>
              <a:cs typeface="Trebuchet MS"/>
              <a:sym typeface="Trebuchet MS"/>
            </a:endParaRPr>
          </a:p>
          <a:p>
            <a:pPr marL="6576059" marR="0" lvl="0" indent="0" algn="l" rtl="0">
              <a:lnSpc>
                <a:spcPct val="100000"/>
              </a:lnSpc>
              <a:spcBef>
                <a:spcPts val="1985"/>
              </a:spcBef>
              <a:spcAft>
                <a:spcPts val="0"/>
              </a:spcAft>
              <a:buNone/>
            </a:pPr>
            <a:r>
              <a:rPr lang="en-US" sz="2950" b="1">
                <a:latin typeface="Tahoma"/>
                <a:ea typeface="Tahoma"/>
                <a:cs typeface="Tahoma"/>
                <a:sym typeface="Tahoma"/>
              </a:rPr>
              <a:t>Among those Aware of Vicks Cough Drops</a:t>
            </a:r>
            <a:endParaRPr sz="2950">
              <a:latin typeface="Tahoma"/>
              <a:ea typeface="Tahoma"/>
              <a:cs typeface="Tahoma"/>
              <a:sym typeface="Tahoma"/>
            </a:endParaRPr>
          </a:p>
        </p:txBody>
      </p:sp>
      <p:sp>
        <p:nvSpPr>
          <p:cNvPr id="1102" name="Google Shape;1102;g16cd2f245f6_0_593"/>
          <p:cNvSpPr txBox="1"/>
          <p:nvPr/>
        </p:nvSpPr>
        <p:spPr>
          <a:xfrm>
            <a:off x="19739368" y="10811850"/>
            <a:ext cx="171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242835"/>
                </a:solidFill>
                <a:latin typeface="Libre Franklin Medium"/>
                <a:ea typeface="Libre Franklin Medium"/>
                <a:cs typeface="Libre Franklin Medium"/>
                <a:sym typeface="Libre Franklin Medium"/>
              </a:rPr>
              <a:t>9</a:t>
            </a:r>
            <a:endParaRPr sz="1950">
              <a:latin typeface="Libre Franklin Medium"/>
              <a:ea typeface="Libre Franklin Medium"/>
              <a:cs typeface="Libre Franklin Medium"/>
              <a:sym typeface="Libre Franklin Medium"/>
            </a:endParaRPr>
          </a:p>
        </p:txBody>
      </p:sp>
      <p:grpSp>
        <p:nvGrpSpPr>
          <p:cNvPr id="1103" name="Google Shape;1103;g16cd2f245f6_0_593"/>
          <p:cNvGrpSpPr/>
          <p:nvPr/>
        </p:nvGrpSpPr>
        <p:grpSpPr>
          <a:xfrm>
            <a:off x="4646560" y="5544965"/>
            <a:ext cx="12644755" cy="2591434"/>
            <a:chOff x="4646560" y="5544965"/>
            <a:chExt cx="12644755" cy="2591434"/>
          </a:xfrm>
        </p:grpSpPr>
        <p:sp>
          <p:nvSpPr>
            <p:cNvPr id="1104" name="Google Shape;1104;g16cd2f245f6_0_593"/>
            <p:cNvSpPr/>
            <p:nvPr/>
          </p:nvSpPr>
          <p:spPr>
            <a:xfrm>
              <a:off x="5910605" y="5928200"/>
              <a:ext cx="8009255" cy="2207895"/>
            </a:xfrm>
            <a:custGeom>
              <a:avLst/>
              <a:gdLst/>
              <a:ahLst/>
              <a:cxnLst/>
              <a:rect l="l" t="t" r="r" b="b"/>
              <a:pathLst>
                <a:path w="8009255" h="2207895" extrusionOk="0">
                  <a:moveTo>
                    <a:pt x="1686229" y="0"/>
                  </a:moveTo>
                  <a:lnTo>
                    <a:pt x="0" y="0"/>
                  </a:lnTo>
                  <a:lnTo>
                    <a:pt x="0" y="2207679"/>
                  </a:lnTo>
                  <a:lnTo>
                    <a:pt x="1686229" y="2207679"/>
                  </a:lnTo>
                  <a:lnTo>
                    <a:pt x="1686229" y="0"/>
                  </a:lnTo>
                  <a:close/>
                </a:path>
                <a:path w="8009255" h="2207895" extrusionOk="0">
                  <a:moveTo>
                    <a:pt x="8008963" y="223659"/>
                  </a:moveTo>
                  <a:lnTo>
                    <a:pt x="6322733" y="223659"/>
                  </a:lnTo>
                  <a:lnTo>
                    <a:pt x="6322733" y="2207679"/>
                  </a:lnTo>
                  <a:lnTo>
                    <a:pt x="8008963" y="2207679"/>
                  </a:lnTo>
                  <a:lnTo>
                    <a:pt x="8008963" y="223659"/>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05" name="Google Shape;1105;g16cd2f245f6_0_593"/>
            <p:cNvSpPr/>
            <p:nvPr/>
          </p:nvSpPr>
          <p:spPr>
            <a:xfrm>
              <a:off x="8017764" y="5544965"/>
              <a:ext cx="8009255" cy="2591434"/>
            </a:xfrm>
            <a:custGeom>
              <a:avLst/>
              <a:gdLst/>
              <a:ahLst/>
              <a:cxnLst/>
              <a:rect l="l" t="t" r="r" b="b"/>
              <a:pathLst>
                <a:path w="8009255" h="2591434" extrusionOk="0">
                  <a:moveTo>
                    <a:pt x="1686229" y="64084"/>
                  </a:moveTo>
                  <a:lnTo>
                    <a:pt x="0" y="64084"/>
                  </a:lnTo>
                  <a:lnTo>
                    <a:pt x="0" y="2590914"/>
                  </a:lnTo>
                  <a:lnTo>
                    <a:pt x="1686229" y="2590914"/>
                  </a:lnTo>
                  <a:lnTo>
                    <a:pt x="1686229" y="64084"/>
                  </a:lnTo>
                  <a:close/>
                </a:path>
                <a:path w="8009255" h="2591434" extrusionOk="0">
                  <a:moveTo>
                    <a:pt x="8008963" y="0"/>
                  </a:moveTo>
                  <a:lnTo>
                    <a:pt x="6322733" y="0"/>
                  </a:lnTo>
                  <a:lnTo>
                    <a:pt x="6322733" y="2590914"/>
                  </a:lnTo>
                  <a:lnTo>
                    <a:pt x="8008963" y="2590914"/>
                  </a:lnTo>
                  <a:lnTo>
                    <a:pt x="8008963"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06" name="Google Shape;1106;g16cd2f245f6_0_593"/>
            <p:cNvSpPr/>
            <p:nvPr/>
          </p:nvSpPr>
          <p:spPr>
            <a:xfrm>
              <a:off x="4646560" y="8135877"/>
              <a:ext cx="12644755" cy="0"/>
            </a:xfrm>
            <a:custGeom>
              <a:avLst/>
              <a:gdLst/>
              <a:ahLst/>
              <a:cxnLst/>
              <a:rect l="l" t="t" r="r" b="b"/>
              <a:pathLst>
                <a:path w="12644755" h="120000" extrusionOk="0">
                  <a:moveTo>
                    <a:pt x="0" y="0"/>
                  </a:moveTo>
                  <a:lnTo>
                    <a:pt x="12644222"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07" name="Google Shape;1107;g16cd2f245f6_0_593"/>
          <p:cNvSpPr txBox="1"/>
          <p:nvPr/>
        </p:nvSpPr>
        <p:spPr>
          <a:xfrm>
            <a:off x="6492232" y="5565140"/>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69%</a:t>
            </a:r>
            <a:endParaRPr sz="1950">
              <a:latin typeface="Arial"/>
              <a:ea typeface="Arial"/>
              <a:cs typeface="Arial"/>
              <a:sym typeface="Arial"/>
            </a:endParaRPr>
          </a:p>
        </p:txBody>
      </p:sp>
      <p:sp>
        <p:nvSpPr>
          <p:cNvPr id="1108" name="Google Shape;1108;g16cd2f245f6_0_593"/>
          <p:cNvSpPr txBox="1"/>
          <p:nvPr/>
        </p:nvSpPr>
        <p:spPr>
          <a:xfrm>
            <a:off x="12815181" y="5789322"/>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62%</a:t>
            </a:r>
            <a:endParaRPr sz="1950">
              <a:latin typeface="Arial"/>
              <a:ea typeface="Arial"/>
              <a:cs typeface="Arial"/>
              <a:sym typeface="Arial"/>
            </a:endParaRPr>
          </a:p>
        </p:txBody>
      </p:sp>
      <p:sp>
        <p:nvSpPr>
          <p:cNvPr id="1109" name="Google Shape;1109;g16cd2f245f6_0_593"/>
          <p:cNvSpPr txBox="1"/>
          <p:nvPr/>
        </p:nvSpPr>
        <p:spPr>
          <a:xfrm>
            <a:off x="8599917" y="5245255"/>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79%</a:t>
            </a:r>
            <a:endParaRPr sz="1950">
              <a:latin typeface="Arial"/>
              <a:ea typeface="Arial"/>
              <a:cs typeface="Arial"/>
              <a:sym typeface="Arial"/>
            </a:endParaRPr>
          </a:p>
        </p:txBody>
      </p:sp>
      <p:sp>
        <p:nvSpPr>
          <p:cNvPr id="1110" name="Google Shape;1110;g16cd2f245f6_0_593"/>
          <p:cNvSpPr txBox="1"/>
          <p:nvPr/>
        </p:nvSpPr>
        <p:spPr>
          <a:xfrm>
            <a:off x="14922865" y="5181487"/>
            <a:ext cx="5277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b="1">
                <a:solidFill>
                  <a:srgbClr val="151617"/>
                </a:solidFill>
                <a:latin typeface="Arial"/>
                <a:ea typeface="Arial"/>
                <a:cs typeface="Arial"/>
                <a:sym typeface="Arial"/>
              </a:rPr>
              <a:t>81%</a:t>
            </a:r>
            <a:endParaRPr sz="1950">
              <a:latin typeface="Arial"/>
              <a:ea typeface="Arial"/>
              <a:cs typeface="Arial"/>
              <a:sym typeface="Arial"/>
            </a:endParaRPr>
          </a:p>
        </p:txBody>
      </p:sp>
      <p:sp>
        <p:nvSpPr>
          <p:cNvPr id="1111" name="Google Shape;1111;g16cd2f245f6_0_593"/>
          <p:cNvSpPr txBox="1"/>
          <p:nvPr/>
        </p:nvSpPr>
        <p:spPr>
          <a:xfrm>
            <a:off x="4953012" y="8251865"/>
            <a:ext cx="57081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Gives relief from minor throat irritation (khich khich)</a:t>
            </a:r>
            <a:endParaRPr sz="1950">
              <a:latin typeface="Arial"/>
              <a:ea typeface="Arial"/>
              <a:cs typeface="Arial"/>
              <a:sym typeface="Arial"/>
            </a:endParaRPr>
          </a:p>
        </p:txBody>
      </p:sp>
      <p:sp>
        <p:nvSpPr>
          <p:cNvPr id="1112" name="Google Shape;1112;g16cd2f245f6_0_593"/>
          <p:cNvSpPr txBox="1"/>
          <p:nvPr/>
        </p:nvSpPr>
        <p:spPr>
          <a:xfrm>
            <a:off x="12504824" y="8251865"/>
            <a:ext cx="32526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Comes in a new Tulsi flavour</a:t>
            </a:r>
            <a:endParaRPr sz="1950">
              <a:latin typeface="Arial"/>
              <a:ea typeface="Arial"/>
              <a:cs typeface="Arial"/>
              <a:sym typeface="Arial"/>
            </a:endParaRPr>
          </a:p>
        </p:txBody>
      </p:sp>
      <p:sp>
        <p:nvSpPr>
          <p:cNvPr id="1113" name="Google Shape;1113;g16cd2f245f6_0_593"/>
          <p:cNvSpPr/>
          <p:nvPr/>
        </p:nvSpPr>
        <p:spPr>
          <a:xfrm>
            <a:off x="4940582" y="9622325"/>
            <a:ext cx="127000" cy="127000"/>
          </a:xfrm>
          <a:custGeom>
            <a:avLst/>
            <a:gdLst/>
            <a:ahLst/>
            <a:cxnLst/>
            <a:rect l="l" t="t" r="r" b="b"/>
            <a:pathLst>
              <a:path w="127000" h="127000" extrusionOk="0">
                <a:moveTo>
                  <a:pt x="126907" y="0"/>
                </a:moveTo>
                <a:lnTo>
                  <a:pt x="0" y="0"/>
                </a:lnTo>
                <a:lnTo>
                  <a:pt x="0" y="126907"/>
                </a:lnTo>
                <a:lnTo>
                  <a:pt x="126907" y="126907"/>
                </a:lnTo>
                <a:lnTo>
                  <a:pt x="126907" y="0"/>
                </a:lnTo>
                <a:close/>
              </a:path>
            </a:pathLst>
          </a:custGeom>
          <a:solidFill>
            <a:srgbClr val="A6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14" name="Google Shape;1114;g16cd2f245f6_0_593"/>
          <p:cNvSpPr txBox="1"/>
          <p:nvPr/>
        </p:nvSpPr>
        <p:spPr>
          <a:xfrm>
            <a:off x="5114369" y="9502821"/>
            <a:ext cx="55422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Control (Those Aware of Vicks Cough Drops) 115</a:t>
            </a:r>
            <a:endParaRPr sz="1950">
              <a:latin typeface="Arial"/>
              <a:ea typeface="Arial"/>
              <a:cs typeface="Arial"/>
              <a:sym typeface="Arial"/>
            </a:endParaRPr>
          </a:p>
        </p:txBody>
      </p:sp>
      <p:sp>
        <p:nvSpPr>
          <p:cNvPr id="1115" name="Google Shape;1115;g16cd2f245f6_0_593"/>
          <p:cNvSpPr/>
          <p:nvPr/>
        </p:nvSpPr>
        <p:spPr>
          <a:xfrm>
            <a:off x="11125106" y="9622325"/>
            <a:ext cx="125729" cy="127000"/>
          </a:xfrm>
          <a:custGeom>
            <a:avLst/>
            <a:gdLst/>
            <a:ahLst/>
            <a:cxnLst/>
            <a:rect l="l" t="t" r="r" b="b"/>
            <a:pathLst>
              <a:path w="125729" h="127000" extrusionOk="0">
                <a:moveTo>
                  <a:pt x="125650" y="0"/>
                </a:moveTo>
                <a:lnTo>
                  <a:pt x="0" y="0"/>
                </a:lnTo>
                <a:lnTo>
                  <a:pt x="0" y="126907"/>
                </a:lnTo>
                <a:lnTo>
                  <a:pt x="125650" y="126907"/>
                </a:lnTo>
                <a:lnTo>
                  <a:pt x="125650" y="0"/>
                </a:lnTo>
                <a:close/>
              </a:path>
            </a:pathLst>
          </a:custGeom>
          <a:solidFill>
            <a:srgbClr val="0064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16" name="Google Shape;1116;g16cd2f245f6_0_593"/>
          <p:cNvSpPr txBox="1"/>
          <p:nvPr/>
        </p:nvSpPr>
        <p:spPr>
          <a:xfrm>
            <a:off x="11298369" y="9502821"/>
            <a:ext cx="57105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1950">
                <a:solidFill>
                  <a:srgbClr val="151617"/>
                </a:solidFill>
                <a:latin typeface="Arial"/>
                <a:ea typeface="Arial"/>
                <a:cs typeface="Arial"/>
                <a:sym typeface="Arial"/>
              </a:rPr>
              <a:t>Exposed (Those Aware of Vicks Cough Drops) 121</a:t>
            </a:r>
            <a:endParaRPr sz="1950">
              <a:latin typeface="Arial"/>
              <a:ea typeface="Arial"/>
              <a:cs typeface="Arial"/>
              <a:sym typeface="Arial"/>
            </a:endParaRPr>
          </a:p>
        </p:txBody>
      </p:sp>
      <p:sp>
        <p:nvSpPr>
          <p:cNvPr id="1117" name="Google Shape;1117;g16cd2f245f6_0_593"/>
          <p:cNvSpPr txBox="1"/>
          <p:nvPr/>
        </p:nvSpPr>
        <p:spPr>
          <a:xfrm>
            <a:off x="8525395" y="4322381"/>
            <a:ext cx="1047000" cy="3699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69200" rIns="0" bIns="0" anchor="t" anchorCtr="0">
            <a:spAutoFit/>
          </a:bodyPr>
          <a:lstStyle/>
          <a:p>
            <a:pPr marL="201295"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+10%</a:t>
            </a:r>
            <a:endParaRPr sz="1950">
              <a:latin typeface="Tahoma"/>
              <a:ea typeface="Tahoma"/>
              <a:cs typeface="Tahoma"/>
              <a:sym typeface="Tahoma"/>
            </a:endParaRPr>
          </a:p>
        </p:txBody>
      </p:sp>
      <p:pic>
        <p:nvPicPr>
          <p:cNvPr id="1118" name="Google Shape;1118;g16cd2f245f6_0_593"/>
          <p:cNvPicPr preferRelativeResize="0"/>
          <p:nvPr/>
        </p:nvPicPr>
        <p:blipFill rotWithShape="1">
          <a:blip r:embed="rId5">
            <a:alphaModFix/>
          </a:blip>
          <a:srcRect/>
          <a:stretch/>
        </p:blipFill>
        <p:spPr>
          <a:xfrm>
            <a:off x="575479" y="10568945"/>
            <a:ext cx="407108" cy="330775"/>
          </a:xfrm>
          <a:prstGeom prst="rect">
            <a:avLst/>
          </a:prstGeom>
          <a:noFill/>
          <a:ln>
            <a:noFill/>
          </a:ln>
        </p:spPr>
      </p:pic>
      <p:sp>
        <p:nvSpPr>
          <p:cNvPr id="1119" name="Google Shape;1119;g16cd2f245f6_0_593"/>
          <p:cNvSpPr txBox="1"/>
          <p:nvPr/>
        </p:nvSpPr>
        <p:spPr>
          <a:xfrm>
            <a:off x="15011480" y="4382693"/>
            <a:ext cx="837000" cy="641400"/>
          </a:xfrm>
          <a:prstGeom prst="rect">
            <a:avLst/>
          </a:prstGeom>
          <a:solidFill>
            <a:srgbClr val="DADCDF"/>
          </a:solidFill>
          <a:ln w="10450" cap="flat" cmpd="sng">
            <a:solidFill>
              <a:srgbClr val="A4A4A4"/>
            </a:solidFill>
            <a:prstDash val="solid"/>
            <a:round/>
            <a:headEnd type="none" w="sm" len="sm"/>
            <a:tailEnd type="none" w="sm" len="sm"/>
          </a:ln>
        </p:spPr>
        <p:txBody>
          <a:bodyPr spcFirstLastPara="1" wrap="square" lIns="0" tIns="40625" rIns="0" bIns="0" anchor="t" anchorCtr="0">
            <a:spAutoFit/>
          </a:bodyPr>
          <a:lstStyle/>
          <a:p>
            <a:pPr marL="96520" marR="0" lvl="0" indent="0" algn="l" rtl="0">
              <a:lnSpc>
                <a:spcPct val="100000"/>
              </a:lnSpc>
              <a:spcBef>
                <a:spcPts val="0"/>
              </a:spcBef>
              <a:spcAft>
                <a:spcPts val="0"/>
              </a:spcAft>
              <a:buNone/>
            </a:pPr>
            <a:r>
              <a:rPr lang="en-US" sz="1950" b="1">
                <a:solidFill>
                  <a:srgbClr val="131617"/>
                </a:solidFill>
                <a:latin typeface="Tahoma"/>
                <a:ea typeface="Tahoma"/>
                <a:cs typeface="Tahoma"/>
                <a:sym typeface="Tahoma"/>
              </a:rPr>
              <a:t>+19%</a:t>
            </a:r>
            <a:endParaRPr sz="1950">
              <a:latin typeface="Tahoma"/>
              <a:ea typeface="Tahoma"/>
              <a:cs typeface="Tahoma"/>
              <a:sym typeface="Tahoma"/>
            </a:endParaRPr>
          </a:p>
        </p:txBody>
      </p:sp>
      <p:pic>
        <p:nvPicPr>
          <p:cNvPr id="1120" name="Google Shape;1120;g16cd2f245f6_0_593"/>
          <p:cNvPicPr preferRelativeResize="0"/>
          <p:nvPr/>
        </p:nvPicPr>
        <p:blipFill rotWithShape="1">
          <a:blip r:embed="rId6">
            <a:alphaModFix/>
          </a:blip>
          <a:srcRect/>
          <a:stretch/>
        </p:blipFill>
        <p:spPr>
          <a:xfrm>
            <a:off x="119368" y="69107"/>
            <a:ext cx="1540475" cy="251301"/>
          </a:xfrm>
          <a:prstGeom prst="rect">
            <a:avLst/>
          </a:prstGeom>
          <a:noFill/>
          <a:ln>
            <a:noFill/>
          </a:ln>
        </p:spPr>
      </p:pic>
      <p:sp>
        <p:nvSpPr>
          <p:cNvPr id="1121" name="Google Shape;1121;g16cd2f245f6_0_593"/>
          <p:cNvSpPr txBox="1"/>
          <p:nvPr/>
        </p:nvSpPr>
        <p:spPr>
          <a:xfrm>
            <a:off x="14814283" y="10376847"/>
            <a:ext cx="3899400" cy="1071900"/>
          </a:xfrm>
          <a:prstGeom prst="rect">
            <a:avLst/>
          </a:prstGeom>
          <a:noFill/>
          <a:ln>
            <a:noFill/>
          </a:ln>
        </p:spPr>
        <p:txBody>
          <a:bodyPr spcFirstLastPara="1" wrap="square" lIns="0" tIns="12700" rIns="0" bIns="0" anchor="t" anchorCtr="0">
            <a:spAutoFit/>
          </a:bodyPr>
          <a:lstStyle/>
          <a:p>
            <a:pPr marL="19050" marR="5080" lvl="0" indent="-6985" algn="l" rtl="0">
              <a:lnSpc>
                <a:spcPct val="158500"/>
              </a:lnSpc>
              <a:spcBef>
                <a:spcPts val="0"/>
              </a:spcBef>
              <a:spcAft>
                <a:spcPts val="0"/>
              </a:spcAft>
              <a:buNone/>
            </a:pPr>
            <a:r>
              <a:rPr lang="en-US" sz="1650">
                <a:latin typeface="Tahoma"/>
                <a:ea typeface="Tahoma"/>
                <a:cs typeface="Tahoma"/>
                <a:sym typeface="Tahoma"/>
              </a:rPr>
              <a:t>Significantly higher than control @ 95% CI  Significantly higher than control @ 90% CI</a:t>
            </a:r>
            <a:endParaRPr sz="1650">
              <a:latin typeface="Tahoma"/>
              <a:ea typeface="Tahoma"/>
              <a:cs typeface="Tahoma"/>
              <a:sym typeface="Tahoma"/>
            </a:endParaRPr>
          </a:p>
        </p:txBody>
      </p:sp>
      <p:sp>
        <p:nvSpPr>
          <p:cNvPr id="1122" name="Google Shape;1122;g16cd2f245f6_0_593"/>
          <p:cNvSpPr/>
          <p:nvPr/>
        </p:nvSpPr>
        <p:spPr>
          <a:xfrm>
            <a:off x="18808642" y="10459157"/>
            <a:ext cx="280669" cy="329565"/>
          </a:xfrm>
          <a:custGeom>
            <a:avLst/>
            <a:gdLst/>
            <a:ahLst/>
            <a:cxnLst/>
            <a:rect l="l" t="t" r="r" b="b"/>
            <a:pathLst>
              <a:path w="280669" h="329565" extrusionOk="0">
                <a:moveTo>
                  <a:pt x="140100" y="0"/>
                </a:moveTo>
                <a:lnTo>
                  <a:pt x="0" y="140100"/>
                </a:lnTo>
                <a:lnTo>
                  <a:pt x="70050" y="140100"/>
                </a:lnTo>
                <a:lnTo>
                  <a:pt x="70050" y="329204"/>
                </a:lnTo>
                <a:lnTo>
                  <a:pt x="210150" y="329204"/>
                </a:lnTo>
                <a:lnTo>
                  <a:pt x="210150" y="140100"/>
                </a:lnTo>
                <a:lnTo>
                  <a:pt x="280200" y="140100"/>
                </a:lnTo>
                <a:lnTo>
                  <a:pt x="140100"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23" name="Google Shape;1123;g16cd2f245f6_0_593"/>
          <p:cNvSpPr/>
          <p:nvPr/>
        </p:nvSpPr>
        <p:spPr>
          <a:xfrm>
            <a:off x="8196190" y="4353794"/>
            <a:ext cx="279400" cy="329564"/>
          </a:xfrm>
          <a:custGeom>
            <a:avLst/>
            <a:gdLst/>
            <a:ahLst/>
            <a:cxnLst/>
            <a:rect l="l" t="t" r="r" b="b"/>
            <a:pathLst>
              <a:path w="279400" h="329564" extrusionOk="0">
                <a:moveTo>
                  <a:pt x="139472" y="0"/>
                </a:moveTo>
                <a:lnTo>
                  <a:pt x="0" y="139472"/>
                </a:lnTo>
                <a:lnTo>
                  <a:pt x="69736" y="139472"/>
                </a:lnTo>
                <a:lnTo>
                  <a:pt x="69736" y="329204"/>
                </a:lnTo>
                <a:lnTo>
                  <a:pt x="209208" y="329204"/>
                </a:lnTo>
                <a:lnTo>
                  <a:pt x="209208" y="139472"/>
                </a:lnTo>
                <a:lnTo>
                  <a:pt x="278944" y="139472"/>
                </a:lnTo>
                <a:lnTo>
                  <a:pt x="139472"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24" name="Google Shape;1124;g16cd2f245f6_0_593"/>
          <p:cNvSpPr/>
          <p:nvPr/>
        </p:nvSpPr>
        <p:spPr>
          <a:xfrm>
            <a:off x="14660914" y="4416619"/>
            <a:ext cx="279400" cy="330835"/>
          </a:xfrm>
          <a:custGeom>
            <a:avLst/>
            <a:gdLst/>
            <a:ahLst/>
            <a:cxnLst/>
            <a:rect l="l" t="t" r="r" b="b"/>
            <a:pathLst>
              <a:path w="279400" h="330835" extrusionOk="0">
                <a:moveTo>
                  <a:pt x="139472" y="0"/>
                </a:moveTo>
                <a:lnTo>
                  <a:pt x="0" y="139472"/>
                </a:lnTo>
                <a:lnTo>
                  <a:pt x="69736" y="139472"/>
                </a:lnTo>
                <a:lnTo>
                  <a:pt x="69736" y="330461"/>
                </a:lnTo>
                <a:lnTo>
                  <a:pt x="209208" y="330461"/>
                </a:lnTo>
                <a:lnTo>
                  <a:pt x="209208" y="139472"/>
                </a:lnTo>
                <a:lnTo>
                  <a:pt x="278944" y="139472"/>
                </a:lnTo>
                <a:lnTo>
                  <a:pt x="139472" y="0"/>
                </a:lnTo>
                <a:close/>
              </a:path>
            </a:pathLst>
          </a:custGeom>
          <a:solidFill>
            <a:srgbClr val="00AF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25" name="Google Shape;1125;g16cd2f245f6_0_593"/>
          <p:cNvSpPr/>
          <p:nvPr/>
        </p:nvSpPr>
        <p:spPr>
          <a:xfrm>
            <a:off x="18831258" y="10942912"/>
            <a:ext cx="241300" cy="285750"/>
          </a:xfrm>
          <a:custGeom>
            <a:avLst/>
            <a:gdLst/>
            <a:ahLst/>
            <a:cxnLst/>
            <a:rect l="l" t="t" r="r" b="b"/>
            <a:pathLst>
              <a:path w="241300" h="285750" extrusionOk="0">
                <a:moveTo>
                  <a:pt x="120624" y="0"/>
                </a:moveTo>
                <a:lnTo>
                  <a:pt x="0" y="120624"/>
                </a:lnTo>
                <a:lnTo>
                  <a:pt x="60312" y="120624"/>
                </a:lnTo>
                <a:lnTo>
                  <a:pt x="60312" y="285225"/>
                </a:lnTo>
                <a:lnTo>
                  <a:pt x="180936" y="285225"/>
                </a:lnTo>
                <a:lnTo>
                  <a:pt x="180936" y="120624"/>
                </a:lnTo>
                <a:lnTo>
                  <a:pt x="241249" y="120624"/>
                </a:lnTo>
                <a:lnTo>
                  <a:pt x="120624"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126" name="Google Shape;1126;g16cd2f245f6_0_593"/>
          <p:cNvPicPr preferRelativeResize="0"/>
          <p:nvPr/>
        </p:nvPicPr>
        <p:blipFill rotWithShape="1">
          <a:blip r:embed="rId7">
            <a:alphaModFix/>
          </a:blip>
          <a:srcRect/>
          <a:stretch/>
        </p:blipFill>
        <p:spPr>
          <a:xfrm>
            <a:off x="17861236" y="91725"/>
            <a:ext cx="643331" cy="6345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8F8F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Custom</PresentationFormat>
  <Paragraphs>294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Black</vt:lpstr>
      <vt:lpstr>Arial</vt:lpstr>
      <vt:lpstr>Trebuchet MS</vt:lpstr>
      <vt:lpstr>Tahoma</vt:lpstr>
      <vt:lpstr>Libre Franklin Medium</vt:lpstr>
      <vt:lpstr>Calibri</vt:lpstr>
      <vt:lpstr>Times New Roman</vt:lpstr>
      <vt:lpstr>Office Theme</vt:lpstr>
      <vt:lpstr>PowerPoint Presentation</vt:lpstr>
      <vt:lpstr>RESEARCH BACKGROUND</vt:lpstr>
      <vt:lpstr>KEY METRICS</vt:lpstr>
      <vt:lpstr>THE METHODOLOGY</vt:lpstr>
      <vt:lpstr>THE DEMOGRAPHICS</vt:lpstr>
      <vt:lpstr>BRAND KPIs Awareness | Purchase Intention | Brand Imagery</vt:lpstr>
      <vt:lpstr>BRAND AWARENESS</vt:lpstr>
      <vt:lpstr>PURCHASE INTENTION</vt:lpstr>
      <vt:lpstr>BRAND IMAGERY</vt:lpstr>
      <vt:lpstr>AD DIAGNOSTICS Ad Recall | Brand Association | Message Association</vt:lpstr>
      <vt:lpstr>AD RECALL</vt:lpstr>
      <vt:lpstr>BRAND ASSOCIATION</vt:lpstr>
      <vt:lpstr>MESSAGE ASSOCIATION</vt:lpstr>
      <vt:lpstr>SUMMARY</vt:lpstr>
      <vt:lpstr>SUMMARY</vt:lpstr>
      <vt:lpstr>ANNEXURE</vt:lpstr>
      <vt:lpstr>ANNEXURE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dc:creator>
  <cp:lastModifiedBy>Pallabi Roy</cp:lastModifiedBy>
  <cp:revision>1</cp:revision>
  <dcterms:created xsi:type="dcterms:W3CDTF">2022-10-06T10:05:10Z</dcterms:created>
  <dcterms:modified xsi:type="dcterms:W3CDTF">2022-11-03T05:52:25Z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2022-08-05T00:00:00Z</vt:filetime>
  </property>
  <property fmtid="{D5CDD505-2E9C-101B-9397-08002B2CF9AE}" pid="3" name="Creator">
    <vt:lpwstr>Keynote</vt:lpwstr>
  </property>
  <property fmtid="{D5CDD505-2E9C-101B-9397-08002B2CF9AE}" pid="4" name="LastSaved">
    <vt:filetime>2022-10-06T00:00:00Z</vt:filetime>
  </property>
  <property fmtid="{D5CDD505-2E9C-101B-9397-08002B2CF9AE}" pid="5" name="Producer">
    <vt:lpwstr>macOS Version 11.4 (Build 20F71) Quartz PDFContext</vt:lpwstr>
  </property>
</Properties>
</file>