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321"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Lst>
  <p:sldSz cx="20104100" cy="11309350"/>
  <p:notesSz cx="20104100" cy="11309350"/>
  <p:embeddedFontLs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Libre Franklin Medium" pitchFamily="2" charset="0"/>
      <p:regular r:id="rId24"/>
      <p:bold r:id="rId25"/>
      <p:italic r:id="rId26"/>
      <p:boldItalic r:id="rId27"/>
    </p:embeddedFont>
    <p:embeddedFont>
      <p:font typeface="Tahoma" panose="020B0604030504040204" pitchFamily="34" charset="0"/>
      <p:regular r:id="rId28"/>
      <p:bold r:id="rId29"/>
    </p:embeddedFont>
    <p:embeddedFont>
      <p:font typeface="Trebuchet MS" panose="020B0603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ihr49/5NM6vtB/ejhH7RCTn0oq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EB5C23-D344-49BA-9811-5B2ACC2CBD17}">
  <a:tblStyle styleId="{A7EB5C23-D344-49BA-9811-5B2ACC2CBD17}"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804" y="4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79"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 Id="rId80" Type="http://schemas.openxmlformats.org/officeDocument/2006/relationships/viewProps" Target="view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16cd2f245f6_0_882: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3" name="Google Shape;1333;g16cd2f245f6_0_88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16cd2f245f6_0_1122: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9" name="Google Shape;1589;g16cd2f245f6_0_112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g16cd2f245f6_0_1146: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5" name="Google Shape;1615;g16cd2f245f6_0_1146: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0"/>
        <p:cNvGrpSpPr/>
        <p:nvPr/>
      </p:nvGrpSpPr>
      <p:grpSpPr>
        <a:xfrm>
          <a:off x="0" y="0"/>
          <a:ext cx="0" cy="0"/>
          <a:chOff x="0" y="0"/>
          <a:chExt cx="0" cy="0"/>
        </a:xfrm>
      </p:grpSpPr>
      <p:sp>
        <p:nvSpPr>
          <p:cNvPr id="1661" name="Google Shape;1661;g16cd2f245f6_0_1191: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2" name="Google Shape;1662;g16cd2f245f6_0_119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16cd2f245f6_0_1197: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9" name="Google Shape;1669;g16cd2f245f6_0_119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16cd2f245f6_0_1226: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0" name="Google Shape;1700;g16cd2f245f6_0_1226: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16cd2f245f6_0_1232: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7" name="Google Shape;1707;g16cd2f245f6_0_123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16cd2f245f6_0_892: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5" name="Google Shape;1345;g16cd2f245f6_0_89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g16cd2f245f6_0_903: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8" name="Google Shape;1358;g16cd2f245f6_0_903: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16cd2f245f6_0_92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7" name="Google Shape;1377;g16cd2f245f6_0_92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g16cd2f245f6_0_954: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3" name="Google Shape;1413;g16cd2f245f6_0_954: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16cd2f245f6_0_96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0" name="Google Shape;1420;g16cd2f245f6_0_96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g16cd2f245f6_0_1002: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4" name="Google Shape;1464;g16cd2f245f6_0_100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g16cd2f245f6_0_1046: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0" name="Google Shape;1510;g16cd2f245f6_0_1046: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g16cd2f245f6_0_1052: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7" name="Google Shape;1517;g16cd2f245f6_0_105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7"/>
        <p:cNvGrpSpPr/>
        <p:nvPr/>
      </p:nvGrpSpPr>
      <p:grpSpPr>
        <a:xfrm>
          <a:off x="0" y="0"/>
          <a:ext cx="0" cy="0"/>
          <a:chOff x="0" y="0"/>
          <a:chExt cx="0" cy="0"/>
        </a:xfrm>
      </p:grpSpPr>
      <p:sp>
        <p:nvSpPr>
          <p:cNvPr id="18" name="Google Shape;18;p34"/>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252836"/>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19" name="Google Shape;19;p34"/>
          <p:cNvPicPr preferRelativeResize="0"/>
          <p:nvPr/>
        </p:nvPicPr>
        <p:blipFill rotWithShape="1">
          <a:blip r:embed="rId2">
            <a:alphaModFix/>
          </a:blip>
          <a:srcRect/>
          <a:stretch/>
        </p:blipFill>
        <p:spPr>
          <a:xfrm>
            <a:off x="0" y="0"/>
            <a:ext cx="20104099" cy="11308556"/>
          </a:xfrm>
          <a:prstGeom prst="rect">
            <a:avLst/>
          </a:prstGeom>
          <a:noFill/>
          <a:ln>
            <a:noFill/>
          </a:ln>
        </p:spPr>
      </p:pic>
      <p:sp>
        <p:nvSpPr>
          <p:cNvPr id="20" name="Google Shape;20;p34"/>
          <p:cNvSpPr txBox="1">
            <a:spLocks noGrp="1"/>
          </p:cNvSpPr>
          <p:nvPr>
            <p:ph type="title"/>
          </p:nvPr>
        </p:nvSpPr>
        <p:spPr>
          <a:xfrm>
            <a:off x="782108" y="2040161"/>
            <a:ext cx="15142844" cy="108140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90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4"/>
          <p:cNvSpPr txBox="1">
            <a:spLocks noGrp="1"/>
          </p:cNvSpPr>
          <p:nvPr>
            <p:ph type="body" idx="1"/>
          </p:nvPr>
        </p:nvSpPr>
        <p:spPr>
          <a:xfrm>
            <a:off x="2450187" y="4094116"/>
            <a:ext cx="15214600" cy="57785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34"/>
          <p:cNvSpPr txBox="1">
            <a:spLocks noGrp="1"/>
          </p:cNvSpPr>
          <p:nvPr>
            <p:ph type="ftr" idx="11"/>
          </p:nvPr>
        </p:nvSpPr>
        <p:spPr>
          <a:xfrm>
            <a:off x="249072" y="10803725"/>
            <a:ext cx="1186865" cy="28733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50" b="1" i="0">
                <a:solidFill>
                  <a:srgbClr val="818BAB"/>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19516404" y="10814195"/>
            <a:ext cx="400040" cy="276859"/>
          </a:xfrm>
          <a:prstGeom prst="rect">
            <a:avLst/>
          </a:prstGeom>
          <a:noFill/>
          <a:ln>
            <a:noFill/>
          </a:ln>
        </p:spPr>
        <p:txBody>
          <a:bodyPr spcFirstLastPara="1" wrap="square" lIns="0" tIns="0" rIns="0" bIns="0" anchor="t" anchorCtr="0">
            <a:spAutoFit/>
          </a:bodyPr>
          <a:lstStyle>
            <a:lvl1pPr marL="95885" lvl="0" indent="0">
              <a:lnSpc>
                <a:spcPct val="103030"/>
              </a:lnSpc>
              <a:spcBef>
                <a:spcPts val="0"/>
              </a:spcBef>
              <a:buNone/>
              <a:defRPr sz="1650" b="1" i="0">
                <a:solidFill>
                  <a:srgbClr val="818BAB"/>
                </a:solidFill>
                <a:latin typeface="Arial"/>
                <a:ea typeface="Arial"/>
                <a:cs typeface="Arial"/>
                <a:sym typeface="Arial"/>
              </a:defRPr>
            </a:lvl1pPr>
            <a:lvl2pPr marL="95885" lvl="1" indent="0">
              <a:lnSpc>
                <a:spcPct val="103030"/>
              </a:lnSpc>
              <a:spcBef>
                <a:spcPts val="0"/>
              </a:spcBef>
              <a:buNone/>
              <a:defRPr sz="1650" b="1" i="0">
                <a:solidFill>
                  <a:srgbClr val="818BAB"/>
                </a:solidFill>
                <a:latin typeface="Arial"/>
                <a:ea typeface="Arial"/>
                <a:cs typeface="Arial"/>
                <a:sym typeface="Arial"/>
              </a:defRPr>
            </a:lvl2pPr>
            <a:lvl3pPr marL="95885" lvl="2" indent="0">
              <a:lnSpc>
                <a:spcPct val="103030"/>
              </a:lnSpc>
              <a:spcBef>
                <a:spcPts val="0"/>
              </a:spcBef>
              <a:buNone/>
              <a:defRPr sz="1650" b="1" i="0">
                <a:solidFill>
                  <a:srgbClr val="818BAB"/>
                </a:solidFill>
                <a:latin typeface="Arial"/>
                <a:ea typeface="Arial"/>
                <a:cs typeface="Arial"/>
                <a:sym typeface="Arial"/>
              </a:defRPr>
            </a:lvl3pPr>
            <a:lvl4pPr marL="95885" lvl="3" indent="0">
              <a:lnSpc>
                <a:spcPct val="103030"/>
              </a:lnSpc>
              <a:spcBef>
                <a:spcPts val="0"/>
              </a:spcBef>
              <a:buNone/>
              <a:defRPr sz="1650" b="1" i="0">
                <a:solidFill>
                  <a:srgbClr val="818BAB"/>
                </a:solidFill>
                <a:latin typeface="Arial"/>
                <a:ea typeface="Arial"/>
                <a:cs typeface="Arial"/>
                <a:sym typeface="Arial"/>
              </a:defRPr>
            </a:lvl4pPr>
            <a:lvl5pPr marL="95885" lvl="4" indent="0">
              <a:lnSpc>
                <a:spcPct val="103030"/>
              </a:lnSpc>
              <a:spcBef>
                <a:spcPts val="0"/>
              </a:spcBef>
              <a:buNone/>
              <a:defRPr sz="1650" b="1" i="0">
                <a:solidFill>
                  <a:srgbClr val="818BAB"/>
                </a:solidFill>
                <a:latin typeface="Arial"/>
                <a:ea typeface="Arial"/>
                <a:cs typeface="Arial"/>
                <a:sym typeface="Arial"/>
              </a:defRPr>
            </a:lvl5pPr>
            <a:lvl6pPr marL="95885" lvl="5" indent="0">
              <a:lnSpc>
                <a:spcPct val="103030"/>
              </a:lnSpc>
              <a:spcBef>
                <a:spcPts val="0"/>
              </a:spcBef>
              <a:buNone/>
              <a:defRPr sz="1650" b="1" i="0">
                <a:solidFill>
                  <a:srgbClr val="818BAB"/>
                </a:solidFill>
                <a:latin typeface="Arial"/>
                <a:ea typeface="Arial"/>
                <a:cs typeface="Arial"/>
                <a:sym typeface="Arial"/>
              </a:defRPr>
            </a:lvl6pPr>
            <a:lvl7pPr marL="95885" lvl="6" indent="0">
              <a:lnSpc>
                <a:spcPct val="103030"/>
              </a:lnSpc>
              <a:spcBef>
                <a:spcPts val="0"/>
              </a:spcBef>
              <a:buNone/>
              <a:defRPr sz="1650" b="1" i="0">
                <a:solidFill>
                  <a:srgbClr val="818BAB"/>
                </a:solidFill>
                <a:latin typeface="Arial"/>
                <a:ea typeface="Arial"/>
                <a:cs typeface="Arial"/>
                <a:sym typeface="Arial"/>
              </a:defRPr>
            </a:lvl7pPr>
            <a:lvl8pPr marL="95885" lvl="7" indent="0">
              <a:lnSpc>
                <a:spcPct val="103030"/>
              </a:lnSpc>
              <a:spcBef>
                <a:spcPts val="0"/>
              </a:spcBef>
              <a:buNone/>
              <a:defRPr sz="1650" b="1" i="0">
                <a:solidFill>
                  <a:srgbClr val="818BAB"/>
                </a:solidFill>
                <a:latin typeface="Arial"/>
                <a:ea typeface="Arial"/>
                <a:cs typeface="Arial"/>
                <a:sym typeface="Arial"/>
              </a:defRPr>
            </a:lvl8pPr>
            <a:lvl9pPr marL="95885" lvl="8" indent="0">
              <a:lnSpc>
                <a:spcPct val="103030"/>
              </a:lnSpc>
              <a:spcBef>
                <a:spcPts val="0"/>
              </a:spcBef>
              <a:buNone/>
              <a:defRPr sz="1650" b="1" i="0">
                <a:solidFill>
                  <a:srgbClr val="818BAB"/>
                </a:solidFill>
                <a:latin typeface="Arial"/>
                <a:ea typeface="Arial"/>
                <a:cs typeface="Arial"/>
                <a:sym typeface="Arial"/>
              </a:defRPr>
            </a:lvl9pPr>
          </a:lstStyle>
          <a:p>
            <a:pPr marL="95885"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p36"/>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90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6"/>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6"/>
          <p:cNvSpPr txBox="1">
            <a:spLocks noGrp="1"/>
          </p:cNvSpPr>
          <p:nvPr>
            <p:ph type="ftr" idx="11"/>
          </p:nvPr>
        </p:nvSpPr>
        <p:spPr>
          <a:xfrm>
            <a:off x="249072" y="10803725"/>
            <a:ext cx="1186865" cy="28733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50" b="1" i="0">
                <a:solidFill>
                  <a:srgbClr val="818BAB"/>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6"/>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19516404" y="10814195"/>
            <a:ext cx="400040" cy="276859"/>
          </a:xfrm>
          <a:prstGeom prst="rect">
            <a:avLst/>
          </a:prstGeom>
          <a:noFill/>
          <a:ln>
            <a:noFill/>
          </a:ln>
        </p:spPr>
        <p:txBody>
          <a:bodyPr spcFirstLastPara="1" wrap="square" lIns="0" tIns="0" rIns="0" bIns="0" anchor="t" anchorCtr="0">
            <a:spAutoFit/>
          </a:bodyPr>
          <a:lstStyle>
            <a:lvl1pPr marL="95885" lvl="0" indent="0">
              <a:lnSpc>
                <a:spcPct val="103030"/>
              </a:lnSpc>
              <a:spcBef>
                <a:spcPts val="0"/>
              </a:spcBef>
              <a:buNone/>
              <a:defRPr sz="1650" b="1" i="0">
                <a:solidFill>
                  <a:srgbClr val="818BAB"/>
                </a:solidFill>
                <a:latin typeface="Arial"/>
                <a:ea typeface="Arial"/>
                <a:cs typeface="Arial"/>
                <a:sym typeface="Arial"/>
              </a:defRPr>
            </a:lvl1pPr>
            <a:lvl2pPr marL="95885" lvl="1" indent="0">
              <a:lnSpc>
                <a:spcPct val="103030"/>
              </a:lnSpc>
              <a:spcBef>
                <a:spcPts val="0"/>
              </a:spcBef>
              <a:buNone/>
              <a:defRPr sz="1650" b="1" i="0">
                <a:solidFill>
                  <a:srgbClr val="818BAB"/>
                </a:solidFill>
                <a:latin typeface="Arial"/>
                <a:ea typeface="Arial"/>
                <a:cs typeface="Arial"/>
                <a:sym typeface="Arial"/>
              </a:defRPr>
            </a:lvl2pPr>
            <a:lvl3pPr marL="95885" lvl="2" indent="0">
              <a:lnSpc>
                <a:spcPct val="103030"/>
              </a:lnSpc>
              <a:spcBef>
                <a:spcPts val="0"/>
              </a:spcBef>
              <a:buNone/>
              <a:defRPr sz="1650" b="1" i="0">
                <a:solidFill>
                  <a:srgbClr val="818BAB"/>
                </a:solidFill>
                <a:latin typeface="Arial"/>
                <a:ea typeface="Arial"/>
                <a:cs typeface="Arial"/>
                <a:sym typeface="Arial"/>
              </a:defRPr>
            </a:lvl3pPr>
            <a:lvl4pPr marL="95885" lvl="3" indent="0">
              <a:lnSpc>
                <a:spcPct val="103030"/>
              </a:lnSpc>
              <a:spcBef>
                <a:spcPts val="0"/>
              </a:spcBef>
              <a:buNone/>
              <a:defRPr sz="1650" b="1" i="0">
                <a:solidFill>
                  <a:srgbClr val="818BAB"/>
                </a:solidFill>
                <a:latin typeface="Arial"/>
                <a:ea typeface="Arial"/>
                <a:cs typeface="Arial"/>
                <a:sym typeface="Arial"/>
              </a:defRPr>
            </a:lvl4pPr>
            <a:lvl5pPr marL="95885" lvl="4" indent="0">
              <a:lnSpc>
                <a:spcPct val="103030"/>
              </a:lnSpc>
              <a:spcBef>
                <a:spcPts val="0"/>
              </a:spcBef>
              <a:buNone/>
              <a:defRPr sz="1650" b="1" i="0">
                <a:solidFill>
                  <a:srgbClr val="818BAB"/>
                </a:solidFill>
                <a:latin typeface="Arial"/>
                <a:ea typeface="Arial"/>
                <a:cs typeface="Arial"/>
                <a:sym typeface="Arial"/>
              </a:defRPr>
            </a:lvl5pPr>
            <a:lvl6pPr marL="95885" lvl="5" indent="0">
              <a:lnSpc>
                <a:spcPct val="103030"/>
              </a:lnSpc>
              <a:spcBef>
                <a:spcPts val="0"/>
              </a:spcBef>
              <a:buNone/>
              <a:defRPr sz="1650" b="1" i="0">
                <a:solidFill>
                  <a:srgbClr val="818BAB"/>
                </a:solidFill>
                <a:latin typeface="Arial"/>
                <a:ea typeface="Arial"/>
                <a:cs typeface="Arial"/>
                <a:sym typeface="Arial"/>
              </a:defRPr>
            </a:lvl6pPr>
            <a:lvl7pPr marL="95885" lvl="6" indent="0">
              <a:lnSpc>
                <a:spcPct val="103030"/>
              </a:lnSpc>
              <a:spcBef>
                <a:spcPts val="0"/>
              </a:spcBef>
              <a:buNone/>
              <a:defRPr sz="1650" b="1" i="0">
                <a:solidFill>
                  <a:srgbClr val="818BAB"/>
                </a:solidFill>
                <a:latin typeface="Arial"/>
                <a:ea typeface="Arial"/>
                <a:cs typeface="Arial"/>
                <a:sym typeface="Arial"/>
              </a:defRPr>
            </a:lvl7pPr>
            <a:lvl8pPr marL="95885" lvl="7" indent="0">
              <a:lnSpc>
                <a:spcPct val="103030"/>
              </a:lnSpc>
              <a:spcBef>
                <a:spcPts val="0"/>
              </a:spcBef>
              <a:buNone/>
              <a:defRPr sz="1650" b="1" i="0">
                <a:solidFill>
                  <a:srgbClr val="818BAB"/>
                </a:solidFill>
                <a:latin typeface="Arial"/>
                <a:ea typeface="Arial"/>
                <a:cs typeface="Arial"/>
                <a:sym typeface="Arial"/>
              </a:defRPr>
            </a:lvl8pPr>
            <a:lvl9pPr marL="95885" lvl="8" indent="0">
              <a:lnSpc>
                <a:spcPct val="103030"/>
              </a:lnSpc>
              <a:spcBef>
                <a:spcPts val="0"/>
              </a:spcBef>
              <a:buNone/>
              <a:defRPr sz="1650" b="1" i="0">
                <a:solidFill>
                  <a:srgbClr val="818BAB"/>
                </a:solidFill>
                <a:latin typeface="Arial"/>
                <a:ea typeface="Arial"/>
                <a:cs typeface="Arial"/>
                <a:sym typeface="Arial"/>
              </a:defRPr>
            </a:lvl9pPr>
          </a:lstStyle>
          <a:p>
            <a:pPr marL="95885"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782108" y="2040161"/>
            <a:ext cx="15142844" cy="108140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90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37"/>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37"/>
          <p:cNvSpPr txBox="1">
            <a:spLocks noGrp="1"/>
          </p:cNvSpPr>
          <p:nvPr>
            <p:ph type="ftr" idx="11"/>
          </p:nvPr>
        </p:nvSpPr>
        <p:spPr>
          <a:xfrm>
            <a:off x="249072" y="10803725"/>
            <a:ext cx="1186865" cy="28733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50" b="1" i="0">
                <a:solidFill>
                  <a:srgbClr val="818BAB"/>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7"/>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19516404" y="10814195"/>
            <a:ext cx="400040" cy="276859"/>
          </a:xfrm>
          <a:prstGeom prst="rect">
            <a:avLst/>
          </a:prstGeom>
          <a:noFill/>
          <a:ln>
            <a:noFill/>
          </a:ln>
        </p:spPr>
        <p:txBody>
          <a:bodyPr spcFirstLastPara="1" wrap="square" lIns="0" tIns="0" rIns="0" bIns="0" anchor="t" anchorCtr="0">
            <a:spAutoFit/>
          </a:bodyPr>
          <a:lstStyle>
            <a:lvl1pPr marL="95885" lvl="0" indent="0">
              <a:lnSpc>
                <a:spcPct val="103030"/>
              </a:lnSpc>
              <a:spcBef>
                <a:spcPts val="0"/>
              </a:spcBef>
              <a:buNone/>
              <a:defRPr sz="1650" b="1" i="0">
                <a:solidFill>
                  <a:srgbClr val="818BAB"/>
                </a:solidFill>
                <a:latin typeface="Arial"/>
                <a:ea typeface="Arial"/>
                <a:cs typeface="Arial"/>
                <a:sym typeface="Arial"/>
              </a:defRPr>
            </a:lvl1pPr>
            <a:lvl2pPr marL="95885" lvl="1" indent="0">
              <a:lnSpc>
                <a:spcPct val="103030"/>
              </a:lnSpc>
              <a:spcBef>
                <a:spcPts val="0"/>
              </a:spcBef>
              <a:buNone/>
              <a:defRPr sz="1650" b="1" i="0">
                <a:solidFill>
                  <a:srgbClr val="818BAB"/>
                </a:solidFill>
                <a:latin typeface="Arial"/>
                <a:ea typeface="Arial"/>
                <a:cs typeface="Arial"/>
                <a:sym typeface="Arial"/>
              </a:defRPr>
            </a:lvl2pPr>
            <a:lvl3pPr marL="95885" lvl="2" indent="0">
              <a:lnSpc>
                <a:spcPct val="103030"/>
              </a:lnSpc>
              <a:spcBef>
                <a:spcPts val="0"/>
              </a:spcBef>
              <a:buNone/>
              <a:defRPr sz="1650" b="1" i="0">
                <a:solidFill>
                  <a:srgbClr val="818BAB"/>
                </a:solidFill>
                <a:latin typeface="Arial"/>
                <a:ea typeface="Arial"/>
                <a:cs typeface="Arial"/>
                <a:sym typeface="Arial"/>
              </a:defRPr>
            </a:lvl3pPr>
            <a:lvl4pPr marL="95885" lvl="3" indent="0">
              <a:lnSpc>
                <a:spcPct val="103030"/>
              </a:lnSpc>
              <a:spcBef>
                <a:spcPts val="0"/>
              </a:spcBef>
              <a:buNone/>
              <a:defRPr sz="1650" b="1" i="0">
                <a:solidFill>
                  <a:srgbClr val="818BAB"/>
                </a:solidFill>
                <a:latin typeface="Arial"/>
                <a:ea typeface="Arial"/>
                <a:cs typeface="Arial"/>
                <a:sym typeface="Arial"/>
              </a:defRPr>
            </a:lvl4pPr>
            <a:lvl5pPr marL="95885" lvl="4" indent="0">
              <a:lnSpc>
                <a:spcPct val="103030"/>
              </a:lnSpc>
              <a:spcBef>
                <a:spcPts val="0"/>
              </a:spcBef>
              <a:buNone/>
              <a:defRPr sz="1650" b="1" i="0">
                <a:solidFill>
                  <a:srgbClr val="818BAB"/>
                </a:solidFill>
                <a:latin typeface="Arial"/>
                <a:ea typeface="Arial"/>
                <a:cs typeface="Arial"/>
                <a:sym typeface="Arial"/>
              </a:defRPr>
            </a:lvl5pPr>
            <a:lvl6pPr marL="95885" lvl="5" indent="0">
              <a:lnSpc>
                <a:spcPct val="103030"/>
              </a:lnSpc>
              <a:spcBef>
                <a:spcPts val="0"/>
              </a:spcBef>
              <a:buNone/>
              <a:defRPr sz="1650" b="1" i="0">
                <a:solidFill>
                  <a:srgbClr val="818BAB"/>
                </a:solidFill>
                <a:latin typeface="Arial"/>
                <a:ea typeface="Arial"/>
                <a:cs typeface="Arial"/>
                <a:sym typeface="Arial"/>
              </a:defRPr>
            </a:lvl6pPr>
            <a:lvl7pPr marL="95885" lvl="6" indent="0">
              <a:lnSpc>
                <a:spcPct val="103030"/>
              </a:lnSpc>
              <a:spcBef>
                <a:spcPts val="0"/>
              </a:spcBef>
              <a:buNone/>
              <a:defRPr sz="1650" b="1" i="0">
                <a:solidFill>
                  <a:srgbClr val="818BAB"/>
                </a:solidFill>
                <a:latin typeface="Arial"/>
                <a:ea typeface="Arial"/>
                <a:cs typeface="Arial"/>
                <a:sym typeface="Arial"/>
              </a:defRPr>
            </a:lvl7pPr>
            <a:lvl8pPr marL="95885" lvl="7" indent="0">
              <a:lnSpc>
                <a:spcPct val="103030"/>
              </a:lnSpc>
              <a:spcBef>
                <a:spcPts val="0"/>
              </a:spcBef>
              <a:buNone/>
              <a:defRPr sz="1650" b="1" i="0">
                <a:solidFill>
                  <a:srgbClr val="818BAB"/>
                </a:solidFill>
                <a:latin typeface="Arial"/>
                <a:ea typeface="Arial"/>
                <a:cs typeface="Arial"/>
                <a:sym typeface="Arial"/>
              </a:defRPr>
            </a:lvl8pPr>
            <a:lvl9pPr marL="95885" lvl="8" indent="0">
              <a:lnSpc>
                <a:spcPct val="103030"/>
              </a:lnSpc>
              <a:spcBef>
                <a:spcPts val="0"/>
              </a:spcBef>
              <a:buNone/>
              <a:defRPr sz="1650" b="1" i="0">
                <a:solidFill>
                  <a:srgbClr val="818BAB"/>
                </a:solidFill>
                <a:latin typeface="Arial"/>
                <a:ea typeface="Arial"/>
                <a:cs typeface="Arial"/>
                <a:sym typeface="Arial"/>
              </a:defRPr>
            </a:lvl9pPr>
          </a:lstStyle>
          <a:p>
            <a:pPr marL="95885"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OBJECT_2">
    <p:spTree>
      <p:nvGrpSpPr>
        <p:cNvPr id="1" name="Shape 54"/>
        <p:cNvGrpSpPr/>
        <p:nvPr/>
      </p:nvGrpSpPr>
      <p:grpSpPr>
        <a:xfrm>
          <a:off x="0" y="0"/>
          <a:ext cx="0" cy="0"/>
          <a:chOff x="0" y="0"/>
          <a:chExt cx="0" cy="0"/>
        </a:xfrm>
      </p:grpSpPr>
      <p:sp>
        <p:nvSpPr>
          <p:cNvPr id="55" name="Google Shape;55;g16cd2f245f6_0_1287"/>
          <p:cNvSpPr txBox="1">
            <a:spLocks noGrp="1"/>
          </p:cNvSpPr>
          <p:nvPr>
            <p:ph type="title"/>
          </p:nvPr>
        </p:nvSpPr>
        <p:spPr>
          <a:xfrm>
            <a:off x="225842" y="4575537"/>
            <a:ext cx="19652400" cy="2137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sz="7250" b="1" i="0">
                <a:solidFill>
                  <a:srgbClr val="52575F"/>
                </a:solidFill>
                <a:latin typeface="Tahoma"/>
                <a:ea typeface="Tahoma"/>
                <a:cs typeface="Tahoma"/>
                <a:sym typeface="Tahom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g16cd2f245f6_0_1287"/>
          <p:cNvSpPr txBox="1">
            <a:spLocks noGrp="1"/>
          </p:cNvSpPr>
          <p:nvPr>
            <p:ph type="ftr" idx="11"/>
          </p:nvPr>
        </p:nvSpPr>
        <p:spPr>
          <a:xfrm>
            <a:off x="6835394" y="10517696"/>
            <a:ext cx="6433200" cy="5655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g16cd2f245f6_0_1287"/>
          <p:cNvSpPr txBox="1">
            <a:spLocks noGrp="1"/>
          </p:cNvSpPr>
          <p:nvPr>
            <p:ph type="dt" idx="10"/>
          </p:nvPr>
        </p:nvSpPr>
        <p:spPr>
          <a:xfrm>
            <a:off x="1005205" y="10517696"/>
            <a:ext cx="4623900" cy="565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16cd2f245f6_0_1287"/>
          <p:cNvSpPr txBox="1">
            <a:spLocks noGrp="1"/>
          </p:cNvSpPr>
          <p:nvPr>
            <p:ph type="sldNum" idx="12"/>
          </p:nvPr>
        </p:nvSpPr>
        <p:spPr>
          <a:xfrm>
            <a:off x="14474953" y="10517696"/>
            <a:ext cx="4623900" cy="254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solidFill>
                <a:srgbClr val="818BAB"/>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59"/>
        <p:cNvGrpSpPr/>
        <p:nvPr/>
      </p:nvGrpSpPr>
      <p:grpSpPr>
        <a:xfrm>
          <a:off x="0" y="0"/>
          <a:ext cx="0" cy="0"/>
          <a:chOff x="0" y="0"/>
          <a:chExt cx="0" cy="0"/>
        </a:xfrm>
      </p:grpSpPr>
      <p:sp>
        <p:nvSpPr>
          <p:cNvPr id="60" name="Google Shape;60;g16cd2f245f6_0_1292"/>
          <p:cNvSpPr txBox="1">
            <a:spLocks noGrp="1"/>
          </p:cNvSpPr>
          <p:nvPr>
            <p:ph type="ftr" idx="11"/>
          </p:nvPr>
        </p:nvSpPr>
        <p:spPr>
          <a:xfrm>
            <a:off x="6835394" y="10517696"/>
            <a:ext cx="6433200" cy="5655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g16cd2f245f6_0_1292"/>
          <p:cNvSpPr txBox="1">
            <a:spLocks noGrp="1"/>
          </p:cNvSpPr>
          <p:nvPr>
            <p:ph type="dt" idx="10"/>
          </p:nvPr>
        </p:nvSpPr>
        <p:spPr>
          <a:xfrm>
            <a:off x="1005205" y="10517696"/>
            <a:ext cx="4623900" cy="565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g16cd2f245f6_0_1292"/>
          <p:cNvSpPr txBox="1">
            <a:spLocks noGrp="1"/>
          </p:cNvSpPr>
          <p:nvPr>
            <p:ph type="sldNum" idx="12"/>
          </p:nvPr>
        </p:nvSpPr>
        <p:spPr>
          <a:xfrm>
            <a:off x="14474953" y="10517696"/>
            <a:ext cx="4623900" cy="254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solidFill>
                <a:srgbClr val="818BAB"/>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8F8F8"/>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7" name="Google Shape;7;p32"/>
          <p:cNvPicPr preferRelativeResize="0"/>
          <p:nvPr/>
        </p:nvPicPr>
        <p:blipFill rotWithShape="1">
          <a:blip r:embed="rId7">
            <a:alphaModFix/>
          </a:blip>
          <a:srcRect/>
          <a:stretch/>
        </p:blipFill>
        <p:spPr>
          <a:xfrm>
            <a:off x="0" y="0"/>
            <a:ext cx="20104099" cy="11308556"/>
          </a:xfrm>
          <a:prstGeom prst="rect">
            <a:avLst/>
          </a:prstGeom>
          <a:noFill/>
          <a:ln>
            <a:noFill/>
          </a:ln>
        </p:spPr>
      </p:pic>
      <p:sp>
        <p:nvSpPr>
          <p:cNvPr id="8" name="Google Shape;8;p32"/>
          <p:cNvSpPr txBox="1">
            <a:spLocks noGrp="1"/>
          </p:cNvSpPr>
          <p:nvPr>
            <p:ph type="title"/>
          </p:nvPr>
        </p:nvSpPr>
        <p:spPr>
          <a:xfrm>
            <a:off x="782108" y="2040161"/>
            <a:ext cx="15142844" cy="108140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900" b="1"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32"/>
          <p:cNvSpPr txBox="1">
            <a:spLocks noGrp="1"/>
          </p:cNvSpPr>
          <p:nvPr>
            <p:ph type="body" idx="1"/>
          </p:nvPr>
        </p:nvSpPr>
        <p:spPr>
          <a:xfrm>
            <a:off x="2450187" y="4094116"/>
            <a:ext cx="15214600" cy="57785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32"/>
          <p:cNvSpPr txBox="1">
            <a:spLocks noGrp="1"/>
          </p:cNvSpPr>
          <p:nvPr>
            <p:ph type="ftr" idx="11"/>
          </p:nvPr>
        </p:nvSpPr>
        <p:spPr>
          <a:xfrm>
            <a:off x="249072" y="10803725"/>
            <a:ext cx="1186865" cy="28733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50" b="1" i="0">
                <a:solidFill>
                  <a:srgbClr val="818BAB"/>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2"/>
          <p:cNvSpPr txBox="1">
            <a:spLocks noGrp="1"/>
          </p:cNvSpPr>
          <p:nvPr>
            <p:ph type="sldNum" idx="12"/>
          </p:nvPr>
        </p:nvSpPr>
        <p:spPr>
          <a:xfrm>
            <a:off x="19516404" y="10814195"/>
            <a:ext cx="400040" cy="276859"/>
          </a:xfrm>
          <a:prstGeom prst="rect">
            <a:avLst/>
          </a:prstGeom>
          <a:noFill/>
          <a:ln>
            <a:noFill/>
          </a:ln>
        </p:spPr>
        <p:txBody>
          <a:bodyPr spcFirstLastPara="1" wrap="square" lIns="0" tIns="0" rIns="0" bIns="0" anchor="t" anchorCtr="0">
            <a:spAutoFit/>
          </a:bodyPr>
          <a:lstStyle>
            <a:lvl1pPr marL="95885" lvl="0" indent="0">
              <a:lnSpc>
                <a:spcPct val="103030"/>
              </a:lnSpc>
              <a:spcBef>
                <a:spcPts val="0"/>
              </a:spcBef>
              <a:buNone/>
              <a:defRPr sz="1650" b="1" i="0">
                <a:solidFill>
                  <a:srgbClr val="818BAB"/>
                </a:solidFill>
                <a:latin typeface="Arial"/>
                <a:ea typeface="Arial"/>
                <a:cs typeface="Arial"/>
                <a:sym typeface="Arial"/>
              </a:defRPr>
            </a:lvl1pPr>
            <a:lvl2pPr marL="95885" lvl="1" indent="0">
              <a:lnSpc>
                <a:spcPct val="103030"/>
              </a:lnSpc>
              <a:spcBef>
                <a:spcPts val="0"/>
              </a:spcBef>
              <a:buNone/>
              <a:defRPr sz="1650" b="1" i="0">
                <a:solidFill>
                  <a:srgbClr val="818BAB"/>
                </a:solidFill>
                <a:latin typeface="Arial"/>
                <a:ea typeface="Arial"/>
                <a:cs typeface="Arial"/>
                <a:sym typeface="Arial"/>
              </a:defRPr>
            </a:lvl2pPr>
            <a:lvl3pPr marL="95885" lvl="2" indent="0">
              <a:lnSpc>
                <a:spcPct val="103030"/>
              </a:lnSpc>
              <a:spcBef>
                <a:spcPts val="0"/>
              </a:spcBef>
              <a:buNone/>
              <a:defRPr sz="1650" b="1" i="0">
                <a:solidFill>
                  <a:srgbClr val="818BAB"/>
                </a:solidFill>
                <a:latin typeface="Arial"/>
                <a:ea typeface="Arial"/>
                <a:cs typeface="Arial"/>
                <a:sym typeface="Arial"/>
              </a:defRPr>
            </a:lvl3pPr>
            <a:lvl4pPr marL="95885" lvl="3" indent="0">
              <a:lnSpc>
                <a:spcPct val="103030"/>
              </a:lnSpc>
              <a:spcBef>
                <a:spcPts val="0"/>
              </a:spcBef>
              <a:buNone/>
              <a:defRPr sz="1650" b="1" i="0">
                <a:solidFill>
                  <a:srgbClr val="818BAB"/>
                </a:solidFill>
                <a:latin typeface="Arial"/>
                <a:ea typeface="Arial"/>
                <a:cs typeface="Arial"/>
                <a:sym typeface="Arial"/>
              </a:defRPr>
            </a:lvl4pPr>
            <a:lvl5pPr marL="95885" lvl="4" indent="0">
              <a:lnSpc>
                <a:spcPct val="103030"/>
              </a:lnSpc>
              <a:spcBef>
                <a:spcPts val="0"/>
              </a:spcBef>
              <a:buNone/>
              <a:defRPr sz="1650" b="1" i="0">
                <a:solidFill>
                  <a:srgbClr val="818BAB"/>
                </a:solidFill>
                <a:latin typeface="Arial"/>
                <a:ea typeface="Arial"/>
                <a:cs typeface="Arial"/>
                <a:sym typeface="Arial"/>
              </a:defRPr>
            </a:lvl5pPr>
            <a:lvl6pPr marL="95885" lvl="5" indent="0">
              <a:lnSpc>
                <a:spcPct val="103030"/>
              </a:lnSpc>
              <a:spcBef>
                <a:spcPts val="0"/>
              </a:spcBef>
              <a:buNone/>
              <a:defRPr sz="1650" b="1" i="0">
                <a:solidFill>
                  <a:srgbClr val="818BAB"/>
                </a:solidFill>
                <a:latin typeface="Arial"/>
                <a:ea typeface="Arial"/>
                <a:cs typeface="Arial"/>
                <a:sym typeface="Arial"/>
              </a:defRPr>
            </a:lvl6pPr>
            <a:lvl7pPr marL="95885" lvl="6" indent="0">
              <a:lnSpc>
                <a:spcPct val="103030"/>
              </a:lnSpc>
              <a:spcBef>
                <a:spcPts val="0"/>
              </a:spcBef>
              <a:buNone/>
              <a:defRPr sz="1650" b="1" i="0">
                <a:solidFill>
                  <a:srgbClr val="818BAB"/>
                </a:solidFill>
                <a:latin typeface="Arial"/>
                <a:ea typeface="Arial"/>
                <a:cs typeface="Arial"/>
                <a:sym typeface="Arial"/>
              </a:defRPr>
            </a:lvl7pPr>
            <a:lvl8pPr marL="95885" lvl="7" indent="0">
              <a:lnSpc>
                <a:spcPct val="103030"/>
              </a:lnSpc>
              <a:spcBef>
                <a:spcPts val="0"/>
              </a:spcBef>
              <a:buNone/>
              <a:defRPr sz="1650" b="1" i="0">
                <a:solidFill>
                  <a:srgbClr val="818BAB"/>
                </a:solidFill>
                <a:latin typeface="Arial"/>
                <a:ea typeface="Arial"/>
                <a:cs typeface="Arial"/>
                <a:sym typeface="Arial"/>
              </a:defRPr>
            </a:lvl8pPr>
            <a:lvl9pPr marL="95885" lvl="8" indent="0">
              <a:lnSpc>
                <a:spcPct val="103030"/>
              </a:lnSpc>
              <a:spcBef>
                <a:spcPts val="0"/>
              </a:spcBef>
              <a:buNone/>
              <a:defRPr sz="1650" b="1" i="0">
                <a:solidFill>
                  <a:srgbClr val="818BAB"/>
                </a:solidFill>
                <a:latin typeface="Arial"/>
                <a:ea typeface="Arial"/>
                <a:cs typeface="Arial"/>
                <a:sym typeface="Arial"/>
              </a:defRPr>
            </a:lvl9pPr>
          </a:lstStyle>
          <a:p>
            <a:pPr marL="95885" lvl="0" indent="0" algn="l"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4.png"/><Relationship Id="rId3" Type="http://schemas.openxmlformats.org/officeDocument/2006/relationships/image" Target="../media/image1.jpg"/><Relationship Id="rId21" Type="http://schemas.openxmlformats.org/officeDocument/2006/relationships/image" Target="../media/image40.png"/><Relationship Id="rId7" Type="http://schemas.openxmlformats.org/officeDocument/2006/relationships/image" Target="../media/image28.png"/><Relationship Id="rId12" Type="http://schemas.openxmlformats.org/officeDocument/2006/relationships/image" Target="../media/image3.png"/><Relationship Id="rId17"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notesSlide" Target="../notesSlides/notesSlide9.xml"/><Relationship Id="rId16" Type="http://schemas.openxmlformats.org/officeDocument/2006/relationships/image" Target="../media/image36.pn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2.png"/><Relationship Id="rId5" Type="http://schemas.openxmlformats.org/officeDocument/2006/relationships/image" Target="../media/image26.png"/><Relationship Id="rId15" Type="http://schemas.openxmlformats.org/officeDocument/2006/relationships/image" Target="../media/image35.png"/><Relationship Id="rId23" Type="http://schemas.openxmlformats.org/officeDocument/2006/relationships/image" Target="../media/image5.png"/><Relationship Id="rId28" Type="http://schemas.openxmlformats.org/officeDocument/2006/relationships/image" Target="../media/image11.png"/><Relationship Id="rId10" Type="http://schemas.openxmlformats.org/officeDocument/2006/relationships/image" Target="../media/image31.png"/><Relationship Id="rId19"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4.png"/><Relationship Id="rId22" Type="http://schemas.openxmlformats.org/officeDocument/2006/relationships/image" Target="../media/image41.png"/><Relationship Id="rId27"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jpg"/><Relationship Id="rId7" Type="http://schemas.openxmlformats.org/officeDocument/2006/relationships/image" Target="../media/image48.png"/><Relationship Id="rId12"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png"/><Relationship Id="rId5" Type="http://schemas.openxmlformats.org/officeDocument/2006/relationships/image" Target="../media/image46.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jp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5.png"/><Relationship Id="rId2" Type="http://schemas.openxmlformats.org/officeDocument/2006/relationships/notesSlide" Target="../notesSlides/notesSlide6.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23.png"/><Relationship Id="rId12" Type="http://schemas.openxmlformats.org/officeDocument/2006/relationships/image" Target="../media/image13.png"/><Relationship Id="rId17" Type="http://schemas.openxmlformats.org/officeDocument/2006/relationships/image" Target="../media/image11.png"/><Relationship Id="rId2" Type="http://schemas.openxmlformats.org/officeDocument/2006/relationships/notesSlide" Target="../notesSlides/notesSlide7.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184747-41B0-F700-6670-EF166DC44FB6}"/>
              </a:ext>
            </a:extLst>
          </p:cNvPr>
          <p:cNvSpPr txBox="1"/>
          <p:nvPr/>
        </p:nvSpPr>
        <p:spPr>
          <a:xfrm>
            <a:off x="4656667" y="4351867"/>
            <a:ext cx="16493066" cy="830997"/>
          </a:xfrm>
          <a:prstGeom prst="rect">
            <a:avLst/>
          </a:prstGeom>
          <a:noFill/>
        </p:spPr>
        <p:txBody>
          <a:bodyPr wrap="square">
            <a:spAutoFit/>
          </a:bodyPr>
          <a:lstStyle/>
          <a:p>
            <a:r>
              <a:rPr lang="en-US" sz="4800" b="1" dirty="0">
                <a:latin typeface="Arial Black" panose="020B0A04020102020204" pitchFamily="34" charset="0"/>
                <a:ea typeface="Trebuchet MS"/>
                <a:cs typeface="Trebuchet MS"/>
                <a:sym typeface="Trebuchet MS"/>
              </a:rPr>
              <a:t>Brand Lift study – Pizza hut</a:t>
            </a:r>
            <a:endParaRPr lang="en-IN" sz="4800" dirty="0">
              <a:latin typeface="Arial Black" panose="020B0A04020102020204" pitchFamily="34" charset="0"/>
            </a:endParaRPr>
          </a:p>
        </p:txBody>
      </p:sp>
    </p:spTree>
    <p:extLst>
      <p:ext uri="{BB962C8B-B14F-4D97-AF65-F5344CB8AC3E}">
        <p14:creationId xmlns:p14="http://schemas.microsoft.com/office/powerpoint/2010/main" val="32374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518"/>
        <p:cNvGrpSpPr/>
        <p:nvPr/>
      </p:nvGrpSpPr>
      <p:grpSpPr>
        <a:xfrm>
          <a:off x="0" y="0"/>
          <a:ext cx="0" cy="0"/>
          <a:chOff x="0" y="0"/>
          <a:chExt cx="0" cy="0"/>
        </a:xfrm>
      </p:grpSpPr>
      <p:pic>
        <p:nvPicPr>
          <p:cNvPr id="1519" name="Google Shape;1519;g16cd2f245f6_0_1052"/>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520" name="Google Shape;1520;g16cd2f245f6_0_1052"/>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1521" name="Google Shape;1521;g16cd2f245f6_0_1052"/>
          <p:cNvGrpSpPr/>
          <p:nvPr/>
        </p:nvGrpSpPr>
        <p:grpSpPr>
          <a:xfrm>
            <a:off x="9064436" y="9008102"/>
            <a:ext cx="3153620" cy="242087"/>
            <a:chOff x="9064436" y="9008102"/>
            <a:chExt cx="3153620" cy="242087"/>
          </a:xfrm>
        </p:grpSpPr>
        <p:sp>
          <p:nvSpPr>
            <p:cNvPr id="1522" name="Google Shape;1522;g16cd2f245f6_0_1052"/>
            <p:cNvSpPr/>
            <p:nvPr/>
          </p:nvSpPr>
          <p:spPr>
            <a:xfrm>
              <a:off x="9064436" y="9132287"/>
              <a:ext cx="3124834" cy="3809"/>
            </a:xfrm>
            <a:custGeom>
              <a:avLst/>
              <a:gdLst/>
              <a:ahLst/>
              <a:cxnLst/>
              <a:rect l="l" t="t" r="r" b="b"/>
              <a:pathLst>
                <a:path w="3124834" h="3809" extrusionOk="0">
                  <a:moveTo>
                    <a:pt x="0" y="0"/>
                  </a:moveTo>
                  <a:lnTo>
                    <a:pt x="3124826" y="3560"/>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523" name="Google Shape;1523;g16cd2f245f6_0_1052"/>
            <p:cNvPicPr preferRelativeResize="0"/>
            <p:nvPr/>
          </p:nvPicPr>
          <p:blipFill rotWithShape="1">
            <a:blip r:embed="rId4">
              <a:alphaModFix/>
            </a:blip>
            <a:srcRect/>
            <a:stretch/>
          </p:blipFill>
          <p:spPr>
            <a:xfrm>
              <a:off x="9454162" y="9008102"/>
              <a:ext cx="146592" cy="228265"/>
            </a:xfrm>
            <a:prstGeom prst="rect">
              <a:avLst/>
            </a:prstGeom>
            <a:noFill/>
            <a:ln>
              <a:noFill/>
            </a:ln>
          </p:spPr>
        </p:pic>
        <p:pic>
          <p:nvPicPr>
            <p:cNvPr id="1524" name="Google Shape;1524;g16cd2f245f6_0_1052"/>
            <p:cNvPicPr preferRelativeResize="0"/>
            <p:nvPr/>
          </p:nvPicPr>
          <p:blipFill rotWithShape="1">
            <a:blip r:embed="rId5">
              <a:alphaModFix/>
            </a:blip>
            <a:srcRect/>
            <a:stretch/>
          </p:blipFill>
          <p:spPr>
            <a:xfrm>
              <a:off x="10138958" y="9021924"/>
              <a:ext cx="147848" cy="228265"/>
            </a:xfrm>
            <a:prstGeom prst="rect">
              <a:avLst/>
            </a:prstGeom>
            <a:noFill/>
            <a:ln>
              <a:noFill/>
            </a:ln>
          </p:spPr>
        </p:pic>
        <p:pic>
          <p:nvPicPr>
            <p:cNvPr id="1525" name="Google Shape;1525;g16cd2f245f6_0_1052"/>
            <p:cNvPicPr preferRelativeResize="0"/>
            <p:nvPr/>
          </p:nvPicPr>
          <p:blipFill rotWithShape="1">
            <a:blip r:embed="rId6">
              <a:alphaModFix/>
            </a:blip>
            <a:srcRect/>
            <a:stretch/>
          </p:blipFill>
          <p:spPr>
            <a:xfrm>
              <a:off x="10796111" y="9021924"/>
              <a:ext cx="147848" cy="228265"/>
            </a:xfrm>
            <a:prstGeom prst="rect">
              <a:avLst/>
            </a:prstGeom>
            <a:noFill/>
            <a:ln>
              <a:noFill/>
            </a:ln>
          </p:spPr>
        </p:pic>
        <p:pic>
          <p:nvPicPr>
            <p:cNvPr id="1526" name="Google Shape;1526;g16cd2f245f6_0_1052"/>
            <p:cNvPicPr preferRelativeResize="0"/>
            <p:nvPr/>
          </p:nvPicPr>
          <p:blipFill rotWithShape="1">
            <a:blip r:embed="rId7">
              <a:alphaModFix/>
            </a:blip>
            <a:srcRect/>
            <a:stretch/>
          </p:blipFill>
          <p:spPr>
            <a:xfrm>
              <a:off x="11385412" y="9021924"/>
              <a:ext cx="147848" cy="228265"/>
            </a:xfrm>
            <a:prstGeom prst="rect">
              <a:avLst/>
            </a:prstGeom>
            <a:noFill/>
            <a:ln>
              <a:noFill/>
            </a:ln>
          </p:spPr>
        </p:pic>
        <p:pic>
          <p:nvPicPr>
            <p:cNvPr id="1527" name="Google Shape;1527;g16cd2f245f6_0_1052"/>
            <p:cNvPicPr preferRelativeResize="0"/>
            <p:nvPr/>
          </p:nvPicPr>
          <p:blipFill rotWithShape="1">
            <a:blip r:embed="rId8">
              <a:alphaModFix/>
            </a:blip>
            <a:srcRect/>
            <a:stretch/>
          </p:blipFill>
          <p:spPr>
            <a:xfrm>
              <a:off x="12070208" y="9021924"/>
              <a:ext cx="147848" cy="228265"/>
            </a:xfrm>
            <a:prstGeom prst="rect">
              <a:avLst/>
            </a:prstGeom>
            <a:noFill/>
            <a:ln>
              <a:noFill/>
            </a:ln>
          </p:spPr>
        </p:pic>
      </p:grpSp>
      <p:grpSp>
        <p:nvGrpSpPr>
          <p:cNvPr id="1528" name="Google Shape;1528;g16cd2f245f6_0_1052"/>
          <p:cNvGrpSpPr/>
          <p:nvPr/>
        </p:nvGrpSpPr>
        <p:grpSpPr>
          <a:xfrm>
            <a:off x="15344453" y="9025694"/>
            <a:ext cx="3437890" cy="242086"/>
            <a:chOff x="15344453" y="9025694"/>
            <a:chExt cx="3437890" cy="242086"/>
          </a:xfrm>
        </p:grpSpPr>
        <p:sp>
          <p:nvSpPr>
            <p:cNvPr id="1529" name="Google Shape;1529;g16cd2f245f6_0_1052"/>
            <p:cNvSpPr/>
            <p:nvPr/>
          </p:nvSpPr>
          <p:spPr>
            <a:xfrm>
              <a:off x="15344453" y="9149878"/>
              <a:ext cx="3437890" cy="3809"/>
            </a:xfrm>
            <a:custGeom>
              <a:avLst/>
              <a:gdLst/>
              <a:ahLst/>
              <a:cxnLst/>
              <a:rect l="l" t="t" r="r" b="b"/>
              <a:pathLst>
                <a:path w="3437890" h="3809" extrusionOk="0">
                  <a:moveTo>
                    <a:pt x="0" y="0"/>
                  </a:moveTo>
                  <a:lnTo>
                    <a:pt x="3437382" y="3560"/>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530" name="Google Shape;1530;g16cd2f245f6_0_1052"/>
            <p:cNvPicPr preferRelativeResize="0"/>
            <p:nvPr/>
          </p:nvPicPr>
          <p:blipFill rotWithShape="1">
            <a:blip r:embed="rId9">
              <a:alphaModFix/>
            </a:blip>
            <a:srcRect/>
            <a:stretch/>
          </p:blipFill>
          <p:spPr>
            <a:xfrm>
              <a:off x="15773131" y="9025694"/>
              <a:ext cx="160413" cy="228265"/>
            </a:xfrm>
            <a:prstGeom prst="rect">
              <a:avLst/>
            </a:prstGeom>
            <a:noFill/>
            <a:ln>
              <a:noFill/>
            </a:ln>
          </p:spPr>
        </p:pic>
        <p:pic>
          <p:nvPicPr>
            <p:cNvPr id="1531" name="Google Shape;1531;g16cd2f245f6_0_1052"/>
            <p:cNvPicPr preferRelativeResize="0"/>
            <p:nvPr/>
          </p:nvPicPr>
          <p:blipFill rotWithShape="1">
            <a:blip r:embed="rId10">
              <a:alphaModFix/>
            </a:blip>
            <a:srcRect/>
            <a:stretch/>
          </p:blipFill>
          <p:spPr>
            <a:xfrm>
              <a:off x="16527035" y="9039515"/>
              <a:ext cx="160413" cy="228265"/>
            </a:xfrm>
            <a:prstGeom prst="rect">
              <a:avLst/>
            </a:prstGeom>
            <a:noFill/>
            <a:ln>
              <a:noFill/>
            </a:ln>
          </p:spPr>
        </p:pic>
        <p:pic>
          <p:nvPicPr>
            <p:cNvPr id="1532" name="Google Shape;1532;g16cd2f245f6_0_1052"/>
            <p:cNvPicPr preferRelativeResize="0"/>
            <p:nvPr/>
          </p:nvPicPr>
          <p:blipFill rotWithShape="1">
            <a:blip r:embed="rId11">
              <a:alphaModFix/>
            </a:blip>
            <a:srcRect/>
            <a:stretch/>
          </p:blipFill>
          <p:spPr>
            <a:xfrm>
              <a:off x="17250783" y="9039515"/>
              <a:ext cx="160413" cy="228265"/>
            </a:xfrm>
            <a:prstGeom prst="rect">
              <a:avLst/>
            </a:prstGeom>
            <a:noFill/>
            <a:ln>
              <a:noFill/>
            </a:ln>
          </p:spPr>
        </p:pic>
      </p:grpSp>
      <p:pic>
        <p:nvPicPr>
          <p:cNvPr id="1533" name="Google Shape;1533;g16cd2f245f6_0_1052"/>
          <p:cNvPicPr preferRelativeResize="0"/>
          <p:nvPr/>
        </p:nvPicPr>
        <p:blipFill rotWithShape="1">
          <a:blip r:embed="rId12">
            <a:alphaModFix/>
          </a:blip>
          <a:srcRect/>
          <a:stretch/>
        </p:blipFill>
        <p:spPr>
          <a:xfrm>
            <a:off x="18826233" y="157063"/>
            <a:ext cx="1110751" cy="569197"/>
          </a:xfrm>
          <a:prstGeom prst="rect">
            <a:avLst/>
          </a:prstGeom>
          <a:noFill/>
          <a:ln>
            <a:noFill/>
          </a:ln>
        </p:spPr>
      </p:pic>
      <p:pic>
        <p:nvPicPr>
          <p:cNvPr id="1534" name="Google Shape;1534;g16cd2f245f6_0_1052"/>
          <p:cNvPicPr preferRelativeResize="0"/>
          <p:nvPr/>
        </p:nvPicPr>
        <p:blipFill rotWithShape="1">
          <a:blip r:embed="rId13">
            <a:alphaModFix/>
          </a:blip>
          <a:srcRect/>
          <a:stretch/>
        </p:blipFill>
        <p:spPr>
          <a:xfrm>
            <a:off x="17897884" y="9039515"/>
            <a:ext cx="160413" cy="228265"/>
          </a:xfrm>
          <a:prstGeom prst="rect">
            <a:avLst/>
          </a:prstGeom>
          <a:noFill/>
          <a:ln>
            <a:noFill/>
          </a:ln>
        </p:spPr>
      </p:pic>
      <p:pic>
        <p:nvPicPr>
          <p:cNvPr id="1535" name="Google Shape;1535;g16cd2f245f6_0_1052"/>
          <p:cNvPicPr preferRelativeResize="0"/>
          <p:nvPr/>
        </p:nvPicPr>
        <p:blipFill rotWithShape="1">
          <a:blip r:embed="rId14">
            <a:alphaModFix/>
          </a:blip>
          <a:srcRect/>
          <a:stretch/>
        </p:blipFill>
        <p:spPr>
          <a:xfrm>
            <a:off x="18651788" y="9039515"/>
            <a:ext cx="160413" cy="228265"/>
          </a:xfrm>
          <a:prstGeom prst="rect">
            <a:avLst/>
          </a:prstGeom>
          <a:noFill/>
          <a:ln>
            <a:noFill/>
          </a:ln>
        </p:spPr>
      </p:pic>
      <p:grpSp>
        <p:nvGrpSpPr>
          <p:cNvPr id="1536" name="Google Shape;1536;g16cd2f245f6_0_1052"/>
          <p:cNvGrpSpPr/>
          <p:nvPr/>
        </p:nvGrpSpPr>
        <p:grpSpPr>
          <a:xfrm>
            <a:off x="2115956" y="8935015"/>
            <a:ext cx="3481139" cy="310515"/>
            <a:chOff x="2115956" y="8935015"/>
            <a:chExt cx="3481139" cy="310515"/>
          </a:xfrm>
        </p:grpSpPr>
        <p:sp>
          <p:nvSpPr>
            <p:cNvPr id="1537" name="Google Shape;1537;g16cd2f245f6_0_1052"/>
            <p:cNvSpPr/>
            <p:nvPr/>
          </p:nvSpPr>
          <p:spPr>
            <a:xfrm>
              <a:off x="2115956" y="9085796"/>
              <a:ext cx="3392170" cy="3809"/>
            </a:xfrm>
            <a:custGeom>
              <a:avLst/>
              <a:gdLst/>
              <a:ahLst/>
              <a:cxnLst/>
              <a:rect l="l" t="t" r="r" b="b"/>
              <a:pathLst>
                <a:path w="3392170" h="3809" extrusionOk="0">
                  <a:moveTo>
                    <a:pt x="0" y="0"/>
                  </a:moveTo>
                  <a:lnTo>
                    <a:pt x="3391624" y="3769"/>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538" name="Google Shape;1538;g16cd2f245f6_0_1052"/>
            <p:cNvPicPr preferRelativeResize="0"/>
            <p:nvPr/>
          </p:nvPicPr>
          <p:blipFill rotWithShape="1">
            <a:blip r:embed="rId15">
              <a:alphaModFix/>
            </a:blip>
            <a:srcRect/>
            <a:stretch/>
          </p:blipFill>
          <p:spPr>
            <a:xfrm>
              <a:off x="2539608" y="8955329"/>
              <a:ext cx="157900" cy="239573"/>
            </a:xfrm>
            <a:prstGeom prst="rect">
              <a:avLst/>
            </a:prstGeom>
            <a:noFill/>
            <a:ln>
              <a:noFill/>
            </a:ln>
          </p:spPr>
        </p:pic>
        <p:pic>
          <p:nvPicPr>
            <p:cNvPr id="1539" name="Google Shape;1539;g16cd2f245f6_0_1052"/>
            <p:cNvPicPr preferRelativeResize="0"/>
            <p:nvPr/>
          </p:nvPicPr>
          <p:blipFill rotWithShape="1">
            <a:blip r:embed="rId16">
              <a:alphaModFix/>
            </a:blip>
            <a:srcRect/>
            <a:stretch/>
          </p:blipFill>
          <p:spPr>
            <a:xfrm>
              <a:off x="3283460" y="8970407"/>
              <a:ext cx="159157" cy="239573"/>
            </a:xfrm>
            <a:prstGeom prst="rect">
              <a:avLst/>
            </a:prstGeom>
            <a:noFill/>
            <a:ln>
              <a:noFill/>
            </a:ln>
          </p:spPr>
        </p:pic>
        <p:pic>
          <p:nvPicPr>
            <p:cNvPr id="1540" name="Google Shape;1540;g16cd2f245f6_0_1052"/>
            <p:cNvPicPr preferRelativeResize="0"/>
            <p:nvPr/>
          </p:nvPicPr>
          <p:blipFill rotWithShape="1">
            <a:blip r:embed="rId17">
              <a:alphaModFix/>
            </a:blip>
            <a:srcRect/>
            <a:stretch/>
          </p:blipFill>
          <p:spPr>
            <a:xfrm>
              <a:off x="3997155" y="8970407"/>
              <a:ext cx="157900" cy="239573"/>
            </a:xfrm>
            <a:prstGeom prst="rect">
              <a:avLst/>
            </a:prstGeom>
            <a:noFill/>
            <a:ln>
              <a:noFill/>
            </a:ln>
          </p:spPr>
        </p:pic>
        <p:pic>
          <p:nvPicPr>
            <p:cNvPr id="1541" name="Google Shape;1541;g16cd2f245f6_0_1052"/>
            <p:cNvPicPr preferRelativeResize="0"/>
            <p:nvPr/>
          </p:nvPicPr>
          <p:blipFill rotWithShape="1">
            <a:blip r:embed="rId18">
              <a:alphaModFix/>
            </a:blip>
            <a:srcRect/>
            <a:stretch/>
          </p:blipFill>
          <p:spPr>
            <a:xfrm>
              <a:off x="4635461" y="8970407"/>
              <a:ext cx="159157" cy="239573"/>
            </a:xfrm>
            <a:prstGeom prst="rect">
              <a:avLst/>
            </a:prstGeom>
            <a:noFill/>
            <a:ln>
              <a:noFill/>
            </a:ln>
          </p:spPr>
        </p:pic>
        <p:pic>
          <p:nvPicPr>
            <p:cNvPr id="1542" name="Google Shape;1542;g16cd2f245f6_0_1052"/>
            <p:cNvPicPr preferRelativeResize="0"/>
            <p:nvPr/>
          </p:nvPicPr>
          <p:blipFill rotWithShape="1">
            <a:blip r:embed="rId19">
              <a:alphaModFix/>
            </a:blip>
            <a:srcRect/>
            <a:stretch/>
          </p:blipFill>
          <p:spPr>
            <a:xfrm>
              <a:off x="5379312" y="8970407"/>
              <a:ext cx="159157" cy="239573"/>
            </a:xfrm>
            <a:prstGeom prst="rect">
              <a:avLst/>
            </a:prstGeom>
            <a:noFill/>
            <a:ln>
              <a:noFill/>
            </a:ln>
          </p:spPr>
        </p:pic>
        <p:sp>
          <p:nvSpPr>
            <p:cNvPr id="1543" name="Google Shape;1543;g16cd2f245f6_0_1052"/>
            <p:cNvSpPr/>
            <p:nvPr/>
          </p:nvSpPr>
          <p:spPr>
            <a:xfrm>
              <a:off x="5302456" y="8935015"/>
              <a:ext cx="294639" cy="310515"/>
            </a:xfrm>
            <a:custGeom>
              <a:avLst/>
              <a:gdLst/>
              <a:ahLst/>
              <a:cxnLst/>
              <a:rect l="l" t="t" r="r" b="b"/>
              <a:pathLst>
                <a:path w="294639" h="310515" extrusionOk="0">
                  <a:moveTo>
                    <a:pt x="0" y="155178"/>
                  </a:moveTo>
                  <a:lnTo>
                    <a:pt x="7498" y="106149"/>
                  </a:lnTo>
                  <a:lnTo>
                    <a:pt x="28376" y="63554"/>
                  </a:lnTo>
                  <a:lnTo>
                    <a:pt x="60206" y="29955"/>
                  </a:lnTo>
                  <a:lnTo>
                    <a:pt x="100560" y="7915"/>
                  </a:lnTo>
                  <a:lnTo>
                    <a:pt x="147011" y="0"/>
                  </a:lnTo>
                  <a:lnTo>
                    <a:pt x="193461" y="7915"/>
                  </a:lnTo>
                  <a:lnTo>
                    <a:pt x="233815" y="29955"/>
                  </a:lnTo>
                  <a:lnTo>
                    <a:pt x="265645" y="63554"/>
                  </a:lnTo>
                  <a:lnTo>
                    <a:pt x="286523" y="106149"/>
                  </a:lnTo>
                  <a:lnTo>
                    <a:pt x="294022" y="155178"/>
                  </a:lnTo>
                  <a:lnTo>
                    <a:pt x="286523" y="204207"/>
                  </a:lnTo>
                  <a:lnTo>
                    <a:pt x="265645" y="246802"/>
                  </a:lnTo>
                  <a:lnTo>
                    <a:pt x="233815" y="280401"/>
                  </a:lnTo>
                  <a:lnTo>
                    <a:pt x="193461" y="302441"/>
                  </a:lnTo>
                  <a:lnTo>
                    <a:pt x="147011" y="310357"/>
                  </a:lnTo>
                  <a:lnTo>
                    <a:pt x="100560" y="302441"/>
                  </a:lnTo>
                  <a:lnTo>
                    <a:pt x="60206" y="280401"/>
                  </a:lnTo>
                  <a:lnTo>
                    <a:pt x="28376" y="246802"/>
                  </a:lnTo>
                  <a:lnTo>
                    <a:pt x="7498" y="204207"/>
                  </a:lnTo>
                  <a:lnTo>
                    <a:pt x="0" y="155178"/>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544" name="Google Shape;1544;g16cd2f245f6_0_1052"/>
          <p:cNvSpPr txBox="1">
            <a:spLocks noGrp="1"/>
          </p:cNvSpPr>
          <p:nvPr>
            <p:ph type="title"/>
          </p:nvPr>
        </p:nvSpPr>
        <p:spPr>
          <a:xfrm>
            <a:off x="1167892" y="389591"/>
            <a:ext cx="44787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solidFill>
                  <a:srgbClr val="000000"/>
                </a:solidFill>
              </a:rPr>
              <a:t>AD RECALL</a:t>
            </a:r>
            <a:endParaRPr sz="6600"/>
          </a:p>
        </p:txBody>
      </p:sp>
      <p:sp>
        <p:nvSpPr>
          <p:cNvPr id="1545" name="Google Shape;1545;g16cd2f245f6_0_1052"/>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546" name="Google Shape;1546;g16cd2f245f6_0_1052"/>
          <p:cNvSpPr txBox="1"/>
          <p:nvPr/>
        </p:nvSpPr>
        <p:spPr>
          <a:xfrm>
            <a:off x="2243985" y="7667275"/>
            <a:ext cx="3347100" cy="520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50" i="1">
                <a:solidFill>
                  <a:srgbClr val="131617"/>
                </a:solidFill>
                <a:latin typeface="Trebuchet MS"/>
                <a:ea typeface="Trebuchet MS"/>
                <a:cs typeface="Trebuchet MS"/>
                <a:sym typeface="Trebuchet MS"/>
              </a:rPr>
              <a:t>Base (Exposed- Display or Audio): 153</a:t>
            </a:r>
            <a:endParaRPr sz="1650">
              <a:latin typeface="Trebuchet MS"/>
              <a:ea typeface="Trebuchet MS"/>
              <a:cs typeface="Trebuchet MS"/>
              <a:sym typeface="Trebuchet MS"/>
            </a:endParaRPr>
          </a:p>
        </p:txBody>
      </p:sp>
      <p:sp>
        <p:nvSpPr>
          <p:cNvPr id="1547" name="Google Shape;1547;g16cd2f245f6_0_1052"/>
          <p:cNvSpPr txBox="1"/>
          <p:nvPr/>
        </p:nvSpPr>
        <p:spPr>
          <a:xfrm>
            <a:off x="1167892" y="1774575"/>
            <a:ext cx="18237300" cy="721500"/>
          </a:xfrm>
          <a:prstGeom prst="rect">
            <a:avLst/>
          </a:prstGeom>
          <a:noFill/>
          <a:ln>
            <a:noFill/>
          </a:ln>
        </p:spPr>
        <p:txBody>
          <a:bodyPr spcFirstLastPara="1" wrap="square" lIns="0" tIns="12050" rIns="0" bIns="0" anchor="t" anchorCtr="0">
            <a:spAutoFit/>
          </a:bodyPr>
          <a:lstStyle/>
          <a:p>
            <a:pPr marL="12700" marR="5080" lvl="0" indent="0" algn="l" rtl="0">
              <a:lnSpc>
                <a:spcPct val="100400"/>
              </a:lnSpc>
              <a:spcBef>
                <a:spcPts val="0"/>
              </a:spcBef>
              <a:spcAft>
                <a:spcPts val="0"/>
              </a:spcAft>
              <a:buNone/>
            </a:pPr>
            <a:r>
              <a:rPr lang="en-US" sz="2300" b="1" i="1">
                <a:solidFill>
                  <a:srgbClr val="004A90"/>
                </a:solidFill>
                <a:latin typeface="Trebuchet MS"/>
                <a:ea typeface="Trebuchet MS"/>
                <a:cs typeface="Trebuchet MS"/>
                <a:sym typeface="Trebuchet MS"/>
              </a:rPr>
              <a:t>94% of respondents among the exposed group recalled seeing or hearing the Pizza Hut ad on JioSaavn with Top Quintile performance as per Nielsen  DAE Overall Norms</a:t>
            </a:r>
            <a:endParaRPr sz="2300">
              <a:latin typeface="Trebuchet MS"/>
              <a:ea typeface="Trebuchet MS"/>
              <a:cs typeface="Trebuchet MS"/>
              <a:sym typeface="Trebuchet MS"/>
            </a:endParaRPr>
          </a:p>
        </p:txBody>
      </p:sp>
      <p:sp>
        <p:nvSpPr>
          <p:cNvPr id="1548" name="Google Shape;1548;g16cd2f245f6_0_1052"/>
          <p:cNvSpPr/>
          <p:nvPr/>
        </p:nvSpPr>
        <p:spPr>
          <a:xfrm>
            <a:off x="18583727" y="9004124"/>
            <a:ext cx="294640" cy="310515"/>
          </a:xfrm>
          <a:custGeom>
            <a:avLst/>
            <a:gdLst/>
            <a:ahLst/>
            <a:cxnLst/>
            <a:rect l="l" t="t" r="r" b="b"/>
            <a:pathLst>
              <a:path w="294640" h="310515" extrusionOk="0">
                <a:moveTo>
                  <a:pt x="0" y="155178"/>
                </a:moveTo>
                <a:lnTo>
                  <a:pt x="7498" y="106149"/>
                </a:lnTo>
                <a:lnTo>
                  <a:pt x="28376" y="63554"/>
                </a:lnTo>
                <a:lnTo>
                  <a:pt x="60206" y="29955"/>
                </a:lnTo>
                <a:lnTo>
                  <a:pt x="100560" y="7915"/>
                </a:lnTo>
                <a:lnTo>
                  <a:pt x="147011" y="0"/>
                </a:lnTo>
                <a:lnTo>
                  <a:pt x="193461" y="7915"/>
                </a:lnTo>
                <a:lnTo>
                  <a:pt x="233815" y="29955"/>
                </a:lnTo>
                <a:lnTo>
                  <a:pt x="265645" y="63554"/>
                </a:lnTo>
                <a:lnTo>
                  <a:pt x="286523" y="106149"/>
                </a:lnTo>
                <a:lnTo>
                  <a:pt x="294022" y="155178"/>
                </a:lnTo>
                <a:lnTo>
                  <a:pt x="286523" y="204207"/>
                </a:lnTo>
                <a:lnTo>
                  <a:pt x="265645" y="246802"/>
                </a:lnTo>
                <a:lnTo>
                  <a:pt x="233815" y="280401"/>
                </a:lnTo>
                <a:lnTo>
                  <a:pt x="193461" y="302441"/>
                </a:lnTo>
                <a:lnTo>
                  <a:pt x="147011" y="310357"/>
                </a:lnTo>
                <a:lnTo>
                  <a:pt x="100560" y="302441"/>
                </a:lnTo>
                <a:lnTo>
                  <a:pt x="60206" y="280401"/>
                </a:lnTo>
                <a:lnTo>
                  <a:pt x="28376" y="246802"/>
                </a:lnTo>
                <a:lnTo>
                  <a:pt x="7498" y="204207"/>
                </a:lnTo>
                <a:lnTo>
                  <a:pt x="0" y="155178"/>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aphicFrame>
        <p:nvGraphicFramePr>
          <p:cNvPr id="1549" name="Google Shape;1549;g16cd2f245f6_0_1052"/>
          <p:cNvGraphicFramePr/>
          <p:nvPr/>
        </p:nvGraphicFramePr>
        <p:xfrm>
          <a:off x="2055551" y="9520207"/>
          <a:ext cx="3000000" cy="3000000"/>
        </p:xfrm>
        <a:graphic>
          <a:graphicData uri="http://schemas.openxmlformats.org/drawingml/2006/table">
            <a:tbl>
              <a:tblPr firstRow="1" bandRow="1">
                <a:noFill/>
                <a:tableStyleId>{A7EB5C23-D344-49BA-9811-5B2ACC2CBD17}</a:tableStyleId>
              </a:tblPr>
              <a:tblGrid>
                <a:gridCol w="765800">
                  <a:extLst>
                    <a:ext uri="{9D8B030D-6E8A-4147-A177-3AD203B41FA5}">
                      <a16:colId xmlns:a16="http://schemas.microsoft.com/office/drawing/2014/main" val="20000"/>
                    </a:ext>
                  </a:extLst>
                </a:gridCol>
                <a:gridCol w="762625">
                  <a:extLst>
                    <a:ext uri="{9D8B030D-6E8A-4147-A177-3AD203B41FA5}">
                      <a16:colId xmlns:a16="http://schemas.microsoft.com/office/drawing/2014/main" val="20001"/>
                    </a:ext>
                  </a:extLst>
                </a:gridCol>
                <a:gridCol w="732800">
                  <a:extLst>
                    <a:ext uri="{9D8B030D-6E8A-4147-A177-3AD203B41FA5}">
                      <a16:colId xmlns:a16="http://schemas.microsoft.com/office/drawing/2014/main" val="20002"/>
                    </a:ext>
                  </a:extLst>
                </a:gridCol>
                <a:gridCol w="742325">
                  <a:extLst>
                    <a:ext uri="{9D8B030D-6E8A-4147-A177-3AD203B41FA5}">
                      <a16:colId xmlns:a16="http://schemas.microsoft.com/office/drawing/2014/main" val="20003"/>
                    </a:ext>
                  </a:extLst>
                </a:gridCol>
                <a:gridCol w="775325">
                  <a:extLst>
                    <a:ext uri="{9D8B030D-6E8A-4147-A177-3AD203B41FA5}">
                      <a16:colId xmlns:a16="http://schemas.microsoft.com/office/drawing/2014/main" val="20004"/>
                    </a:ext>
                  </a:extLst>
                </a:gridCol>
              </a:tblGrid>
              <a:tr h="399075">
                <a:tc>
                  <a:txBody>
                    <a:bodyPr/>
                    <a:lstStyle/>
                    <a:p>
                      <a:pPr marL="127000" marR="76200" lvl="0" indent="14603"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Bottom  Quintile</a:t>
                      </a:r>
                      <a:endParaRPr sz="1300" u="none" strike="noStrike" cap="none">
                        <a:latin typeface="Trebuchet MS"/>
                        <a:ea typeface="Trebuchet MS"/>
                        <a:cs typeface="Trebuchet MS"/>
                        <a:sym typeface="Trebuchet MS"/>
                      </a:endParaRPr>
                    </a:p>
                  </a:txBody>
                  <a:tcPr marL="0" marR="0" marT="0" marB="0"/>
                </a:tc>
                <a:tc>
                  <a:txBody>
                    <a:bodyPr/>
                    <a:lstStyle/>
                    <a:p>
                      <a:pPr marL="83820" marR="76835" lvl="0" indent="45084"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Second  Quintile.</a:t>
                      </a:r>
                      <a:endParaRPr sz="1300" u="none" strike="noStrike" cap="none">
                        <a:latin typeface="Trebuchet MS"/>
                        <a:ea typeface="Trebuchet MS"/>
                        <a:cs typeface="Trebuchet MS"/>
                        <a:sym typeface="Trebuchet MS"/>
                      </a:endParaRPr>
                    </a:p>
                  </a:txBody>
                  <a:tcPr marL="0" marR="0" marT="0" marB="0"/>
                </a:tc>
                <a:tc>
                  <a:txBody>
                    <a:bodyPr/>
                    <a:lstStyle/>
                    <a:p>
                      <a:pPr marL="84455" marR="86360" lvl="0" indent="95249"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Third  Quintile</a:t>
                      </a:r>
                      <a:endParaRPr sz="1300" u="none" strike="noStrike" cap="none">
                        <a:latin typeface="Trebuchet MS"/>
                        <a:ea typeface="Trebuchet MS"/>
                        <a:cs typeface="Trebuchet MS"/>
                        <a:sym typeface="Trebuchet MS"/>
                      </a:endParaRPr>
                    </a:p>
                  </a:txBody>
                  <a:tcPr marL="0" marR="0" marT="0" marB="0"/>
                </a:tc>
                <a:tc>
                  <a:txBody>
                    <a:bodyPr/>
                    <a:lstStyle/>
                    <a:p>
                      <a:pPr marL="93980" marR="86360" lvl="0" indent="4381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Fourth  Quintile</a:t>
                      </a:r>
                      <a:endParaRPr sz="1300" u="none" strike="noStrike" cap="none">
                        <a:latin typeface="Trebuchet MS"/>
                        <a:ea typeface="Trebuchet MS"/>
                        <a:cs typeface="Trebuchet MS"/>
                        <a:sym typeface="Trebuchet MS"/>
                      </a:endParaRPr>
                    </a:p>
                  </a:txBody>
                  <a:tcPr marL="0" marR="0" marT="0" marB="0"/>
                </a:tc>
                <a:tc>
                  <a:txBody>
                    <a:bodyPr/>
                    <a:lstStyle/>
                    <a:p>
                      <a:pPr marL="93980" marR="119379" lvl="0" indent="16319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Top  Quintile</a:t>
                      </a:r>
                      <a:endParaRPr sz="1300" u="none" strike="noStrike" cap="none">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0"/>
                  </a:ext>
                </a:extLst>
              </a:tr>
            </a:tbl>
          </a:graphicData>
        </a:graphic>
      </p:graphicFrame>
      <p:sp>
        <p:nvSpPr>
          <p:cNvPr id="1550" name="Google Shape;1550;g16cd2f245f6_0_1052"/>
          <p:cNvSpPr txBox="1"/>
          <p:nvPr/>
        </p:nvSpPr>
        <p:spPr>
          <a:xfrm>
            <a:off x="1334484" y="8996973"/>
            <a:ext cx="540300" cy="4149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Overall</a:t>
            </a:r>
            <a:endParaRPr sz="1300">
              <a:latin typeface="Trebuchet MS"/>
              <a:ea typeface="Trebuchet MS"/>
              <a:cs typeface="Trebuchet MS"/>
              <a:sym typeface="Trebuchet MS"/>
            </a:endParaRPr>
          </a:p>
        </p:txBody>
      </p:sp>
      <p:sp>
        <p:nvSpPr>
          <p:cNvPr id="1551" name="Google Shape;1551;g16cd2f245f6_0_1052"/>
          <p:cNvSpPr txBox="1"/>
          <p:nvPr/>
        </p:nvSpPr>
        <p:spPr>
          <a:xfrm>
            <a:off x="1915304" y="8476465"/>
            <a:ext cx="3639300" cy="4149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Nielsen Digital Ad Effect Overall Norms – Ad Recall</a:t>
            </a:r>
            <a:endParaRPr sz="1300">
              <a:latin typeface="Trebuchet MS"/>
              <a:ea typeface="Trebuchet MS"/>
              <a:cs typeface="Trebuchet MS"/>
              <a:sym typeface="Trebuchet MS"/>
            </a:endParaRPr>
          </a:p>
        </p:txBody>
      </p:sp>
      <p:pic>
        <p:nvPicPr>
          <p:cNvPr id="1552" name="Google Shape;1552;g16cd2f245f6_0_1052"/>
          <p:cNvPicPr preferRelativeResize="0"/>
          <p:nvPr/>
        </p:nvPicPr>
        <p:blipFill rotWithShape="1">
          <a:blip r:embed="rId20">
            <a:alphaModFix/>
          </a:blip>
          <a:srcRect/>
          <a:stretch/>
        </p:blipFill>
        <p:spPr>
          <a:xfrm>
            <a:off x="131254" y="75326"/>
            <a:ext cx="1486778" cy="208707"/>
          </a:xfrm>
          <a:prstGeom prst="rect">
            <a:avLst/>
          </a:prstGeom>
          <a:noFill/>
          <a:ln>
            <a:noFill/>
          </a:ln>
        </p:spPr>
      </p:pic>
      <p:pic>
        <p:nvPicPr>
          <p:cNvPr id="1553" name="Google Shape;1553;g16cd2f245f6_0_1052"/>
          <p:cNvPicPr preferRelativeResize="0"/>
          <p:nvPr/>
        </p:nvPicPr>
        <p:blipFill rotWithShape="1">
          <a:blip r:embed="rId21">
            <a:alphaModFix/>
          </a:blip>
          <a:srcRect/>
          <a:stretch/>
        </p:blipFill>
        <p:spPr>
          <a:xfrm>
            <a:off x="14428009" y="3842311"/>
            <a:ext cx="4982322" cy="2900835"/>
          </a:xfrm>
          <a:prstGeom prst="rect">
            <a:avLst/>
          </a:prstGeom>
          <a:noFill/>
          <a:ln>
            <a:noFill/>
          </a:ln>
        </p:spPr>
      </p:pic>
      <p:pic>
        <p:nvPicPr>
          <p:cNvPr id="1554" name="Google Shape;1554;g16cd2f245f6_0_1052"/>
          <p:cNvPicPr preferRelativeResize="0"/>
          <p:nvPr/>
        </p:nvPicPr>
        <p:blipFill rotWithShape="1">
          <a:blip r:embed="rId22">
            <a:alphaModFix/>
          </a:blip>
          <a:srcRect/>
          <a:stretch/>
        </p:blipFill>
        <p:spPr>
          <a:xfrm>
            <a:off x="16227800" y="6993735"/>
            <a:ext cx="106153" cy="106153"/>
          </a:xfrm>
          <a:prstGeom prst="rect">
            <a:avLst/>
          </a:prstGeom>
          <a:noFill/>
          <a:ln>
            <a:noFill/>
          </a:ln>
        </p:spPr>
      </p:pic>
      <p:sp>
        <p:nvSpPr>
          <p:cNvPr id="1555" name="Google Shape;1555;g16cd2f245f6_0_1052"/>
          <p:cNvSpPr txBox="1"/>
          <p:nvPr/>
        </p:nvSpPr>
        <p:spPr>
          <a:xfrm>
            <a:off x="16369104" y="6889770"/>
            <a:ext cx="1247700" cy="2673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1650">
                <a:latin typeface="Arial"/>
                <a:ea typeface="Arial"/>
                <a:cs typeface="Arial"/>
                <a:sym typeface="Arial"/>
              </a:rPr>
              <a:t>Recall the ad</a:t>
            </a:r>
            <a:endParaRPr sz="1650">
              <a:latin typeface="Arial"/>
              <a:ea typeface="Arial"/>
              <a:cs typeface="Arial"/>
              <a:sym typeface="Arial"/>
            </a:endParaRPr>
          </a:p>
        </p:txBody>
      </p:sp>
      <p:sp>
        <p:nvSpPr>
          <p:cNvPr id="1556" name="Google Shape;1556;g16cd2f245f6_0_1052"/>
          <p:cNvSpPr txBox="1"/>
          <p:nvPr/>
        </p:nvSpPr>
        <p:spPr>
          <a:xfrm>
            <a:off x="15703680" y="7671044"/>
            <a:ext cx="2374800" cy="520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50" i="1">
                <a:solidFill>
                  <a:srgbClr val="131617"/>
                </a:solidFill>
                <a:latin typeface="Trebuchet MS"/>
                <a:ea typeface="Trebuchet MS"/>
                <a:cs typeface="Trebuchet MS"/>
                <a:sym typeface="Trebuchet MS"/>
              </a:rPr>
              <a:t>Base (Exposed-Audio): 153</a:t>
            </a:r>
            <a:endParaRPr sz="1650">
              <a:latin typeface="Trebuchet MS"/>
              <a:ea typeface="Trebuchet MS"/>
              <a:cs typeface="Trebuchet MS"/>
              <a:sym typeface="Trebuchet MS"/>
            </a:endParaRPr>
          </a:p>
        </p:txBody>
      </p:sp>
      <p:sp>
        <p:nvSpPr>
          <p:cNvPr id="1557" name="Google Shape;1557;g16cd2f245f6_0_1052"/>
          <p:cNvSpPr txBox="1"/>
          <p:nvPr/>
        </p:nvSpPr>
        <p:spPr>
          <a:xfrm>
            <a:off x="14623084" y="9044930"/>
            <a:ext cx="540300" cy="4149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Overall</a:t>
            </a:r>
            <a:endParaRPr sz="1300">
              <a:latin typeface="Trebuchet MS"/>
              <a:ea typeface="Trebuchet MS"/>
              <a:cs typeface="Trebuchet MS"/>
              <a:sym typeface="Trebuchet MS"/>
            </a:endParaRPr>
          </a:p>
        </p:txBody>
      </p:sp>
      <p:graphicFrame>
        <p:nvGraphicFramePr>
          <p:cNvPr id="1558" name="Google Shape;1558;g16cd2f245f6_0_1052"/>
          <p:cNvGraphicFramePr/>
          <p:nvPr/>
        </p:nvGraphicFramePr>
        <p:xfrm>
          <a:off x="15165937" y="9618738"/>
          <a:ext cx="3000000" cy="3000000"/>
        </p:xfrm>
        <a:graphic>
          <a:graphicData uri="http://schemas.openxmlformats.org/drawingml/2006/table">
            <a:tbl>
              <a:tblPr firstRow="1" bandRow="1">
                <a:noFill/>
                <a:tableStyleId>{A7EB5C23-D344-49BA-9811-5B2ACC2CBD17}</a:tableStyleId>
              </a:tblPr>
              <a:tblGrid>
                <a:gridCol w="770900">
                  <a:extLst>
                    <a:ext uri="{9D8B030D-6E8A-4147-A177-3AD203B41FA5}">
                      <a16:colId xmlns:a16="http://schemas.microsoft.com/office/drawing/2014/main" val="20000"/>
                    </a:ext>
                  </a:extLst>
                </a:gridCol>
                <a:gridCol w="772800">
                  <a:extLst>
                    <a:ext uri="{9D8B030D-6E8A-4147-A177-3AD203B41FA5}">
                      <a16:colId xmlns:a16="http://schemas.microsoft.com/office/drawing/2014/main" val="20001"/>
                    </a:ext>
                  </a:extLst>
                </a:gridCol>
                <a:gridCol w="743575">
                  <a:extLst>
                    <a:ext uri="{9D8B030D-6E8A-4147-A177-3AD203B41FA5}">
                      <a16:colId xmlns:a16="http://schemas.microsoft.com/office/drawing/2014/main" val="20002"/>
                    </a:ext>
                  </a:extLst>
                </a:gridCol>
                <a:gridCol w="753100">
                  <a:extLst>
                    <a:ext uri="{9D8B030D-6E8A-4147-A177-3AD203B41FA5}">
                      <a16:colId xmlns:a16="http://schemas.microsoft.com/office/drawing/2014/main" val="20003"/>
                    </a:ext>
                  </a:extLst>
                </a:gridCol>
                <a:gridCol w="781050">
                  <a:extLst>
                    <a:ext uri="{9D8B030D-6E8A-4147-A177-3AD203B41FA5}">
                      <a16:colId xmlns:a16="http://schemas.microsoft.com/office/drawing/2014/main" val="20004"/>
                    </a:ext>
                  </a:extLst>
                </a:gridCol>
              </a:tblGrid>
              <a:tr h="399075">
                <a:tc>
                  <a:txBody>
                    <a:bodyPr/>
                    <a:lstStyle/>
                    <a:p>
                      <a:pPr marL="127000" marR="81280" lvl="0" indent="14603"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Bottom  Quintile</a:t>
                      </a:r>
                      <a:endParaRPr sz="1300" u="none" strike="noStrike" cap="none">
                        <a:latin typeface="Trebuchet MS"/>
                        <a:ea typeface="Trebuchet MS"/>
                        <a:cs typeface="Trebuchet MS"/>
                        <a:sym typeface="Trebuchet MS"/>
                      </a:endParaRPr>
                    </a:p>
                  </a:txBody>
                  <a:tcPr marL="0" marR="0" marT="0" marB="0"/>
                </a:tc>
                <a:tc>
                  <a:txBody>
                    <a:bodyPr/>
                    <a:lstStyle/>
                    <a:p>
                      <a:pPr marL="88900" marR="81280" lvl="0" indent="4508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Second  Quintile.</a:t>
                      </a:r>
                      <a:endParaRPr sz="1300" u="none" strike="noStrike" cap="none">
                        <a:latin typeface="Trebuchet MS"/>
                        <a:ea typeface="Trebuchet MS"/>
                        <a:cs typeface="Trebuchet MS"/>
                        <a:sym typeface="Trebuchet MS"/>
                      </a:endParaRPr>
                    </a:p>
                  </a:txBody>
                  <a:tcPr marL="0" marR="0" marT="0" marB="0"/>
                </a:tc>
                <a:tc>
                  <a:txBody>
                    <a:bodyPr/>
                    <a:lstStyle/>
                    <a:p>
                      <a:pPr marL="88900" marR="91440" lvl="0" indent="95250"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Third  Quintile</a:t>
                      </a:r>
                      <a:endParaRPr sz="1300" u="none" strike="noStrike" cap="none">
                        <a:latin typeface="Trebuchet MS"/>
                        <a:ea typeface="Trebuchet MS"/>
                        <a:cs typeface="Trebuchet MS"/>
                        <a:sym typeface="Trebuchet MS"/>
                      </a:endParaRPr>
                    </a:p>
                  </a:txBody>
                  <a:tcPr marL="0" marR="0" marT="0" marB="0"/>
                </a:tc>
                <a:tc>
                  <a:txBody>
                    <a:bodyPr/>
                    <a:lstStyle/>
                    <a:p>
                      <a:pPr marL="99060" marR="91440" lvl="0" indent="43814"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Fourth  Quintile</a:t>
                      </a:r>
                      <a:endParaRPr sz="1300" u="none" strike="noStrike" cap="none">
                        <a:latin typeface="Trebuchet MS"/>
                        <a:ea typeface="Trebuchet MS"/>
                        <a:cs typeface="Trebuchet MS"/>
                        <a:sym typeface="Trebuchet MS"/>
                      </a:endParaRPr>
                    </a:p>
                  </a:txBody>
                  <a:tcPr marL="0" marR="0" marT="0" marB="0"/>
                </a:tc>
                <a:tc>
                  <a:txBody>
                    <a:bodyPr/>
                    <a:lstStyle/>
                    <a:p>
                      <a:pPr marL="99060" marR="119379" lvl="0" indent="16319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Top  Quintile</a:t>
                      </a:r>
                      <a:endParaRPr sz="1300" u="none" strike="noStrike" cap="none">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0"/>
                  </a:ext>
                </a:extLst>
              </a:tr>
            </a:tbl>
          </a:graphicData>
        </a:graphic>
      </p:graphicFrame>
      <p:pic>
        <p:nvPicPr>
          <p:cNvPr id="1559" name="Google Shape;1559;g16cd2f245f6_0_1052"/>
          <p:cNvPicPr preferRelativeResize="0"/>
          <p:nvPr/>
        </p:nvPicPr>
        <p:blipFill rotWithShape="1">
          <a:blip r:embed="rId23">
            <a:alphaModFix/>
          </a:blip>
          <a:srcRect/>
          <a:stretch/>
        </p:blipFill>
        <p:spPr>
          <a:xfrm>
            <a:off x="17699152" y="129432"/>
            <a:ext cx="796613" cy="748852"/>
          </a:xfrm>
          <a:prstGeom prst="rect">
            <a:avLst/>
          </a:prstGeom>
          <a:noFill/>
          <a:ln>
            <a:noFill/>
          </a:ln>
        </p:spPr>
      </p:pic>
      <p:pic>
        <p:nvPicPr>
          <p:cNvPr id="1560" name="Google Shape;1560;g16cd2f245f6_0_1052"/>
          <p:cNvPicPr preferRelativeResize="0"/>
          <p:nvPr/>
        </p:nvPicPr>
        <p:blipFill rotWithShape="1">
          <a:blip r:embed="rId24">
            <a:alphaModFix/>
          </a:blip>
          <a:srcRect/>
          <a:stretch/>
        </p:blipFill>
        <p:spPr>
          <a:xfrm>
            <a:off x="1404221" y="3852419"/>
            <a:ext cx="4977502" cy="2893173"/>
          </a:xfrm>
          <a:prstGeom prst="rect">
            <a:avLst/>
          </a:prstGeom>
          <a:noFill/>
          <a:ln>
            <a:noFill/>
          </a:ln>
        </p:spPr>
      </p:pic>
      <p:pic>
        <p:nvPicPr>
          <p:cNvPr id="1561" name="Google Shape;1561;g16cd2f245f6_0_1052"/>
          <p:cNvPicPr preferRelativeResize="0"/>
          <p:nvPr/>
        </p:nvPicPr>
        <p:blipFill rotWithShape="1">
          <a:blip r:embed="rId25">
            <a:alphaModFix/>
          </a:blip>
          <a:srcRect/>
          <a:stretch/>
        </p:blipFill>
        <p:spPr>
          <a:xfrm>
            <a:off x="3234312" y="6992522"/>
            <a:ext cx="107366" cy="107366"/>
          </a:xfrm>
          <a:prstGeom prst="rect">
            <a:avLst/>
          </a:prstGeom>
          <a:noFill/>
          <a:ln>
            <a:noFill/>
          </a:ln>
        </p:spPr>
      </p:pic>
      <p:sp>
        <p:nvSpPr>
          <p:cNvPr id="1562" name="Google Shape;1562;g16cd2f245f6_0_1052"/>
          <p:cNvSpPr txBox="1"/>
          <p:nvPr/>
        </p:nvSpPr>
        <p:spPr>
          <a:xfrm>
            <a:off x="3375364" y="6889498"/>
            <a:ext cx="1247700" cy="2667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50">
                <a:latin typeface="Arial"/>
                <a:ea typeface="Arial"/>
                <a:cs typeface="Arial"/>
                <a:sym typeface="Arial"/>
              </a:rPr>
              <a:t>Recall the ad</a:t>
            </a:r>
            <a:endParaRPr sz="1650">
              <a:latin typeface="Arial"/>
              <a:ea typeface="Arial"/>
              <a:cs typeface="Arial"/>
              <a:sym typeface="Arial"/>
            </a:endParaRPr>
          </a:p>
        </p:txBody>
      </p:sp>
      <p:sp>
        <p:nvSpPr>
          <p:cNvPr id="1563" name="Google Shape;1563;g16cd2f245f6_0_1052"/>
          <p:cNvSpPr txBox="1"/>
          <p:nvPr/>
        </p:nvSpPr>
        <p:spPr>
          <a:xfrm>
            <a:off x="9315811" y="7667275"/>
            <a:ext cx="2558400" cy="520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50" i="1">
                <a:solidFill>
                  <a:srgbClr val="131617"/>
                </a:solidFill>
                <a:latin typeface="Trebuchet MS"/>
                <a:ea typeface="Trebuchet MS"/>
                <a:cs typeface="Trebuchet MS"/>
                <a:sym typeface="Trebuchet MS"/>
              </a:rPr>
              <a:t>Base (Exposed- Display): 153</a:t>
            </a:r>
            <a:endParaRPr sz="1650">
              <a:latin typeface="Trebuchet MS"/>
              <a:ea typeface="Trebuchet MS"/>
              <a:cs typeface="Trebuchet MS"/>
              <a:sym typeface="Trebuchet MS"/>
            </a:endParaRPr>
          </a:p>
        </p:txBody>
      </p:sp>
      <p:grpSp>
        <p:nvGrpSpPr>
          <p:cNvPr id="1564" name="Google Shape;1564;g16cd2f245f6_0_1052"/>
          <p:cNvGrpSpPr/>
          <p:nvPr/>
        </p:nvGrpSpPr>
        <p:grpSpPr>
          <a:xfrm>
            <a:off x="7341289" y="2812055"/>
            <a:ext cx="5994638" cy="7257592"/>
            <a:chOff x="7341289" y="2812055"/>
            <a:chExt cx="5994638" cy="7257592"/>
          </a:xfrm>
        </p:grpSpPr>
        <p:pic>
          <p:nvPicPr>
            <p:cNvPr id="1565" name="Google Shape;1565;g16cd2f245f6_0_1052"/>
            <p:cNvPicPr preferRelativeResize="0"/>
            <p:nvPr/>
          </p:nvPicPr>
          <p:blipFill rotWithShape="1">
            <a:blip r:embed="rId26">
              <a:alphaModFix/>
            </a:blip>
            <a:srcRect/>
            <a:stretch/>
          </p:blipFill>
          <p:spPr>
            <a:xfrm>
              <a:off x="7341289" y="2812055"/>
              <a:ext cx="77694" cy="7257592"/>
            </a:xfrm>
            <a:prstGeom prst="rect">
              <a:avLst/>
            </a:prstGeom>
            <a:noFill/>
            <a:ln>
              <a:noFill/>
            </a:ln>
          </p:spPr>
        </p:pic>
        <p:sp>
          <p:nvSpPr>
            <p:cNvPr id="1566" name="Google Shape;1566;g16cd2f245f6_0_1052"/>
            <p:cNvSpPr/>
            <p:nvPr/>
          </p:nvSpPr>
          <p:spPr>
            <a:xfrm>
              <a:off x="7359356" y="2818343"/>
              <a:ext cx="0" cy="7200265"/>
            </a:xfrm>
            <a:custGeom>
              <a:avLst/>
              <a:gdLst/>
              <a:ahLst/>
              <a:cxnLst/>
              <a:rect l="l" t="t" r="r" b="b"/>
              <a:pathLst>
                <a:path w="120000" h="7200265" extrusionOk="0">
                  <a:moveTo>
                    <a:pt x="0" y="0"/>
                  </a:moveTo>
                  <a:lnTo>
                    <a:pt x="0" y="719978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567" name="Google Shape;1567;g16cd2f245f6_0_1052"/>
            <p:cNvPicPr preferRelativeResize="0"/>
            <p:nvPr/>
          </p:nvPicPr>
          <p:blipFill rotWithShape="1">
            <a:blip r:embed="rId27">
              <a:alphaModFix/>
            </a:blip>
            <a:srcRect/>
            <a:stretch/>
          </p:blipFill>
          <p:spPr>
            <a:xfrm>
              <a:off x="7405847" y="3794648"/>
              <a:ext cx="5930080" cy="3002421"/>
            </a:xfrm>
            <a:prstGeom prst="rect">
              <a:avLst/>
            </a:prstGeom>
            <a:noFill/>
            <a:ln>
              <a:noFill/>
            </a:ln>
          </p:spPr>
        </p:pic>
        <p:pic>
          <p:nvPicPr>
            <p:cNvPr id="1568" name="Google Shape;1568;g16cd2f245f6_0_1052"/>
            <p:cNvPicPr preferRelativeResize="0"/>
            <p:nvPr/>
          </p:nvPicPr>
          <p:blipFill rotWithShape="1">
            <a:blip r:embed="rId25">
              <a:alphaModFix/>
            </a:blip>
            <a:srcRect/>
            <a:stretch/>
          </p:blipFill>
          <p:spPr>
            <a:xfrm>
              <a:off x="9730449" y="6990009"/>
              <a:ext cx="107366" cy="107366"/>
            </a:xfrm>
            <a:prstGeom prst="rect">
              <a:avLst/>
            </a:prstGeom>
            <a:noFill/>
            <a:ln>
              <a:noFill/>
            </a:ln>
          </p:spPr>
        </p:pic>
      </p:grpSp>
      <p:grpSp>
        <p:nvGrpSpPr>
          <p:cNvPr id="1569" name="Google Shape;1569;g16cd2f245f6_0_1052"/>
          <p:cNvGrpSpPr/>
          <p:nvPr/>
        </p:nvGrpSpPr>
        <p:grpSpPr>
          <a:xfrm>
            <a:off x="13437858" y="2717817"/>
            <a:ext cx="77695" cy="7257592"/>
            <a:chOff x="13437858" y="2717817"/>
            <a:chExt cx="77695" cy="7257592"/>
          </a:xfrm>
        </p:grpSpPr>
        <p:pic>
          <p:nvPicPr>
            <p:cNvPr id="1570" name="Google Shape;1570;g16cd2f245f6_0_1052"/>
            <p:cNvPicPr preferRelativeResize="0"/>
            <p:nvPr/>
          </p:nvPicPr>
          <p:blipFill rotWithShape="1">
            <a:blip r:embed="rId26">
              <a:alphaModFix/>
            </a:blip>
            <a:srcRect/>
            <a:stretch/>
          </p:blipFill>
          <p:spPr>
            <a:xfrm>
              <a:off x="13437858" y="2717817"/>
              <a:ext cx="77695" cy="7257592"/>
            </a:xfrm>
            <a:prstGeom prst="rect">
              <a:avLst/>
            </a:prstGeom>
            <a:noFill/>
            <a:ln>
              <a:noFill/>
            </a:ln>
          </p:spPr>
        </p:pic>
        <p:sp>
          <p:nvSpPr>
            <p:cNvPr id="1571" name="Google Shape;1571;g16cd2f245f6_0_1052"/>
            <p:cNvSpPr/>
            <p:nvPr/>
          </p:nvSpPr>
          <p:spPr>
            <a:xfrm>
              <a:off x="13455925" y="2724105"/>
              <a:ext cx="0" cy="7200265"/>
            </a:xfrm>
            <a:custGeom>
              <a:avLst/>
              <a:gdLst/>
              <a:ahLst/>
              <a:cxnLst/>
              <a:rect l="l" t="t" r="r" b="b"/>
              <a:pathLst>
                <a:path w="120000" h="7200265" extrusionOk="0">
                  <a:moveTo>
                    <a:pt x="0" y="0"/>
                  </a:moveTo>
                  <a:lnTo>
                    <a:pt x="0" y="719978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572" name="Google Shape;1572;g16cd2f245f6_0_1052"/>
          <p:cNvSpPr txBox="1"/>
          <p:nvPr/>
        </p:nvSpPr>
        <p:spPr>
          <a:xfrm>
            <a:off x="9872234" y="6887298"/>
            <a:ext cx="1247700" cy="2667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50">
                <a:latin typeface="Arial"/>
                <a:ea typeface="Arial"/>
                <a:cs typeface="Arial"/>
                <a:sym typeface="Arial"/>
              </a:rPr>
              <a:t>Recall the ad</a:t>
            </a:r>
            <a:endParaRPr sz="1650">
              <a:latin typeface="Arial"/>
              <a:ea typeface="Arial"/>
              <a:cs typeface="Arial"/>
              <a:sym typeface="Arial"/>
            </a:endParaRPr>
          </a:p>
        </p:txBody>
      </p:sp>
      <p:sp>
        <p:nvSpPr>
          <p:cNvPr id="1573" name="Google Shape;1573;g16cd2f245f6_0_1052"/>
          <p:cNvSpPr txBox="1"/>
          <p:nvPr/>
        </p:nvSpPr>
        <p:spPr>
          <a:xfrm>
            <a:off x="19407127" y="10757066"/>
            <a:ext cx="3174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10</a:t>
            </a:r>
            <a:endParaRPr sz="1950">
              <a:latin typeface="Libre Franklin Medium"/>
              <a:ea typeface="Libre Franklin Medium"/>
              <a:cs typeface="Libre Franklin Medium"/>
              <a:sym typeface="Libre Franklin Medium"/>
            </a:endParaRPr>
          </a:p>
        </p:txBody>
      </p:sp>
      <p:sp>
        <p:nvSpPr>
          <p:cNvPr id="1574" name="Google Shape;1574;g16cd2f245f6_0_1052"/>
          <p:cNvSpPr txBox="1"/>
          <p:nvPr/>
        </p:nvSpPr>
        <p:spPr>
          <a:xfrm>
            <a:off x="1340347" y="10589448"/>
            <a:ext cx="5830500" cy="240600"/>
          </a:xfrm>
          <a:prstGeom prst="rect">
            <a:avLst/>
          </a:prstGeom>
          <a:noFill/>
          <a:ln>
            <a:noFill/>
          </a:ln>
        </p:spPr>
        <p:txBody>
          <a:bodyPr spcFirstLastPara="1" wrap="square" lIns="0" tIns="17125" rIns="0" bIns="0" anchor="t" anchorCtr="0">
            <a:spAutoFit/>
          </a:bodyPr>
          <a:lstStyle/>
          <a:p>
            <a:pPr marL="12700" marR="0" lvl="0" indent="0" algn="l" rtl="0">
              <a:lnSpc>
                <a:spcPct val="100000"/>
              </a:lnSpc>
              <a:spcBef>
                <a:spcPts val="0"/>
              </a:spcBef>
              <a:spcAft>
                <a:spcPts val="0"/>
              </a:spcAft>
              <a:buNone/>
            </a:pPr>
            <a:r>
              <a:rPr lang="en-US" sz="1450">
                <a:latin typeface="Tahoma"/>
                <a:ea typeface="Tahoma"/>
                <a:cs typeface="Tahoma"/>
                <a:sym typeface="Tahoma"/>
              </a:rPr>
              <a:t>Do you remember seeing/hearing any of these advertisements online?</a:t>
            </a:r>
            <a:endParaRPr sz="1450">
              <a:latin typeface="Tahoma"/>
              <a:ea typeface="Tahoma"/>
              <a:cs typeface="Tahoma"/>
              <a:sym typeface="Tahoma"/>
            </a:endParaRPr>
          </a:p>
        </p:txBody>
      </p:sp>
      <p:pic>
        <p:nvPicPr>
          <p:cNvPr id="1575" name="Google Shape;1575;g16cd2f245f6_0_1052"/>
          <p:cNvPicPr preferRelativeResize="0"/>
          <p:nvPr/>
        </p:nvPicPr>
        <p:blipFill rotWithShape="1">
          <a:blip r:embed="rId28">
            <a:alphaModFix/>
          </a:blip>
          <a:srcRect/>
          <a:stretch/>
        </p:blipFill>
        <p:spPr>
          <a:xfrm>
            <a:off x="761442" y="10578997"/>
            <a:ext cx="405851" cy="330775"/>
          </a:xfrm>
          <a:prstGeom prst="rect">
            <a:avLst/>
          </a:prstGeom>
          <a:noFill/>
          <a:ln>
            <a:noFill/>
          </a:ln>
        </p:spPr>
      </p:pic>
      <p:graphicFrame>
        <p:nvGraphicFramePr>
          <p:cNvPr id="1576" name="Google Shape;1576;g16cd2f245f6_0_1052"/>
          <p:cNvGraphicFramePr/>
          <p:nvPr/>
        </p:nvGraphicFramePr>
        <p:xfrm>
          <a:off x="8976387" y="9523243"/>
          <a:ext cx="3000000" cy="3000000"/>
        </p:xfrm>
        <a:graphic>
          <a:graphicData uri="http://schemas.openxmlformats.org/drawingml/2006/table">
            <a:tbl>
              <a:tblPr firstRow="1" bandRow="1">
                <a:noFill/>
                <a:tableStyleId>{A7EB5C23-D344-49BA-9811-5B2ACC2CBD17}</a:tableStyleId>
              </a:tblPr>
              <a:tblGrid>
                <a:gridCol w="737225">
                  <a:extLst>
                    <a:ext uri="{9D8B030D-6E8A-4147-A177-3AD203B41FA5}">
                      <a16:colId xmlns:a16="http://schemas.microsoft.com/office/drawing/2014/main" val="20000"/>
                    </a:ext>
                  </a:extLst>
                </a:gridCol>
                <a:gridCol w="704225">
                  <a:extLst>
                    <a:ext uri="{9D8B030D-6E8A-4147-A177-3AD203B41FA5}">
                      <a16:colId xmlns:a16="http://schemas.microsoft.com/office/drawing/2014/main" val="20001"/>
                    </a:ext>
                  </a:extLst>
                </a:gridCol>
                <a:gridCol w="674375">
                  <a:extLst>
                    <a:ext uri="{9D8B030D-6E8A-4147-A177-3AD203B41FA5}">
                      <a16:colId xmlns:a16="http://schemas.microsoft.com/office/drawing/2014/main" val="20002"/>
                    </a:ext>
                  </a:extLst>
                </a:gridCol>
                <a:gridCol w="684525">
                  <a:extLst>
                    <a:ext uri="{9D8B030D-6E8A-4147-A177-3AD203B41FA5}">
                      <a16:colId xmlns:a16="http://schemas.microsoft.com/office/drawing/2014/main" val="20003"/>
                    </a:ext>
                  </a:extLst>
                </a:gridCol>
                <a:gridCol w="746750">
                  <a:extLst>
                    <a:ext uri="{9D8B030D-6E8A-4147-A177-3AD203B41FA5}">
                      <a16:colId xmlns:a16="http://schemas.microsoft.com/office/drawing/2014/main" val="20004"/>
                    </a:ext>
                  </a:extLst>
                </a:gridCol>
              </a:tblGrid>
              <a:tr h="399075">
                <a:tc>
                  <a:txBody>
                    <a:bodyPr/>
                    <a:lstStyle/>
                    <a:p>
                      <a:pPr marL="127000" marR="47625" lvl="0" indent="1587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Bottom  Quintile</a:t>
                      </a:r>
                      <a:endParaRPr sz="1300" u="none" strike="noStrike" cap="none">
                        <a:latin typeface="Trebuchet MS"/>
                        <a:ea typeface="Trebuchet MS"/>
                        <a:cs typeface="Trebuchet MS"/>
                        <a:sym typeface="Trebuchet MS"/>
                      </a:endParaRPr>
                    </a:p>
                  </a:txBody>
                  <a:tcPr marL="0" marR="0" marT="0" marB="0"/>
                </a:tc>
                <a:tc>
                  <a:txBody>
                    <a:bodyPr/>
                    <a:lstStyle/>
                    <a:p>
                      <a:pPr marL="55243" marR="46355" lvl="0" indent="4508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Second  Quintile.</a:t>
                      </a:r>
                      <a:endParaRPr sz="1300" u="none" strike="noStrike" cap="none">
                        <a:latin typeface="Trebuchet MS"/>
                        <a:ea typeface="Trebuchet MS"/>
                        <a:cs typeface="Trebuchet MS"/>
                        <a:sym typeface="Trebuchet MS"/>
                      </a:endParaRPr>
                    </a:p>
                  </a:txBody>
                  <a:tcPr marL="0" marR="0" marT="0" marB="0"/>
                </a:tc>
                <a:tc>
                  <a:txBody>
                    <a:bodyPr/>
                    <a:lstStyle/>
                    <a:p>
                      <a:pPr marL="53975" marR="57150" lvl="0" indent="96520"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Third  Quintile</a:t>
                      </a:r>
                      <a:endParaRPr sz="1300" u="none" strike="noStrike" cap="none">
                        <a:latin typeface="Trebuchet MS"/>
                        <a:ea typeface="Trebuchet MS"/>
                        <a:cs typeface="Trebuchet MS"/>
                        <a:sym typeface="Trebuchet MS"/>
                      </a:endParaRPr>
                    </a:p>
                  </a:txBody>
                  <a:tcPr marL="0" marR="0" marT="0" marB="0"/>
                </a:tc>
                <a:tc>
                  <a:txBody>
                    <a:bodyPr/>
                    <a:lstStyle/>
                    <a:p>
                      <a:pPr marL="64768" marR="57150" lvl="0" indent="4508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Fourth  Quintile</a:t>
                      </a:r>
                      <a:endParaRPr sz="1300" u="none" strike="noStrike" cap="none">
                        <a:latin typeface="Trebuchet MS"/>
                        <a:ea typeface="Trebuchet MS"/>
                        <a:cs typeface="Trebuchet MS"/>
                        <a:sym typeface="Trebuchet MS"/>
                      </a:endParaRPr>
                    </a:p>
                  </a:txBody>
                  <a:tcPr marL="0" marR="0" marT="0" marB="0"/>
                </a:tc>
                <a:tc>
                  <a:txBody>
                    <a:bodyPr/>
                    <a:lstStyle/>
                    <a:p>
                      <a:pPr marL="64768" marR="119379" lvl="0" indent="16446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Top  Quintile</a:t>
                      </a:r>
                      <a:endParaRPr sz="1300" u="none" strike="noStrike" cap="none">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0"/>
                  </a:ext>
                </a:extLst>
              </a:tr>
            </a:tbl>
          </a:graphicData>
        </a:graphic>
      </p:graphicFrame>
      <p:sp>
        <p:nvSpPr>
          <p:cNvPr id="1577" name="Google Shape;1577;g16cd2f245f6_0_1052"/>
          <p:cNvSpPr txBox="1"/>
          <p:nvPr/>
        </p:nvSpPr>
        <p:spPr>
          <a:xfrm>
            <a:off x="8248095" y="9011318"/>
            <a:ext cx="540300" cy="4149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Overall</a:t>
            </a:r>
            <a:endParaRPr sz="1300">
              <a:latin typeface="Trebuchet MS"/>
              <a:ea typeface="Trebuchet MS"/>
              <a:cs typeface="Trebuchet MS"/>
              <a:sym typeface="Trebuchet MS"/>
            </a:endParaRPr>
          </a:p>
        </p:txBody>
      </p:sp>
      <p:sp>
        <p:nvSpPr>
          <p:cNvPr id="1578" name="Google Shape;1578;g16cd2f245f6_0_1052"/>
          <p:cNvSpPr/>
          <p:nvPr/>
        </p:nvSpPr>
        <p:spPr>
          <a:xfrm>
            <a:off x="11313582" y="8990302"/>
            <a:ext cx="294640" cy="310515"/>
          </a:xfrm>
          <a:custGeom>
            <a:avLst/>
            <a:gdLst/>
            <a:ahLst/>
            <a:cxnLst/>
            <a:rect l="l" t="t" r="r" b="b"/>
            <a:pathLst>
              <a:path w="294640" h="310515" extrusionOk="0">
                <a:moveTo>
                  <a:pt x="0" y="155178"/>
                </a:moveTo>
                <a:lnTo>
                  <a:pt x="7498" y="106149"/>
                </a:lnTo>
                <a:lnTo>
                  <a:pt x="28376" y="63554"/>
                </a:lnTo>
                <a:lnTo>
                  <a:pt x="60206" y="29955"/>
                </a:lnTo>
                <a:lnTo>
                  <a:pt x="100560" y="7915"/>
                </a:lnTo>
                <a:lnTo>
                  <a:pt x="147011" y="0"/>
                </a:lnTo>
                <a:lnTo>
                  <a:pt x="193461" y="7915"/>
                </a:lnTo>
                <a:lnTo>
                  <a:pt x="233815" y="29955"/>
                </a:lnTo>
                <a:lnTo>
                  <a:pt x="265645" y="63554"/>
                </a:lnTo>
                <a:lnTo>
                  <a:pt x="286523" y="106149"/>
                </a:lnTo>
                <a:lnTo>
                  <a:pt x="294022" y="155178"/>
                </a:lnTo>
                <a:lnTo>
                  <a:pt x="286523" y="204207"/>
                </a:lnTo>
                <a:lnTo>
                  <a:pt x="265645" y="246802"/>
                </a:lnTo>
                <a:lnTo>
                  <a:pt x="233815" y="280401"/>
                </a:lnTo>
                <a:lnTo>
                  <a:pt x="193461" y="302441"/>
                </a:lnTo>
                <a:lnTo>
                  <a:pt x="147011" y="310357"/>
                </a:lnTo>
                <a:lnTo>
                  <a:pt x="100560" y="302441"/>
                </a:lnTo>
                <a:lnTo>
                  <a:pt x="60206" y="280401"/>
                </a:lnTo>
                <a:lnTo>
                  <a:pt x="28376" y="246802"/>
                </a:lnTo>
                <a:lnTo>
                  <a:pt x="7498" y="204207"/>
                </a:lnTo>
                <a:lnTo>
                  <a:pt x="0" y="155178"/>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579" name="Google Shape;1579;g16cd2f245f6_0_1052"/>
          <p:cNvSpPr txBox="1"/>
          <p:nvPr/>
        </p:nvSpPr>
        <p:spPr>
          <a:xfrm>
            <a:off x="8626827" y="8517197"/>
            <a:ext cx="3639300" cy="4149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Nielsen Digital Ad Effect Overall Norms – Ad Recall</a:t>
            </a:r>
            <a:endParaRPr sz="1300">
              <a:latin typeface="Trebuchet MS"/>
              <a:ea typeface="Trebuchet MS"/>
              <a:cs typeface="Trebuchet MS"/>
              <a:sym typeface="Trebuchet MS"/>
            </a:endParaRPr>
          </a:p>
        </p:txBody>
      </p:sp>
      <p:sp>
        <p:nvSpPr>
          <p:cNvPr id="1580" name="Google Shape;1580;g16cd2f245f6_0_1052"/>
          <p:cNvSpPr txBox="1"/>
          <p:nvPr/>
        </p:nvSpPr>
        <p:spPr>
          <a:xfrm>
            <a:off x="15221182" y="8550390"/>
            <a:ext cx="3639300" cy="4149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Nielsen Digital Ad Effect Overall Norms – Ad Recall</a:t>
            </a:r>
            <a:endParaRPr sz="1300">
              <a:latin typeface="Trebuchet MS"/>
              <a:ea typeface="Trebuchet MS"/>
              <a:cs typeface="Trebuchet MS"/>
              <a:sym typeface="Trebuchet MS"/>
            </a:endParaRPr>
          </a:p>
        </p:txBody>
      </p:sp>
      <p:sp>
        <p:nvSpPr>
          <p:cNvPr id="1581" name="Google Shape;1581;g16cd2f245f6_0_1052"/>
          <p:cNvSpPr txBox="1"/>
          <p:nvPr/>
        </p:nvSpPr>
        <p:spPr>
          <a:xfrm>
            <a:off x="4509989" y="5086202"/>
            <a:ext cx="604500" cy="721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FFFFFF"/>
                </a:solidFill>
                <a:latin typeface="Tahoma"/>
                <a:ea typeface="Tahoma"/>
                <a:cs typeface="Tahoma"/>
                <a:sym typeface="Tahoma"/>
              </a:rPr>
              <a:t>94%</a:t>
            </a:r>
            <a:endParaRPr sz="2300">
              <a:latin typeface="Tahoma"/>
              <a:ea typeface="Tahoma"/>
              <a:cs typeface="Tahoma"/>
              <a:sym typeface="Tahoma"/>
            </a:endParaRPr>
          </a:p>
        </p:txBody>
      </p:sp>
      <p:sp>
        <p:nvSpPr>
          <p:cNvPr id="1582" name="Google Shape;1582;g16cd2f245f6_0_1052"/>
          <p:cNvSpPr txBox="1"/>
          <p:nvPr/>
        </p:nvSpPr>
        <p:spPr>
          <a:xfrm>
            <a:off x="2732975" y="3919432"/>
            <a:ext cx="435000" cy="721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FFFFFF"/>
                </a:solidFill>
                <a:latin typeface="Tahoma"/>
                <a:ea typeface="Tahoma"/>
                <a:cs typeface="Tahoma"/>
                <a:sym typeface="Tahoma"/>
              </a:rPr>
              <a:t>6%</a:t>
            </a:r>
            <a:endParaRPr sz="2300">
              <a:latin typeface="Tahoma"/>
              <a:ea typeface="Tahoma"/>
              <a:cs typeface="Tahoma"/>
              <a:sym typeface="Tahoma"/>
            </a:endParaRPr>
          </a:p>
        </p:txBody>
      </p:sp>
      <p:sp>
        <p:nvSpPr>
          <p:cNvPr id="1583" name="Google Shape;1583;g16cd2f245f6_0_1052"/>
          <p:cNvSpPr txBox="1"/>
          <p:nvPr/>
        </p:nvSpPr>
        <p:spPr>
          <a:xfrm>
            <a:off x="11528519" y="5086202"/>
            <a:ext cx="604500" cy="721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FFFFFF"/>
                </a:solidFill>
                <a:latin typeface="Tahoma"/>
                <a:ea typeface="Tahoma"/>
                <a:cs typeface="Tahoma"/>
                <a:sym typeface="Tahoma"/>
              </a:rPr>
              <a:t>81%</a:t>
            </a:r>
            <a:endParaRPr sz="2300">
              <a:latin typeface="Tahoma"/>
              <a:ea typeface="Tahoma"/>
              <a:cs typeface="Tahoma"/>
              <a:sym typeface="Tahoma"/>
            </a:endParaRPr>
          </a:p>
        </p:txBody>
      </p:sp>
      <p:sp>
        <p:nvSpPr>
          <p:cNvPr id="1584" name="Google Shape;1584;g16cd2f245f6_0_1052"/>
          <p:cNvSpPr txBox="1"/>
          <p:nvPr/>
        </p:nvSpPr>
        <p:spPr>
          <a:xfrm>
            <a:off x="8736562" y="4110420"/>
            <a:ext cx="604500" cy="721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FFFFFF"/>
                </a:solidFill>
                <a:latin typeface="Tahoma"/>
                <a:ea typeface="Tahoma"/>
                <a:cs typeface="Tahoma"/>
                <a:sym typeface="Tahoma"/>
              </a:rPr>
              <a:t>19%</a:t>
            </a:r>
            <a:endParaRPr sz="2300">
              <a:latin typeface="Tahoma"/>
              <a:ea typeface="Tahoma"/>
              <a:cs typeface="Tahoma"/>
              <a:sym typeface="Tahoma"/>
            </a:endParaRPr>
          </a:p>
        </p:txBody>
      </p:sp>
      <p:sp>
        <p:nvSpPr>
          <p:cNvPr id="1585" name="Google Shape;1585;g16cd2f245f6_0_1052"/>
          <p:cNvSpPr txBox="1"/>
          <p:nvPr/>
        </p:nvSpPr>
        <p:spPr>
          <a:xfrm>
            <a:off x="17953873" y="5086202"/>
            <a:ext cx="604500" cy="721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FFFFFF"/>
                </a:solidFill>
                <a:latin typeface="Tahoma"/>
                <a:ea typeface="Tahoma"/>
                <a:cs typeface="Tahoma"/>
                <a:sym typeface="Tahoma"/>
              </a:rPr>
              <a:t>90%</a:t>
            </a:r>
            <a:endParaRPr sz="2300">
              <a:latin typeface="Tahoma"/>
              <a:ea typeface="Tahoma"/>
              <a:cs typeface="Tahoma"/>
              <a:sym typeface="Tahoma"/>
            </a:endParaRPr>
          </a:p>
        </p:txBody>
      </p:sp>
      <p:sp>
        <p:nvSpPr>
          <p:cNvPr id="1586" name="Google Shape;1586;g16cd2f245f6_0_1052"/>
          <p:cNvSpPr txBox="1"/>
          <p:nvPr/>
        </p:nvSpPr>
        <p:spPr>
          <a:xfrm>
            <a:off x="15676770" y="4056391"/>
            <a:ext cx="604500" cy="721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FFFFFF"/>
                </a:solidFill>
                <a:latin typeface="Tahoma"/>
                <a:ea typeface="Tahoma"/>
                <a:cs typeface="Tahoma"/>
                <a:sym typeface="Tahoma"/>
              </a:rPr>
              <a:t>10%</a:t>
            </a:r>
            <a:endParaRPr sz="2300">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90"/>
        <p:cNvGrpSpPr/>
        <p:nvPr/>
      </p:nvGrpSpPr>
      <p:grpSpPr>
        <a:xfrm>
          <a:off x="0" y="0"/>
          <a:ext cx="0" cy="0"/>
          <a:chOff x="0" y="0"/>
          <a:chExt cx="0" cy="0"/>
        </a:xfrm>
      </p:grpSpPr>
      <p:pic>
        <p:nvPicPr>
          <p:cNvPr id="1591" name="Google Shape;1591;g16cd2f245f6_0_1122"/>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592" name="Google Shape;1592;g16cd2f245f6_0_1122"/>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aphicFrame>
        <p:nvGraphicFramePr>
          <p:cNvPr id="1593" name="Google Shape;1593;g16cd2f245f6_0_1122"/>
          <p:cNvGraphicFramePr/>
          <p:nvPr/>
        </p:nvGraphicFramePr>
        <p:xfrm>
          <a:off x="7106252" y="2892477"/>
          <a:ext cx="3000000" cy="3000000"/>
        </p:xfrm>
        <a:graphic>
          <a:graphicData uri="http://schemas.openxmlformats.org/drawingml/2006/table">
            <a:tbl>
              <a:tblPr firstRow="1" bandRow="1">
                <a:noFill/>
                <a:tableStyleId>{A7EB5C23-D344-49BA-9811-5B2ACC2CBD17}</a:tableStyleId>
              </a:tblPr>
              <a:tblGrid>
                <a:gridCol w="2013575">
                  <a:extLst>
                    <a:ext uri="{9D8B030D-6E8A-4147-A177-3AD203B41FA5}">
                      <a16:colId xmlns:a16="http://schemas.microsoft.com/office/drawing/2014/main" val="20000"/>
                    </a:ext>
                  </a:extLst>
                </a:gridCol>
                <a:gridCol w="223525">
                  <a:extLst>
                    <a:ext uri="{9D8B030D-6E8A-4147-A177-3AD203B41FA5}">
                      <a16:colId xmlns:a16="http://schemas.microsoft.com/office/drawing/2014/main" val="20001"/>
                    </a:ext>
                  </a:extLst>
                </a:gridCol>
                <a:gridCol w="895975">
                  <a:extLst>
                    <a:ext uri="{9D8B030D-6E8A-4147-A177-3AD203B41FA5}">
                      <a16:colId xmlns:a16="http://schemas.microsoft.com/office/drawing/2014/main" val="20002"/>
                    </a:ext>
                  </a:extLst>
                </a:gridCol>
                <a:gridCol w="1343025">
                  <a:extLst>
                    <a:ext uri="{9D8B030D-6E8A-4147-A177-3AD203B41FA5}">
                      <a16:colId xmlns:a16="http://schemas.microsoft.com/office/drawing/2014/main" val="20003"/>
                    </a:ext>
                  </a:extLst>
                </a:gridCol>
                <a:gridCol w="568950">
                  <a:extLst>
                    <a:ext uri="{9D8B030D-6E8A-4147-A177-3AD203B41FA5}">
                      <a16:colId xmlns:a16="http://schemas.microsoft.com/office/drawing/2014/main" val="20004"/>
                    </a:ext>
                  </a:extLst>
                </a:gridCol>
                <a:gridCol w="1934850">
                  <a:extLst>
                    <a:ext uri="{9D8B030D-6E8A-4147-A177-3AD203B41FA5}">
                      <a16:colId xmlns:a16="http://schemas.microsoft.com/office/drawing/2014/main" val="20005"/>
                    </a:ext>
                  </a:extLst>
                </a:gridCol>
              </a:tblGrid>
              <a:tr h="366900">
                <a:tc>
                  <a:txBody>
                    <a:bodyPr/>
                    <a:lstStyle/>
                    <a:p>
                      <a:pPr marL="0" marR="264795" lvl="0" indent="0" algn="r" rtl="0">
                        <a:lnSpc>
                          <a:spcPct val="111521"/>
                        </a:lnSpc>
                        <a:spcBef>
                          <a:spcPts val="0"/>
                        </a:spcBef>
                        <a:spcAft>
                          <a:spcPts val="0"/>
                        </a:spcAft>
                        <a:buNone/>
                      </a:pPr>
                      <a:r>
                        <a:rPr lang="en-US" sz="2300" b="1" u="none" strike="noStrike" cap="none">
                          <a:solidFill>
                            <a:srgbClr val="585858"/>
                          </a:solidFill>
                          <a:latin typeface="Calibri"/>
                          <a:ea typeface="Calibri"/>
                          <a:cs typeface="Calibri"/>
                          <a:sym typeface="Calibri"/>
                        </a:rPr>
                        <a:t>Pizza Hut</a:t>
                      </a:r>
                      <a:endParaRPr sz="2300" u="none" strike="noStrike" cap="none">
                        <a:latin typeface="Calibri"/>
                        <a:ea typeface="Calibri"/>
                        <a:cs typeface="Calibri"/>
                        <a:sym typeface="Calibri"/>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0" marR="24130" lvl="0" indent="0" algn="r" rtl="0">
                        <a:lnSpc>
                          <a:spcPct val="117173"/>
                        </a:lnSpc>
                        <a:spcBef>
                          <a:spcPts val="0"/>
                        </a:spcBef>
                        <a:spcAft>
                          <a:spcPts val="0"/>
                        </a:spcAft>
                        <a:buNone/>
                      </a:pPr>
                      <a:r>
                        <a:rPr lang="en-US" sz="2300" u="none" strike="noStrike" cap="none">
                          <a:solidFill>
                            <a:srgbClr val="404040"/>
                          </a:solidFill>
                          <a:latin typeface="Calibri"/>
                          <a:ea typeface="Calibri"/>
                          <a:cs typeface="Calibri"/>
                          <a:sym typeface="Calibri"/>
                        </a:rPr>
                        <a:t>39%</a:t>
                      </a:r>
                      <a:endParaRPr sz="2300" u="none" strike="noStrike" cap="none">
                        <a:latin typeface="Calibri"/>
                        <a:ea typeface="Calibri"/>
                        <a:cs typeface="Calibri"/>
                        <a:sym typeface="Calibri"/>
                      </a:endParaRPr>
                    </a:p>
                  </a:txBody>
                  <a:tcPr marL="0" marR="0" marT="0" marB="0">
                    <a:solidFill>
                      <a:srgbClr val="0064C1"/>
                    </a:solidFill>
                  </a:tcPr>
                </a:tc>
                <a:extLst>
                  <a:ext uri="{0D108BD9-81ED-4DB2-BD59-A6C34878D82A}">
                    <a16:rowId xmlns:a16="http://schemas.microsoft.com/office/drawing/2014/main" val="10000"/>
                  </a:ext>
                </a:extLst>
              </a:tr>
              <a:tr h="665950">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1"/>
                  </a:ext>
                </a:extLst>
              </a:tr>
              <a:tr h="365650">
                <a:tc>
                  <a:txBody>
                    <a:bodyPr/>
                    <a:lstStyle/>
                    <a:p>
                      <a:pPr marL="0" marR="265430" lvl="0" indent="0" algn="r" rtl="0">
                        <a:lnSpc>
                          <a:spcPct val="111304"/>
                        </a:lnSpc>
                        <a:spcBef>
                          <a:spcPts val="0"/>
                        </a:spcBef>
                        <a:spcAft>
                          <a:spcPts val="0"/>
                        </a:spcAft>
                        <a:buNone/>
                      </a:pPr>
                      <a:r>
                        <a:rPr lang="en-US" sz="2300" b="1" u="none" strike="noStrike" cap="none">
                          <a:solidFill>
                            <a:srgbClr val="585858"/>
                          </a:solidFill>
                          <a:latin typeface="Calibri"/>
                          <a:ea typeface="Calibri"/>
                          <a:cs typeface="Calibri"/>
                          <a:sym typeface="Calibri"/>
                        </a:rPr>
                        <a:t>Domino's</a:t>
                      </a:r>
                      <a:endParaRPr sz="2300" u="none" strike="noStrike" cap="none">
                        <a:latin typeface="Calibri"/>
                        <a:ea typeface="Calibri"/>
                        <a:cs typeface="Calibri"/>
                        <a:sym typeface="Calibri"/>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53339" marR="0" lvl="0" indent="0" algn="l" rtl="0">
                        <a:lnSpc>
                          <a:spcPct val="116956"/>
                        </a:lnSpc>
                        <a:spcBef>
                          <a:spcPts val="0"/>
                        </a:spcBef>
                        <a:spcAft>
                          <a:spcPts val="0"/>
                        </a:spcAft>
                        <a:buNone/>
                      </a:pPr>
                      <a:r>
                        <a:rPr lang="en-US" sz="2300" u="none" strike="noStrike" cap="none">
                          <a:solidFill>
                            <a:srgbClr val="404040"/>
                          </a:solidFill>
                          <a:latin typeface="Calibri"/>
                          <a:ea typeface="Calibri"/>
                          <a:cs typeface="Calibri"/>
                          <a:sym typeface="Calibri"/>
                        </a:rPr>
                        <a:t>27%</a:t>
                      </a:r>
                      <a:endParaRPr sz="2300" u="none" strike="noStrike" cap="none">
                        <a:latin typeface="Calibri"/>
                        <a:ea typeface="Calibri"/>
                        <a:cs typeface="Calibri"/>
                        <a:sym typeface="Calibri"/>
                      </a:endParaRPr>
                    </a:p>
                  </a:txBody>
                  <a:tcPr marL="0" marR="0" marT="0" marB="0"/>
                </a:tc>
                <a:extLst>
                  <a:ext uri="{0D108BD9-81ED-4DB2-BD59-A6C34878D82A}">
                    <a16:rowId xmlns:a16="http://schemas.microsoft.com/office/drawing/2014/main" val="10002"/>
                  </a:ext>
                </a:extLst>
              </a:tr>
              <a:tr h="665950">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3"/>
                  </a:ext>
                </a:extLst>
              </a:tr>
              <a:tr h="365650">
                <a:tc>
                  <a:txBody>
                    <a:bodyPr/>
                    <a:lstStyle/>
                    <a:p>
                      <a:pPr marL="0" marR="264160" lvl="0" indent="0" algn="r" rtl="0">
                        <a:lnSpc>
                          <a:spcPct val="111521"/>
                        </a:lnSpc>
                        <a:spcBef>
                          <a:spcPts val="0"/>
                        </a:spcBef>
                        <a:spcAft>
                          <a:spcPts val="0"/>
                        </a:spcAft>
                        <a:buNone/>
                      </a:pPr>
                      <a:r>
                        <a:rPr lang="en-US" sz="2300" b="1" u="none" strike="noStrike" cap="none">
                          <a:solidFill>
                            <a:srgbClr val="585858"/>
                          </a:solidFill>
                          <a:latin typeface="Calibri"/>
                          <a:ea typeface="Calibri"/>
                          <a:cs typeface="Calibri"/>
                          <a:sym typeface="Calibri"/>
                        </a:rPr>
                        <a:t>Ovenstory</a:t>
                      </a:r>
                      <a:endParaRPr sz="2300" u="none" strike="noStrike" cap="none">
                        <a:latin typeface="Calibri"/>
                        <a:ea typeface="Calibri"/>
                        <a:cs typeface="Calibri"/>
                        <a:sym typeface="Calibri"/>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63500" marR="0" lvl="0" indent="0" algn="l" rtl="0">
                        <a:lnSpc>
                          <a:spcPct val="117173"/>
                        </a:lnSpc>
                        <a:spcBef>
                          <a:spcPts val="0"/>
                        </a:spcBef>
                        <a:spcAft>
                          <a:spcPts val="0"/>
                        </a:spcAft>
                        <a:buNone/>
                      </a:pPr>
                      <a:r>
                        <a:rPr lang="en-US" sz="2300" u="none" strike="noStrike" cap="none">
                          <a:solidFill>
                            <a:srgbClr val="404040"/>
                          </a:solidFill>
                          <a:latin typeface="Calibri"/>
                          <a:ea typeface="Calibri"/>
                          <a:cs typeface="Calibri"/>
                          <a:sym typeface="Calibri"/>
                        </a:rPr>
                        <a:t>2%</a:t>
                      </a:r>
                      <a:endParaRPr sz="2300" u="none" strike="noStrike" cap="none">
                        <a:latin typeface="Calibri"/>
                        <a:ea typeface="Calibri"/>
                        <a:cs typeface="Calibri"/>
                        <a:sym typeface="Calibri"/>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4"/>
                  </a:ext>
                </a:extLst>
              </a:tr>
              <a:tr h="665950">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5"/>
                  </a:ext>
                </a:extLst>
              </a:tr>
              <a:tr h="366900">
                <a:tc>
                  <a:txBody>
                    <a:bodyPr/>
                    <a:lstStyle/>
                    <a:p>
                      <a:pPr marL="0" marR="264795" lvl="0" indent="0" algn="r" rtl="0">
                        <a:lnSpc>
                          <a:spcPct val="111739"/>
                        </a:lnSpc>
                        <a:spcBef>
                          <a:spcPts val="0"/>
                        </a:spcBef>
                        <a:spcAft>
                          <a:spcPts val="0"/>
                        </a:spcAft>
                        <a:buNone/>
                      </a:pPr>
                      <a:r>
                        <a:rPr lang="en-US" sz="2300" b="1" u="none" strike="noStrike" cap="none">
                          <a:solidFill>
                            <a:srgbClr val="585858"/>
                          </a:solidFill>
                          <a:latin typeface="Calibri"/>
                          <a:ea typeface="Calibri"/>
                          <a:cs typeface="Calibri"/>
                          <a:sym typeface="Calibri"/>
                        </a:rPr>
                        <a:t>KFC</a:t>
                      </a:r>
                      <a:endParaRPr sz="2300" u="none" strike="noStrike" cap="none">
                        <a:latin typeface="Calibri"/>
                        <a:ea typeface="Calibri"/>
                        <a:cs typeface="Calibri"/>
                        <a:sym typeface="Calibri"/>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62864" marR="0" lvl="0" indent="0" algn="l" rtl="0">
                        <a:lnSpc>
                          <a:spcPct val="117173"/>
                        </a:lnSpc>
                        <a:spcBef>
                          <a:spcPts val="0"/>
                        </a:spcBef>
                        <a:spcAft>
                          <a:spcPts val="0"/>
                        </a:spcAft>
                        <a:buNone/>
                      </a:pPr>
                      <a:r>
                        <a:rPr lang="en-US" sz="2300" u="none" strike="noStrike" cap="none">
                          <a:solidFill>
                            <a:srgbClr val="404040"/>
                          </a:solidFill>
                          <a:latin typeface="Calibri"/>
                          <a:ea typeface="Calibri"/>
                          <a:cs typeface="Calibri"/>
                          <a:sym typeface="Calibri"/>
                        </a:rPr>
                        <a:t>10%</a:t>
                      </a:r>
                      <a:endParaRPr sz="2300" u="none" strike="noStrike" cap="none">
                        <a:latin typeface="Calibri"/>
                        <a:ea typeface="Calibri"/>
                        <a:cs typeface="Calibri"/>
                        <a:sym typeface="Calibri"/>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6"/>
                  </a:ext>
                </a:extLst>
              </a:tr>
              <a:tr h="665950">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7"/>
                  </a:ext>
                </a:extLst>
              </a:tr>
              <a:tr h="365650">
                <a:tc>
                  <a:txBody>
                    <a:bodyPr/>
                    <a:lstStyle/>
                    <a:p>
                      <a:pPr marL="0" marR="264160" lvl="0" indent="0" algn="r" rtl="0">
                        <a:lnSpc>
                          <a:spcPct val="111521"/>
                        </a:lnSpc>
                        <a:spcBef>
                          <a:spcPts val="0"/>
                        </a:spcBef>
                        <a:spcAft>
                          <a:spcPts val="0"/>
                        </a:spcAft>
                        <a:buNone/>
                      </a:pPr>
                      <a:r>
                        <a:rPr lang="en-US" sz="2300" b="1" u="none" strike="noStrike" cap="none">
                          <a:solidFill>
                            <a:srgbClr val="585858"/>
                          </a:solidFill>
                          <a:latin typeface="Calibri"/>
                          <a:ea typeface="Calibri"/>
                          <a:cs typeface="Calibri"/>
                          <a:sym typeface="Calibri"/>
                        </a:rPr>
                        <a:t>None of these</a:t>
                      </a:r>
                      <a:endParaRPr sz="2300" u="none" strike="noStrike" cap="none">
                        <a:latin typeface="Calibri"/>
                        <a:ea typeface="Calibri"/>
                        <a:cs typeface="Calibri"/>
                        <a:sym typeface="Calibri"/>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solidFill>
                      <a:srgbClr val="0064C1"/>
                    </a:solidFill>
                  </a:tcPr>
                </a:tc>
                <a:tc>
                  <a:txBody>
                    <a:bodyPr/>
                    <a:lstStyle/>
                    <a:p>
                      <a:pPr marL="62864" marR="0" lvl="0" indent="0" algn="l" rtl="0">
                        <a:lnSpc>
                          <a:spcPct val="116956"/>
                        </a:lnSpc>
                        <a:spcBef>
                          <a:spcPts val="0"/>
                        </a:spcBef>
                        <a:spcAft>
                          <a:spcPts val="0"/>
                        </a:spcAft>
                        <a:buNone/>
                      </a:pPr>
                      <a:r>
                        <a:rPr lang="en-US" sz="2300" u="none" strike="noStrike" cap="none">
                          <a:solidFill>
                            <a:srgbClr val="404040"/>
                          </a:solidFill>
                          <a:latin typeface="Calibri"/>
                          <a:ea typeface="Calibri"/>
                          <a:cs typeface="Calibri"/>
                          <a:sym typeface="Calibri"/>
                        </a:rPr>
                        <a:t>22%</a:t>
                      </a:r>
                      <a:endParaRPr sz="2300" u="none" strike="noStrike" cap="none">
                        <a:latin typeface="Calibri"/>
                        <a:ea typeface="Calibri"/>
                        <a:cs typeface="Calibri"/>
                        <a:sym typeface="Calibri"/>
                      </a:endParaRPr>
                    </a:p>
                  </a:txBody>
                  <a:tcPr marL="0" marR="0" marT="0" marB="0"/>
                </a:tc>
                <a:tc>
                  <a:txBody>
                    <a:bodyPr/>
                    <a:lstStyle/>
                    <a:p>
                      <a:pPr marL="0" marR="0" lvl="0" indent="0" algn="l" rtl="0">
                        <a:lnSpc>
                          <a:spcPct val="100000"/>
                        </a:lnSpc>
                        <a:spcBef>
                          <a:spcPts val="0"/>
                        </a:spcBef>
                        <a:spcAft>
                          <a:spcPts val="0"/>
                        </a:spcAft>
                        <a:buNone/>
                      </a:pPr>
                      <a:endParaRPr sz="2000" u="none" strike="noStrike" cap="none">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8"/>
                  </a:ext>
                </a:extLst>
              </a:tr>
            </a:tbl>
          </a:graphicData>
        </a:graphic>
      </p:graphicFrame>
      <p:sp>
        <p:nvSpPr>
          <p:cNvPr id="1594" name="Google Shape;1594;g16cd2f245f6_0_1122"/>
          <p:cNvSpPr/>
          <p:nvPr/>
        </p:nvSpPr>
        <p:spPr>
          <a:xfrm>
            <a:off x="9119722" y="2559503"/>
            <a:ext cx="0" cy="5160645"/>
          </a:xfrm>
          <a:custGeom>
            <a:avLst/>
            <a:gdLst/>
            <a:ahLst/>
            <a:cxnLst/>
            <a:rect l="l" t="t" r="r" b="b"/>
            <a:pathLst>
              <a:path w="120000" h="5160645" extrusionOk="0">
                <a:moveTo>
                  <a:pt x="0" y="5160471"/>
                </a:moveTo>
                <a:lnTo>
                  <a:pt x="0" y="0"/>
                </a:lnTo>
              </a:path>
            </a:pathLst>
          </a:custGeom>
          <a:noFill/>
          <a:ln w="9525" cap="flat" cmpd="sng">
            <a:solidFill>
              <a:srgbClr val="D9D9D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595" name="Google Shape;1595;g16cd2f245f6_0_1122"/>
          <p:cNvSpPr txBox="1">
            <a:spLocks noGrp="1"/>
          </p:cNvSpPr>
          <p:nvPr>
            <p:ph type="title"/>
          </p:nvPr>
        </p:nvSpPr>
        <p:spPr>
          <a:xfrm>
            <a:off x="1052607" y="373780"/>
            <a:ext cx="88233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solidFill>
                  <a:srgbClr val="000000"/>
                </a:solidFill>
              </a:rPr>
              <a:t>BRAND </a:t>
            </a:r>
            <a:r>
              <a:rPr lang="en-US" sz="6600">
                <a:solidFill>
                  <a:srgbClr val="001F41"/>
                </a:solidFill>
              </a:rPr>
              <a:t>ASSOCIATION</a:t>
            </a:r>
            <a:endParaRPr sz="6600"/>
          </a:p>
        </p:txBody>
      </p:sp>
      <p:sp>
        <p:nvSpPr>
          <p:cNvPr id="1596" name="Google Shape;1596;g16cd2f245f6_0_1122"/>
          <p:cNvSpPr txBox="1"/>
          <p:nvPr/>
        </p:nvSpPr>
        <p:spPr>
          <a:xfrm>
            <a:off x="1077214" y="1492384"/>
            <a:ext cx="17724900" cy="721500"/>
          </a:xfrm>
          <a:prstGeom prst="rect">
            <a:avLst/>
          </a:prstGeom>
          <a:noFill/>
          <a:ln>
            <a:noFill/>
          </a:ln>
        </p:spPr>
        <p:txBody>
          <a:bodyPr spcFirstLastPara="1" wrap="square" lIns="0" tIns="12050" rIns="0" bIns="0" anchor="t" anchorCtr="0">
            <a:spAutoFit/>
          </a:bodyPr>
          <a:lstStyle/>
          <a:p>
            <a:pPr marL="12700" marR="5080" lvl="0" indent="0" algn="l" rtl="0">
              <a:lnSpc>
                <a:spcPct val="100400"/>
              </a:lnSpc>
              <a:spcBef>
                <a:spcPts val="0"/>
              </a:spcBef>
              <a:spcAft>
                <a:spcPts val="0"/>
              </a:spcAft>
              <a:buNone/>
            </a:pPr>
            <a:r>
              <a:rPr lang="en-US" sz="2300" b="1" i="1">
                <a:solidFill>
                  <a:srgbClr val="004A90"/>
                </a:solidFill>
                <a:latin typeface="Trebuchet MS"/>
                <a:ea typeface="Trebuchet MS"/>
                <a:cs typeface="Trebuchet MS"/>
                <a:sym typeface="Trebuchet MS"/>
              </a:rPr>
              <a:t>Among those who recalled seeing or hearing the ad, 39% of respondents associated Pizza Hut ad with the Brand and falls under Second Quintile  performance as per Nielsen DAE Overall Norms.</a:t>
            </a:r>
            <a:endParaRPr sz="2300">
              <a:latin typeface="Trebuchet MS"/>
              <a:ea typeface="Trebuchet MS"/>
              <a:cs typeface="Trebuchet MS"/>
              <a:sym typeface="Trebuchet MS"/>
            </a:endParaRPr>
          </a:p>
        </p:txBody>
      </p:sp>
      <p:pic>
        <p:nvPicPr>
          <p:cNvPr id="1597" name="Google Shape;1597;g16cd2f245f6_0_1122"/>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598" name="Google Shape;1598;g16cd2f245f6_0_1122"/>
          <p:cNvSpPr txBox="1"/>
          <p:nvPr/>
        </p:nvSpPr>
        <p:spPr>
          <a:xfrm>
            <a:off x="7977632" y="8464424"/>
            <a:ext cx="4262700" cy="1572600"/>
          </a:xfrm>
          <a:prstGeom prst="rect">
            <a:avLst/>
          </a:prstGeom>
          <a:noFill/>
          <a:ln>
            <a:noFill/>
          </a:ln>
        </p:spPr>
        <p:txBody>
          <a:bodyPr spcFirstLastPara="1" wrap="square" lIns="0" tIns="12700" rIns="0" bIns="0" anchor="t" anchorCtr="0">
            <a:spAutoFit/>
          </a:bodyPr>
          <a:lstStyle/>
          <a:p>
            <a:pPr marL="762635" marR="625475" lvl="0" indent="-196215" algn="l" rtl="0">
              <a:lnSpc>
                <a:spcPct val="100000"/>
              </a:lnSpc>
              <a:spcBef>
                <a:spcPts val="0"/>
              </a:spcBef>
              <a:spcAft>
                <a:spcPts val="0"/>
              </a:spcAft>
              <a:buNone/>
            </a:pPr>
            <a:r>
              <a:rPr lang="en-US" sz="1650" i="1">
                <a:solidFill>
                  <a:srgbClr val="131617"/>
                </a:solidFill>
                <a:latin typeface="Trebuchet MS"/>
                <a:ea typeface="Trebuchet MS"/>
                <a:cs typeface="Trebuchet MS"/>
                <a:sym typeface="Trebuchet MS"/>
              </a:rPr>
              <a:t>Exposed : Base (Those who recalled  seeing or hearing the Ad.): 144</a:t>
            </a:r>
            <a:endParaRPr sz="1650">
              <a:latin typeface="Trebuchet MS"/>
              <a:ea typeface="Trebuchet MS"/>
              <a:cs typeface="Trebuchet MS"/>
              <a:sym typeface="Trebuchet MS"/>
            </a:endParaRPr>
          </a:p>
          <a:p>
            <a:pPr marL="0" marR="0" lvl="0" indent="0" algn="l" rtl="0">
              <a:lnSpc>
                <a:spcPct val="100000"/>
              </a:lnSpc>
              <a:spcBef>
                <a:spcPts val="40"/>
              </a:spcBef>
              <a:spcAft>
                <a:spcPts val="0"/>
              </a:spcAft>
              <a:buNone/>
            </a:pPr>
            <a:endParaRPr sz="2550">
              <a:latin typeface="Trebuchet MS"/>
              <a:ea typeface="Trebuchet MS"/>
              <a:cs typeface="Trebuchet MS"/>
              <a:sym typeface="Trebuchet MS"/>
            </a:endParaRPr>
          </a:p>
          <a:p>
            <a:pPr marL="12700"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Nielsen Digital Ad Effect Overall Norms – Brand Association</a:t>
            </a:r>
            <a:endParaRPr sz="1300">
              <a:latin typeface="Trebuchet MS"/>
              <a:ea typeface="Trebuchet MS"/>
              <a:cs typeface="Trebuchet MS"/>
              <a:sym typeface="Trebuchet MS"/>
            </a:endParaRPr>
          </a:p>
        </p:txBody>
      </p:sp>
      <p:sp>
        <p:nvSpPr>
          <p:cNvPr id="1599" name="Google Shape;1599;g16cd2f245f6_0_1122"/>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aphicFrame>
        <p:nvGraphicFramePr>
          <p:cNvPr id="1600" name="Google Shape;1600;g16cd2f245f6_0_1122"/>
          <p:cNvGraphicFramePr/>
          <p:nvPr/>
        </p:nvGraphicFramePr>
        <p:xfrm>
          <a:off x="8343044" y="9881007"/>
          <a:ext cx="3000000" cy="3000000"/>
        </p:xfrm>
        <a:graphic>
          <a:graphicData uri="http://schemas.openxmlformats.org/drawingml/2006/table">
            <a:tbl>
              <a:tblPr firstRow="1" bandRow="1">
                <a:noFill/>
                <a:tableStyleId>{A7EB5C23-D344-49BA-9811-5B2ACC2CBD17}</a:tableStyleId>
              </a:tblPr>
              <a:tblGrid>
                <a:gridCol w="822950">
                  <a:extLst>
                    <a:ext uri="{9D8B030D-6E8A-4147-A177-3AD203B41FA5}">
                      <a16:colId xmlns:a16="http://schemas.microsoft.com/office/drawing/2014/main" val="20000"/>
                    </a:ext>
                  </a:extLst>
                </a:gridCol>
                <a:gridCol w="77280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753100">
                  <a:extLst>
                    <a:ext uri="{9D8B030D-6E8A-4147-A177-3AD203B41FA5}">
                      <a16:colId xmlns:a16="http://schemas.microsoft.com/office/drawing/2014/main" val="20003"/>
                    </a:ext>
                  </a:extLst>
                </a:gridCol>
                <a:gridCol w="781050">
                  <a:extLst>
                    <a:ext uri="{9D8B030D-6E8A-4147-A177-3AD203B41FA5}">
                      <a16:colId xmlns:a16="http://schemas.microsoft.com/office/drawing/2014/main" val="20004"/>
                    </a:ext>
                  </a:extLst>
                </a:gridCol>
              </a:tblGrid>
              <a:tr h="667600">
                <a:tc>
                  <a:txBody>
                    <a:bodyPr/>
                    <a:lstStyle/>
                    <a:p>
                      <a:pPr marL="0" marR="0" lvl="0" indent="0" algn="l" rtl="0">
                        <a:lnSpc>
                          <a:spcPct val="100000"/>
                        </a:lnSpc>
                        <a:spcBef>
                          <a:spcPts val="0"/>
                        </a:spcBef>
                        <a:spcAft>
                          <a:spcPts val="0"/>
                        </a:spcAft>
                        <a:buNone/>
                      </a:pPr>
                      <a:endParaRPr sz="1750" u="none" strike="noStrike" cap="none">
                        <a:latin typeface="Times New Roman"/>
                        <a:ea typeface="Times New Roman"/>
                        <a:cs typeface="Times New Roman"/>
                        <a:sym typeface="Times New Roman"/>
                      </a:endParaRPr>
                    </a:p>
                    <a:p>
                      <a:pPr marL="179070" marR="81280" lvl="0" indent="14603" algn="l" rtl="0">
                        <a:lnSpc>
                          <a:spcPct val="100000"/>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Bottom  Quintile</a:t>
                      </a:r>
                      <a:endParaRPr sz="1300" u="none" strike="noStrike" cap="none">
                        <a:latin typeface="Trebuchet MS"/>
                        <a:ea typeface="Trebuchet MS"/>
                        <a:cs typeface="Trebuchet MS"/>
                        <a:sym typeface="Trebuchet MS"/>
                      </a:endParaRPr>
                    </a:p>
                  </a:txBody>
                  <a:tcPr marL="0" marR="0" marT="2550" marB="0">
                    <a:lnT w="12700" cap="flat" cmpd="sng">
                      <a:solidFill>
                        <a:srgbClr val="0061C0"/>
                      </a:solidFill>
                      <a:prstDash val="solid"/>
                      <a:round/>
                      <a:headEnd type="none" w="sm" len="sm"/>
                      <a:tailEnd type="none" w="sm" len="sm"/>
                    </a:lnT>
                  </a:tcPr>
                </a:tc>
                <a:tc>
                  <a:txBody>
                    <a:bodyPr/>
                    <a:lstStyle/>
                    <a:p>
                      <a:pPr marL="0" marR="0" lvl="0" indent="0" algn="l" rtl="0">
                        <a:lnSpc>
                          <a:spcPct val="100000"/>
                        </a:lnSpc>
                        <a:spcBef>
                          <a:spcPts val="0"/>
                        </a:spcBef>
                        <a:spcAft>
                          <a:spcPts val="0"/>
                        </a:spcAft>
                        <a:buNone/>
                      </a:pPr>
                      <a:endParaRPr sz="1750" u="none" strike="noStrike" cap="none">
                        <a:latin typeface="Times New Roman"/>
                        <a:ea typeface="Times New Roman"/>
                        <a:cs typeface="Times New Roman"/>
                        <a:sym typeface="Times New Roman"/>
                      </a:endParaRPr>
                    </a:p>
                    <a:p>
                      <a:pPr marL="88900" marR="81280" lvl="0" indent="45085" algn="l" rtl="0">
                        <a:lnSpc>
                          <a:spcPct val="100000"/>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Second  Quintile.</a:t>
                      </a:r>
                      <a:endParaRPr sz="1300" u="none" strike="noStrike" cap="none">
                        <a:latin typeface="Trebuchet MS"/>
                        <a:ea typeface="Trebuchet MS"/>
                        <a:cs typeface="Trebuchet MS"/>
                        <a:sym typeface="Trebuchet MS"/>
                      </a:endParaRPr>
                    </a:p>
                  </a:txBody>
                  <a:tcPr marL="0" marR="0" marT="2550" marB="0">
                    <a:lnT w="12700" cap="flat" cmpd="sng">
                      <a:solidFill>
                        <a:srgbClr val="0061C0"/>
                      </a:solidFill>
                      <a:prstDash val="solid"/>
                      <a:round/>
                      <a:headEnd type="none" w="sm" len="sm"/>
                      <a:tailEnd type="none" w="sm" len="sm"/>
                    </a:lnT>
                  </a:tcPr>
                </a:tc>
                <a:tc>
                  <a:txBody>
                    <a:bodyPr/>
                    <a:lstStyle/>
                    <a:p>
                      <a:pPr marL="0" marR="0" lvl="0" indent="0" algn="l" rtl="0">
                        <a:lnSpc>
                          <a:spcPct val="100000"/>
                        </a:lnSpc>
                        <a:spcBef>
                          <a:spcPts val="0"/>
                        </a:spcBef>
                        <a:spcAft>
                          <a:spcPts val="0"/>
                        </a:spcAft>
                        <a:buNone/>
                      </a:pPr>
                      <a:endParaRPr sz="1750" u="none" strike="noStrike" cap="none">
                        <a:latin typeface="Times New Roman"/>
                        <a:ea typeface="Times New Roman"/>
                        <a:cs typeface="Times New Roman"/>
                        <a:sym typeface="Times New Roman"/>
                      </a:endParaRPr>
                    </a:p>
                    <a:p>
                      <a:pPr marL="88900" marR="91440" lvl="0" indent="95250" algn="l" rtl="0">
                        <a:lnSpc>
                          <a:spcPct val="100000"/>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Third  Quintile</a:t>
                      </a:r>
                      <a:endParaRPr sz="1300" u="none" strike="noStrike" cap="none">
                        <a:latin typeface="Trebuchet MS"/>
                        <a:ea typeface="Trebuchet MS"/>
                        <a:cs typeface="Trebuchet MS"/>
                        <a:sym typeface="Trebuchet MS"/>
                      </a:endParaRPr>
                    </a:p>
                  </a:txBody>
                  <a:tcPr marL="0" marR="0" marT="2550" marB="0">
                    <a:lnT w="12700" cap="flat" cmpd="sng">
                      <a:solidFill>
                        <a:srgbClr val="0061C0"/>
                      </a:solidFill>
                      <a:prstDash val="solid"/>
                      <a:round/>
                      <a:headEnd type="none" w="sm" len="sm"/>
                      <a:tailEnd type="none" w="sm" len="sm"/>
                    </a:lnT>
                  </a:tcPr>
                </a:tc>
                <a:tc>
                  <a:txBody>
                    <a:bodyPr/>
                    <a:lstStyle/>
                    <a:p>
                      <a:pPr marL="0" marR="0" lvl="0" indent="0" algn="l" rtl="0">
                        <a:lnSpc>
                          <a:spcPct val="100000"/>
                        </a:lnSpc>
                        <a:spcBef>
                          <a:spcPts val="0"/>
                        </a:spcBef>
                        <a:spcAft>
                          <a:spcPts val="0"/>
                        </a:spcAft>
                        <a:buNone/>
                      </a:pPr>
                      <a:endParaRPr sz="1750" u="none" strike="noStrike" cap="none">
                        <a:latin typeface="Times New Roman"/>
                        <a:ea typeface="Times New Roman"/>
                        <a:cs typeface="Times New Roman"/>
                        <a:sym typeface="Times New Roman"/>
                      </a:endParaRPr>
                    </a:p>
                    <a:p>
                      <a:pPr marL="99060" marR="91440" lvl="0" indent="43814" algn="l" rtl="0">
                        <a:lnSpc>
                          <a:spcPct val="100000"/>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Fourth  Quintile</a:t>
                      </a:r>
                      <a:endParaRPr sz="1300" u="none" strike="noStrike" cap="none">
                        <a:latin typeface="Trebuchet MS"/>
                        <a:ea typeface="Trebuchet MS"/>
                        <a:cs typeface="Trebuchet MS"/>
                        <a:sym typeface="Trebuchet MS"/>
                      </a:endParaRPr>
                    </a:p>
                  </a:txBody>
                  <a:tcPr marL="0" marR="0" marT="2550" marB="0">
                    <a:lnT w="12700" cap="flat" cmpd="sng">
                      <a:solidFill>
                        <a:srgbClr val="0061C0"/>
                      </a:solidFill>
                      <a:prstDash val="solid"/>
                      <a:round/>
                      <a:headEnd type="none" w="sm" len="sm"/>
                      <a:tailEnd type="none" w="sm" len="sm"/>
                    </a:lnT>
                  </a:tcPr>
                </a:tc>
                <a:tc>
                  <a:txBody>
                    <a:bodyPr/>
                    <a:lstStyle/>
                    <a:p>
                      <a:pPr marL="0" marR="0" lvl="0" indent="0" algn="l" rtl="0">
                        <a:lnSpc>
                          <a:spcPct val="100000"/>
                        </a:lnSpc>
                        <a:spcBef>
                          <a:spcPts val="0"/>
                        </a:spcBef>
                        <a:spcAft>
                          <a:spcPts val="0"/>
                        </a:spcAft>
                        <a:buNone/>
                      </a:pPr>
                      <a:endParaRPr sz="1750" u="none" strike="noStrike" cap="none">
                        <a:latin typeface="Times New Roman"/>
                        <a:ea typeface="Times New Roman"/>
                        <a:cs typeface="Times New Roman"/>
                        <a:sym typeface="Times New Roman"/>
                      </a:endParaRPr>
                    </a:p>
                    <a:p>
                      <a:pPr marL="99060" marR="119379" lvl="0" indent="163195" algn="l" rtl="0">
                        <a:lnSpc>
                          <a:spcPct val="100000"/>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Top  Quintile</a:t>
                      </a:r>
                      <a:endParaRPr sz="1300" u="none" strike="noStrike" cap="none">
                        <a:latin typeface="Trebuchet MS"/>
                        <a:ea typeface="Trebuchet MS"/>
                        <a:cs typeface="Trebuchet MS"/>
                        <a:sym typeface="Trebuchet MS"/>
                      </a:endParaRPr>
                    </a:p>
                  </a:txBody>
                  <a:tcPr marL="0" marR="0" marT="2550" marB="0">
                    <a:lnT w="12700" cap="flat" cmpd="sng">
                      <a:solidFill>
                        <a:srgbClr val="0061C0"/>
                      </a:solidFill>
                      <a:prstDash val="solid"/>
                      <a:round/>
                      <a:headEnd type="none" w="sm" len="sm"/>
                      <a:tailEnd type="none" w="sm" len="sm"/>
                    </a:lnT>
                  </a:tcPr>
                </a:tc>
                <a:extLst>
                  <a:ext uri="{0D108BD9-81ED-4DB2-BD59-A6C34878D82A}">
                    <a16:rowId xmlns:a16="http://schemas.microsoft.com/office/drawing/2014/main" val="10000"/>
                  </a:ext>
                </a:extLst>
              </a:tr>
            </a:tbl>
          </a:graphicData>
        </a:graphic>
      </p:graphicFrame>
      <p:pic>
        <p:nvPicPr>
          <p:cNvPr id="1601" name="Google Shape;1601;g16cd2f245f6_0_1122"/>
          <p:cNvPicPr preferRelativeResize="0"/>
          <p:nvPr/>
        </p:nvPicPr>
        <p:blipFill rotWithShape="1">
          <a:blip r:embed="rId5">
            <a:alphaModFix/>
          </a:blip>
          <a:srcRect/>
          <a:stretch/>
        </p:blipFill>
        <p:spPr>
          <a:xfrm>
            <a:off x="8775648" y="9760749"/>
            <a:ext cx="160413" cy="228265"/>
          </a:xfrm>
          <a:prstGeom prst="rect">
            <a:avLst/>
          </a:prstGeom>
          <a:noFill/>
          <a:ln>
            <a:noFill/>
          </a:ln>
        </p:spPr>
      </p:pic>
      <p:pic>
        <p:nvPicPr>
          <p:cNvPr id="1602" name="Google Shape;1602;g16cd2f245f6_0_1122"/>
          <p:cNvPicPr preferRelativeResize="0"/>
          <p:nvPr/>
        </p:nvPicPr>
        <p:blipFill rotWithShape="1">
          <a:blip r:embed="rId6">
            <a:alphaModFix/>
          </a:blip>
          <a:srcRect/>
          <a:stretch/>
        </p:blipFill>
        <p:spPr>
          <a:xfrm>
            <a:off x="10253300" y="9775828"/>
            <a:ext cx="160413" cy="227008"/>
          </a:xfrm>
          <a:prstGeom prst="rect">
            <a:avLst/>
          </a:prstGeom>
          <a:noFill/>
          <a:ln>
            <a:noFill/>
          </a:ln>
        </p:spPr>
      </p:pic>
      <p:pic>
        <p:nvPicPr>
          <p:cNvPr id="1603" name="Google Shape;1603;g16cd2f245f6_0_1122"/>
          <p:cNvPicPr preferRelativeResize="0"/>
          <p:nvPr/>
        </p:nvPicPr>
        <p:blipFill rotWithShape="1">
          <a:blip r:embed="rId7">
            <a:alphaModFix/>
          </a:blip>
          <a:srcRect/>
          <a:stretch/>
        </p:blipFill>
        <p:spPr>
          <a:xfrm>
            <a:off x="10900401" y="9775828"/>
            <a:ext cx="160413" cy="227008"/>
          </a:xfrm>
          <a:prstGeom prst="rect">
            <a:avLst/>
          </a:prstGeom>
          <a:noFill/>
          <a:ln>
            <a:noFill/>
          </a:ln>
        </p:spPr>
      </p:pic>
      <p:pic>
        <p:nvPicPr>
          <p:cNvPr id="1604" name="Google Shape;1604;g16cd2f245f6_0_1122"/>
          <p:cNvPicPr preferRelativeResize="0"/>
          <p:nvPr/>
        </p:nvPicPr>
        <p:blipFill rotWithShape="1">
          <a:blip r:embed="rId8">
            <a:alphaModFix/>
          </a:blip>
          <a:srcRect/>
          <a:stretch/>
        </p:blipFill>
        <p:spPr>
          <a:xfrm>
            <a:off x="11654304" y="9775828"/>
            <a:ext cx="160413" cy="227008"/>
          </a:xfrm>
          <a:prstGeom prst="rect">
            <a:avLst/>
          </a:prstGeom>
          <a:noFill/>
          <a:ln>
            <a:noFill/>
          </a:ln>
        </p:spPr>
      </p:pic>
      <p:grpSp>
        <p:nvGrpSpPr>
          <p:cNvPr id="1605" name="Google Shape;1605;g16cd2f245f6_0_1122"/>
          <p:cNvGrpSpPr/>
          <p:nvPr/>
        </p:nvGrpSpPr>
        <p:grpSpPr>
          <a:xfrm>
            <a:off x="9476569" y="9742949"/>
            <a:ext cx="266700" cy="310515"/>
            <a:chOff x="9476569" y="9742949"/>
            <a:chExt cx="266700" cy="310515"/>
          </a:xfrm>
        </p:grpSpPr>
        <p:pic>
          <p:nvPicPr>
            <p:cNvPr id="1606" name="Google Shape;1606;g16cd2f245f6_0_1122"/>
            <p:cNvPicPr preferRelativeResize="0"/>
            <p:nvPr/>
          </p:nvPicPr>
          <p:blipFill rotWithShape="1">
            <a:blip r:embed="rId9">
              <a:alphaModFix/>
            </a:blip>
            <a:srcRect/>
            <a:stretch/>
          </p:blipFill>
          <p:spPr>
            <a:xfrm>
              <a:off x="9529552" y="9775828"/>
              <a:ext cx="160413" cy="227008"/>
            </a:xfrm>
            <a:prstGeom prst="rect">
              <a:avLst/>
            </a:prstGeom>
            <a:noFill/>
            <a:ln>
              <a:noFill/>
            </a:ln>
          </p:spPr>
        </p:pic>
        <p:sp>
          <p:nvSpPr>
            <p:cNvPr id="1607" name="Google Shape;1607;g16cd2f245f6_0_1122"/>
            <p:cNvSpPr/>
            <p:nvPr/>
          </p:nvSpPr>
          <p:spPr>
            <a:xfrm>
              <a:off x="9476569" y="9742949"/>
              <a:ext cx="266700" cy="310515"/>
            </a:xfrm>
            <a:custGeom>
              <a:avLst/>
              <a:gdLst/>
              <a:ahLst/>
              <a:cxnLst/>
              <a:rect l="l" t="t" r="r" b="b"/>
              <a:pathLst>
                <a:path w="266700" h="310515" extrusionOk="0">
                  <a:moveTo>
                    <a:pt x="0" y="155178"/>
                  </a:moveTo>
                  <a:lnTo>
                    <a:pt x="6785" y="106149"/>
                  </a:lnTo>
                  <a:lnTo>
                    <a:pt x="25682" y="63554"/>
                  </a:lnTo>
                  <a:lnTo>
                    <a:pt x="54507" y="29955"/>
                  </a:lnTo>
                  <a:lnTo>
                    <a:pt x="91071" y="7915"/>
                  </a:lnTo>
                  <a:lnTo>
                    <a:pt x="133189" y="0"/>
                  </a:lnTo>
                  <a:lnTo>
                    <a:pt x="175307" y="7915"/>
                  </a:lnTo>
                  <a:lnTo>
                    <a:pt x="211872" y="29955"/>
                  </a:lnTo>
                  <a:lnTo>
                    <a:pt x="240696" y="63554"/>
                  </a:lnTo>
                  <a:lnTo>
                    <a:pt x="259594" y="106149"/>
                  </a:lnTo>
                  <a:lnTo>
                    <a:pt x="266379" y="155178"/>
                  </a:lnTo>
                  <a:lnTo>
                    <a:pt x="259594" y="204207"/>
                  </a:lnTo>
                  <a:lnTo>
                    <a:pt x="240696" y="246802"/>
                  </a:lnTo>
                  <a:lnTo>
                    <a:pt x="211872" y="280401"/>
                  </a:lnTo>
                  <a:lnTo>
                    <a:pt x="175307" y="302441"/>
                  </a:lnTo>
                  <a:lnTo>
                    <a:pt x="133189" y="310357"/>
                  </a:lnTo>
                  <a:lnTo>
                    <a:pt x="91071" y="302441"/>
                  </a:lnTo>
                  <a:lnTo>
                    <a:pt x="54507" y="280401"/>
                  </a:lnTo>
                  <a:lnTo>
                    <a:pt x="25682" y="246802"/>
                  </a:lnTo>
                  <a:lnTo>
                    <a:pt x="6785" y="204207"/>
                  </a:lnTo>
                  <a:lnTo>
                    <a:pt x="0" y="155178"/>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pic>
        <p:nvPicPr>
          <p:cNvPr id="1608" name="Google Shape;1608;g16cd2f245f6_0_1122"/>
          <p:cNvPicPr preferRelativeResize="0"/>
          <p:nvPr/>
        </p:nvPicPr>
        <p:blipFill rotWithShape="1">
          <a:blip r:embed="rId10">
            <a:alphaModFix/>
          </a:blip>
          <a:srcRect/>
          <a:stretch/>
        </p:blipFill>
        <p:spPr>
          <a:xfrm>
            <a:off x="147565" y="75326"/>
            <a:ext cx="1485564" cy="208707"/>
          </a:xfrm>
          <a:prstGeom prst="rect">
            <a:avLst/>
          </a:prstGeom>
          <a:noFill/>
          <a:ln>
            <a:noFill/>
          </a:ln>
        </p:spPr>
      </p:pic>
      <p:pic>
        <p:nvPicPr>
          <p:cNvPr id="1609" name="Google Shape;1609;g16cd2f245f6_0_1122"/>
          <p:cNvPicPr preferRelativeResize="0"/>
          <p:nvPr/>
        </p:nvPicPr>
        <p:blipFill rotWithShape="1">
          <a:blip r:embed="rId11">
            <a:alphaModFix/>
          </a:blip>
          <a:srcRect/>
          <a:stretch/>
        </p:blipFill>
        <p:spPr>
          <a:xfrm>
            <a:off x="17699152" y="129432"/>
            <a:ext cx="796613" cy="748852"/>
          </a:xfrm>
          <a:prstGeom prst="rect">
            <a:avLst/>
          </a:prstGeom>
          <a:noFill/>
          <a:ln>
            <a:noFill/>
          </a:ln>
        </p:spPr>
      </p:pic>
      <p:sp>
        <p:nvSpPr>
          <p:cNvPr id="1610" name="Google Shape;1610;g16cd2f245f6_0_1122"/>
          <p:cNvSpPr txBox="1"/>
          <p:nvPr/>
        </p:nvSpPr>
        <p:spPr>
          <a:xfrm>
            <a:off x="19487230" y="10856581"/>
            <a:ext cx="3174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11</a:t>
            </a:r>
            <a:endParaRPr sz="1950">
              <a:latin typeface="Libre Franklin Medium"/>
              <a:ea typeface="Libre Franklin Medium"/>
              <a:cs typeface="Libre Franklin Medium"/>
              <a:sym typeface="Libre Franklin Medium"/>
            </a:endParaRPr>
          </a:p>
        </p:txBody>
      </p:sp>
      <p:sp>
        <p:nvSpPr>
          <p:cNvPr id="1611" name="Google Shape;1611;g16cd2f245f6_0_1122"/>
          <p:cNvSpPr txBox="1"/>
          <p:nvPr/>
        </p:nvSpPr>
        <p:spPr>
          <a:xfrm>
            <a:off x="1340347" y="10589448"/>
            <a:ext cx="4896600" cy="240600"/>
          </a:xfrm>
          <a:prstGeom prst="rect">
            <a:avLst/>
          </a:prstGeom>
          <a:noFill/>
          <a:ln>
            <a:noFill/>
          </a:ln>
        </p:spPr>
        <p:txBody>
          <a:bodyPr spcFirstLastPara="1" wrap="square" lIns="0" tIns="17125" rIns="0" bIns="0" anchor="t" anchorCtr="0">
            <a:spAutoFit/>
          </a:bodyPr>
          <a:lstStyle/>
          <a:p>
            <a:pPr marL="12700" marR="0" lvl="0" indent="0" algn="l" rtl="0">
              <a:lnSpc>
                <a:spcPct val="100000"/>
              </a:lnSpc>
              <a:spcBef>
                <a:spcPts val="0"/>
              </a:spcBef>
              <a:spcAft>
                <a:spcPts val="0"/>
              </a:spcAft>
              <a:buNone/>
            </a:pPr>
            <a:r>
              <a:rPr lang="en-US" sz="1450">
                <a:latin typeface="Tahoma"/>
                <a:ea typeface="Tahoma"/>
                <a:cs typeface="Tahoma"/>
                <a:sym typeface="Tahoma"/>
              </a:rPr>
              <a:t>Which brand sponsored previously shown advertisements?</a:t>
            </a:r>
            <a:endParaRPr sz="1450">
              <a:latin typeface="Tahoma"/>
              <a:ea typeface="Tahoma"/>
              <a:cs typeface="Tahoma"/>
              <a:sym typeface="Tahoma"/>
            </a:endParaRPr>
          </a:p>
        </p:txBody>
      </p:sp>
      <p:pic>
        <p:nvPicPr>
          <p:cNvPr id="1612" name="Google Shape;1612;g16cd2f245f6_0_1122"/>
          <p:cNvPicPr preferRelativeResize="0"/>
          <p:nvPr/>
        </p:nvPicPr>
        <p:blipFill rotWithShape="1">
          <a:blip r:embed="rId12">
            <a:alphaModFix/>
          </a:blip>
          <a:srcRect/>
          <a:stretch/>
        </p:blipFill>
        <p:spPr>
          <a:xfrm>
            <a:off x="761442" y="10578997"/>
            <a:ext cx="405851" cy="330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616"/>
        <p:cNvGrpSpPr/>
        <p:nvPr/>
      </p:nvGrpSpPr>
      <p:grpSpPr>
        <a:xfrm>
          <a:off x="0" y="0"/>
          <a:ext cx="0" cy="0"/>
          <a:chOff x="0" y="0"/>
          <a:chExt cx="0" cy="0"/>
        </a:xfrm>
      </p:grpSpPr>
      <p:pic>
        <p:nvPicPr>
          <p:cNvPr id="1617" name="Google Shape;1617;g16cd2f245f6_0_1146"/>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618" name="Google Shape;1618;g16cd2f245f6_0_1146"/>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19" name="Google Shape;1619;g16cd2f245f6_0_1146"/>
          <p:cNvSpPr/>
          <p:nvPr/>
        </p:nvSpPr>
        <p:spPr>
          <a:xfrm>
            <a:off x="4933043" y="7702383"/>
            <a:ext cx="1727834" cy="422275"/>
          </a:xfrm>
          <a:custGeom>
            <a:avLst/>
            <a:gdLst/>
            <a:ahLst/>
            <a:cxnLst/>
            <a:rect l="l" t="t" r="r" b="b"/>
            <a:pathLst>
              <a:path w="1727834" h="422275" extrusionOk="0">
                <a:moveTo>
                  <a:pt x="1727696" y="0"/>
                </a:moveTo>
                <a:lnTo>
                  <a:pt x="0" y="0"/>
                </a:lnTo>
                <a:lnTo>
                  <a:pt x="0" y="422186"/>
                </a:lnTo>
                <a:lnTo>
                  <a:pt x="1727696" y="422186"/>
                </a:lnTo>
                <a:lnTo>
                  <a:pt x="1727696"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20" name="Google Shape;1620;g16cd2f245f6_0_1146"/>
          <p:cNvSpPr/>
          <p:nvPr/>
        </p:nvSpPr>
        <p:spPr>
          <a:xfrm>
            <a:off x="4933043" y="6511215"/>
            <a:ext cx="273050" cy="422275"/>
          </a:xfrm>
          <a:custGeom>
            <a:avLst/>
            <a:gdLst/>
            <a:ahLst/>
            <a:cxnLst/>
            <a:rect l="l" t="t" r="r" b="b"/>
            <a:pathLst>
              <a:path w="273050" h="422275" extrusionOk="0">
                <a:moveTo>
                  <a:pt x="272661" y="0"/>
                </a:moveTo>
                <a:lnTo>
                  <a:pt x="0" y="0"/>
                </a:lnTo>
                <a:lnTo>
                  <a:pt x="0" y="422186"/>
                </a:lnTo>
                <a:lnTo>
                  <a:pt x="272661" y="422186"/>
                </a:lnTo>
                <a:lnTo>
                  <a:pt x="272661"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21" name="Google Shape;1621;g16cd2f245f6_0_1146"/>
          <p:cNvSpPr/>
          <p:nvPr/>
        </p:nvSpPr>
        <p:spPr>
          <a:xfrm>
            <a:off x="4933043" y="5320047"/>
            <a:ext cx="1000760" cy="422275"/>
          </a:xfrm>
          <a:custGeom>
            <a:avLst/>
            <a:gdLst/>
            <a:ahLst/>
            <a:cxnLst/>
            <a:rect l="l" t="t" r="r" b="b"/>
            <a:pathLst>
              <a:path w="1000760" h="422275" extrusionOk="0">
                <a:moveTo>
                  <a:pt x="1000178" y="0"/>
                </a:moveTo>
                <a:lnTo>
                  <a:pt x="0" y="0"/>
                </a:lnTo>
                <a:lnTo>
                  <a:pt x="0" y="422186"/>
                </a:lnTo>
                <a:lnTo>
                  <a:pt x="1000178" y="422186"/>
                </a:lnTo>
                <a:lnTo>
                  <a:pt x="1000178"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22" name="Google Shape;1622;g16cd2f245f6_0_1146"/>
          <p:cNvSpPr/>
          <p:nvPr/>
        </p:nvSpPr>
        <p:spPr>
          <a:xfrm>
            <a:off x="4933043" y="4128879"/>
            <a:ext cx="2455545" cy="422275"/>
          </a:xfrm>
          <a:custGeom>
            <a:avLst/>
            <a:gdLst/>
            <a:ahLst/>
            <a:cxnLst/>
            <a:rect l="l" t="t" r="r" b="b"/>
            <a:pathLst>
              <a:path w="2455545" h="422275" extrusionOk="0">
                <a:moveTo>
                  <a:pt x="2455213" y="0"/>
                </a:moveTo>
                <a:lnTo>
                  <a:pt x="0" y="0"/>
                </a:lnTo>
                <a:lnTo>
                  <a:pt x="0" y="422186"/>
                </a:lnTo>
                <a:lnTo>
                  <a:pt x="2455213" y="422186"/>
                </a:lnTo>
                <a:lnTo>
                  <a:pt x="2455213"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1623" name="Google Shape;1623;g16cd2f245f6_0_1146"/>
          <p:cNvGrpSpPr/>
          <p:nvPr/>
        </p:nvGrpSpPr>
        <p:grpSpPr>
          <a:xfrm>
            <a:off x="4933043" y="2553220"/>
            <a:ext cx="3637915" cy="5956300"/>
            <a:chOff x="4933043" y="2553220"/>
            <a:chExt cx="3637915" cy="5956300"/>
          </a:xfrm>
        </p:grpSpPr>
        <p:sp>
          <p:nvSpPr>
            <p:cNvPr id="1624" name="Google Shape;1624;g16cd2f245f6_0_1146"/>
            <p:cNvSpPr/>
            <p:nvPr/>
          </p:nvSpPr>
          <p:spPr>
            <a:xfrm>
              <a:off x="4933043" y="2937711"/>
              <a:ext cx="3637915" cy="422275"/>
            </a:xfrm>
            <a:custGeom>
              <a:avLst/>
              <a:gdLst/>
              <a:ahLst/>
              <a:cxnLst/>
              <a:rect l="l" t="t" r="r" b="b"/>
              <a:pathLst>
                <a:path w="3637915" h="422275" extrusionOk="0">
                  <a:moveTo>
                    <a:pt x="3637585" y="0"/>
                  </a:moveTo>
                  <a:lnTo>
                    <a:pt x="0" y="0"/>
                  </a:lnTo>
                  <a:lnTo>
                    <a:pt x="0" y="422186"/>
                  </a:lnTo>
                  <a:lnTo>
                    <a:pt x="3637585" y="422186"/>
                  </a:lnTo>
                  <a:lnTo>
                    <a:pt x="3637585"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25" name="Google Shape;1625;g16cd2f245f6_0_1146"/>
            <p:cNvSpPr/>
            <p:nvPr/>
          </p:nvSpPr>
          <p:spPr>
            <a:xfrm>
              <a:off x="4933043" y="2553220"/>
              <a:ext cx="0" cy="5956300"/>
            </a:xfrm>
            <a:custGeom>
              <a:avLst/>
              <a:gdLst/>
              <a:ahLst/>
              <a:cxnLst/>
              <a:rect l="l" t="t" r="r" b="b"/>
              <a:pathLst>
                <a:path w="120000" h="5956300" extrusionOk="0">
                  <a:moveTo>
                    <a:pt x="0" y="5955839"/>
                  </a:moveTo>
                  <a:lnTo>
                    <a:pt x="0" y="0"/>
                  </a:lnTo>
                </a:path>
              </a:pathLst>
            </a:custGeom>
            <a:noFill/>
            <a:ln w="9525" cap="flat" cmpd="sng">
              <a:solidFill>
                <a:srgbClr val="D9D9D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626" name="Google Shape;1626;g16cd2f245f6_0_1146"/>
          <p:cNvSpPr txBox="1"/>
          <p:nvPr/>
        </p:nvSpPr>
        <p:spPr>
          <a:xfrm>
            <a:off x="6711598" y="7708740"/>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19%</a:t>
            </a:r>
            <a:endParaRPr sz="2300">
              <a:latin typeface="Calibri"/>
              <a:ea typeface="Calibri"/>
              <a:cs typeface="Calibri"/>
              <a:sym typeface="Calibri"/>
            </a:endParaRPr>
          </a:p>
        </p:txBody>
      </p:sp>
      <p:sp>
        <p:nvSpPr>
          <p:cNvPr id="1627" name="Google Shape;1627;g16cd2f245f6_0_1146"/>
          <p:cNvSpPr txBox="1"/>
          <p:nvPr/>
        </p:nvSpPr>
        <p:spPr>
          <a:xfrm>
            <a:off x="5256354" y="6517571"/>
            <a:ext cx="3828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3%</a:t>
            </a:r>
            <a:endParaRPr sz="2300">
              <a:latin typeface="Calibri"/>
              <a:ea typeface="Calibri"/>
              <a:cs typeface="Calibri"/>
              <a:sym typeface="Calibri"/>
            </a:endParaRPr>
          </a:p>
        </p:txBody>
      </p:sp>
      <p:sp>
        <p:nvSpPr>
          <p:cNvPr id="1628" name="Google Shape;1628;g16cd2f245f6_0_1146"/>
          <p:cNvSpPr txBox="1"/>
          <p:nvPr/>
        </p:nvSpPr>
        <p:spPr>
          <a:xfrm>
            <a:off x="5984080" y="5325943"/>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11%</a:t>
            </a:r>
            <a:endParaRPr sz="2300">
              <a:latin typeface="Calibri"/>
              <a:ea typeface="Calibri"/>
              <a:cs typeface="Calibri"/>
              <a:sym typeface="Calibri"/>
            </a:endParaRPr>
          </a:p>
        </p:txBody>
      </p:sp>
      <p:sp>
        <p:nvSpPr>
          <p:cNvPr id="1629" name="Google Shape;1629;g16cd2f245f6_0_1146"/>
          <p:cNvSpPr txBox="1"/>
          <p:nvPr/>
        </p:nvSpPr>
        <p:spPr>
          <a:xfrm>
            <a:off x="7429062" y="4124451"/>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27%</a:t>
            </a:r>
            <a:endParaRPr sz="2300">
              <a:latin typeface="Calibri"/>
              <a:ea typeface="Calibri"/>
              <a:cs typeface="Calibri"/>
              <a:sym typeface="Calibri"/>
            </a:endParaRPr>
          </a:p>
        </p:txBody>
      </p:sp>
      <p:sp>
        <p:nvSpPr>
          <p:cNvPr id="1630" name="Google Shape;1630;g16cd2f245f6_0_1146"/>
          <p:cNvSpPr txBox="1"/>
          <p:nvPr/>
        </p:nvSpPr>
        <p:spPr>
          <a:xfrm>
            <a:off x="8621487" y="2943858"/>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40%</a:t>
            </a:r>
            <a:endParaRPr sz="2300">
              <a:latin typeface="Calibri"/>
              <a:ea typeface="Calibri"/>
              <a:cs typeface="Calibri"/>
              <a:sym typeface="Calibri"/>
            </a:endParaRPr>
          </a:p>
        </p:txBody>
      </p:sp>
      <p:sp>
        <p:nvSpPr>
          <p:cNvPr id="1631" name="Google Shape;1631;g16cd2f245f6_0_1146"/>
          <p:cNvSpPr txBox="1"/>
          <p:nvPr/>
        </p:nvSpPr>
        <p:spPr>
          <a:xfrm>
            <a:off x="2938833" y="7692719"/>
            <a:ext cx="17355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None of these</a:t>
            </a:r>
            <a:endParaRPr sz="2300">
              <a:latin typeface="Calibri"/>
              <a:ea typeface="Calibri"/>
              <a:cs typeface="Calibri"/>
              <a:sym typeface="Calibri"/>
            </a:endParaRPr>
          </a:p>
        </p:txBody>
      </p:sp>
      <p:sp>
        <p:nvSpPr>
          <p:cNvPr id="1632" name="Google Shape;1632;g16cd2f245f6_0_1146"/>
          <p:cNvSpPr txBox="1"/>
          <p:nvPr/>
        </p:nvSpPr>
        <p:spPr>
          <a:xfrm>
            <a:off x="3387406" y="6500986"/>
            <a:ext cx="12870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Ovenstory</a:t>
            </a:r>
            <a:endParaRPr sz="2300">
              <a:latin typeface="Calibri"/>
              <a:ea typeface="Calibri"/>
              <a:cs typeface="Calibri"/>
              <a:sym typeface="Calibri"/>
            </a:endParaRPr>
          </a:p>
        </p:txBody>
      </p:sp>
      <p:sp>
        <p:nvSpPr>
          <p:cNvPr id="1633" name="Google Shape;1633;g16cd2f245f6_0_1146"/>
          <p:cNvSpPr txBox="1"/>
          <p:nvPr/>
        </p:nvSpPr>
        <p:spPr>
          <a:xfrm>
            <a:off x="4198585" y="5310070"/>
            <a:ext cx="4749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KFC</a:t>
            </a:r>
            <a:endParaRPr sz="2300">
              <a:latin typeface="Calibri"/>
              <a:ea typeface="Calibri"/>
              <a:cs typeface="Calibri"/>
              <a:sym typeface="Calibri"/>
            </a:endParaRPr>
          </a:p>
        </p:txBody>
      </p:sp>
      <p:sp>
        <p:nvSpPr>
          <p:cNvPr id="1634" name="Google Shape;1634;g16cd2f245f6_0_1146"/>
          <p:cNvSpPr txBox="1"/>
          <p:nvPr/>
        </p:nvSpPr>
        <p:spPr>
          <a:xfrm>
            <a:off x="3495256" y="4118902"/>
            <a:ext cx="11772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Domino's</a:t>
            </a:r>
            <a:endParaRPr sz="2300">
              <a:latin typeface="Calibri"/>
              <a:ea typeface="Calibri"/>
              <a:cs typeface="Calibri"/>
              <a:sym typeface="Calibri"/>
            </a:endParaRPr>
          </a:p>
        </p:txBody>
      </p:sp>
      <p:sp>
        <p:nvSpPr>
          <p:cNvPr id="1635" name="Google Shape;1635;g16cd2f245f6_0_1146"/>
          <p:cNvSpPr txBox="1"/>
          <p:nvPr/>
        </p:nvSpPr>
        <p:spPr>
          <a:xfrm>
            <a:off x="3532637" y="2927273"/>
            <a:ext cx="1140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Pizza Hut</a:t>
            </a:r>
            <a:endParaRPr sz="2300">
              <a:latin typeface="Calibri"/>
              <a:ea typeface="Calibri"/>
              <a:cs typeface="Calibri"/>
              <a:sym typeface="Calibri"/>
            </a:endParaRPr>
          </a:p>
        </p:txBody>
      </p:sp>
      <p:sp>
        <p:nvSpPr>
          <p:cNvPr id="1636" name="Google Shape;1636;g16cd2f245f6_0_1146"/>
          <p:cNvSpPr txBox="1">
            <a:spLocks noGrp="1"/>
          </p:cNvSpPr>
          <p:nvPr>
            <p:ph type="title"/>
          </p:nvPr>
        </p:nvSpPr>
        <p:spPr>
          <a:xfrm>
            <a:off x="1077214" y="293363"/>
            <a:ext cx="97326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solidFill>
                  <a:srgbClr val="000000"/>
                </a:solidFill>
              </a:rPr>
              <a:t>MESSAGE </a:t>
            </a:r>
            <a:r>
              <a:rPr lang="en-US" sz="6600">
                <a:solidFill>
                  <a:srgbClr val="001F41"/>
                </a:solidFill>
              </a:rPr>
              <a:t>ASSOCIATION</a:t>
            </a:r>
            <a:endParaRPr sz="6600"/>
          </a:p>
        </p:txBody>
      </p:sp>
      <p:sp>
        <p:nvSpPr>
          <p:cNvPr id="1637" name="Google Shape;1637;g16cd2f245f6_0_1146"/>
          <p:cNvSpPr txBox="1"/>
          <p:nvPr/>
        </p:nvSpPr>
        <p:spPr>
          <a:xfrm>
            <a:off x="1051814" y="1492384"/>
            <a:ext cx="17843400" cy="1080600"/>
          </a:xfrm>
          <a:prstGeom prst="rect">
            <a:avLst/>
          </a:prstGeom>
          <a:noFill/>
          <a:ln>
            <a:noFill/>
          </a:ln>
        </p:spPr>
        <p:txBody>
          <a:bodyPr spcFirstLastPara="1" wrap="square" lIns="0" tIns="13325" rIns="0" bIns="0" anchor="t" anchorCtr="0">
            <a:spAutoFit/>
          </a:bodyPr>
          <a:lstStyle/>
          <a:p>
            <a:pPr marL="38100" marR="0" lvl="0" indent="0" algn="l" rtl="0">
              <a:lnSpc>
                <a:spcPct val="100000"/>
              </a:lnSpc>
              <a:spcBef>
                <a:spcPts val="0"/>
              </a:spcBef>
              <a:spcAft>
                <a:spcPts val="0"/>
              </a:spcAft>
              <a:buNone/>
            </a:pPr>
            <a:r>
              <a:rPr lang="en-US" sz="2300" b="1" i="1">
                <a:solidFill>
                  <a:srgbClr val="004A90"/>
                </a:solidFill>
                <a:latin typeface="Trebuchet MS"/>
                <a:ea typeface="Trebuchet MS"/>
                <a:cs typeface="Trebuchet MS"/>
                <a:sym typeface="Trebuchet MS"/>
              </a:rPr>
              <a:t>Just like Brand Association, 2/5</a:t>
            </a:r>
            <a:r>
              <a:rPr lang="en-US" sz="2325" b="1" i="1" baseline="30000">
                <a:solidFill>
                  <a:srgbClr val="004A90"/>
                </a:solidFill>
                <a:latin typeface="Trebuchet MS"/>
                <a:ea typeface="Trebuchet MS"/>
                <a:cs typeface="Trebuchet MS"/>
                <a:sym typeface="Trebuchet MS"/>
              </a:rPr>
              <a:t>th </a:t>
            </a:r>
            <a:r>
              <a:rPr lang="en-US" sz="2300" b="1" i="1">
                <a:solidFill>
                  <a:srgbClr val="004A90"/>
                </a:solidFill>
                <a:latin typeface="Trebuchet MS"/>
                <a:ea typeface="Trebuchet MS"/>
                <a:cs typeface="Trebuchet MS"/>
                <a:sym typeface="Trebuchet MS"/>
              </a:rPr>
              <a:t>of the respondents were able to associate the message “Flavour fun starting at Rs 79” with the brand. Message</a:t>
            </a:r>
            <a:endParaRPr sz="2300">
              <a:latin typeface="Trebuchet MS"/>
              <a:ea typeface="Trebuchet MS"/>
              <a:cs typeface="Trebuchet MS"/>
              <a:sym typeface="Trebuchet MS"/>
            </a:endParaRPr>
          </a:p>
          <a:p>
            <a:pPr marL="38100" marR="0" lvl="0" indent="0" algn="l" rtl="0">
              <a:lnSpc>
                <a:spcPct val="100000"/>
              </a:lnSpc>
              <a:spcBef>
                <a:spcPts val="10"/>
              </a:spcBef>
              <a:spcAft>
                <a:spcPts val="0"/>
              </a:spcAft>
              <a:buNone/>
            </a:pPr>
            <a:r>
              <a:rPr lang="en-US" sz="2300" b="1" i="1">
                <a:solidFill>
                  <a:srgbClr val="004A90"/>
                </a:solidFill>
                <a:latin typeface="Trebuchet MS"/>
                <a:ea typeface="Trebuchet MS"/>
                <a:cs typeface="Trebuchet MS"/>
                <a:sym typeface="Trebuchet MS"/>
              </a:rPr>
              <a:t>Association is ~93% among those who correctly associated the brand to the ad.</a:t>
            </a:r>
            <a:endParaRPr sz="2300">
              <a:latin typeface="Trebuchet MS"/>
              <a:ea typeface="Trebuchet MS"/>
              <a:cs typeface="Trebuchet MS"/>
              <a:sym typeface="Trebuchet MS"/>
            </a:endParaRPr>
          </a:p>
        </p:txBody>
      </p:sp>
      <p:pic>
        <p:nvPicPr>
          <p:cNvPr id="1638" name="Google Shape;1638;g16cd2f245f6_0_1146"/>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639" name="Google Shape;1639;g16cd2f245f6_0_1146"/>
          <p:cNvSpPr txBox="1"/>
          <p:nvPr/>
        </p:nvSpPr>
        <p:spPr>
          <a:xfrm>
            <a:off x="3910321" y="9123147"/>
            <a:ext cx="3087300" cy="774900"/>
          </a:xfrm>
          <a:prstGeom prst="rect">
            <a:avLst/>
          </a:prstGeom>
          <a:noFill/>
          <a:ln>
            <a:noFill/>
          </a:ln>
        </p:spPr>
        <p:txBody>
          <a:bodyPr spcFirstLastPara="1" wrap="square" lIns="0" tIns="12700" rIns="0" bIns="0" anchor="t" anchorCtr="0">
            <a:spAutoFit/>
          </a:bodyPr>
          <a:lstStyle/>
          <a:p>
            <a:pPr marL="208278" marR="5080" lvl="0" indent="-196215" algn="l" rtl="0">
              <a:lnSpc>
                <a:spcPct val="100000"/>
              </a:lnSpc>
              <a:spcBef>
                <a:spcPts val="0"/>
              </a:spcBef>
              <a:spcAft>
                <a:spcPts val="0"/>
              </a:spcAft>
              <a:buNone/>
            </a:pPr>
            <a:r>
              <a:rPr lang="en-US" sz="1650" i="1">
                <a:solidFill>
                  <a:srgbClr val="131617"/>
                </a:solidFill>
                <a:latin typeface="Trebuchet MS"/>
                <a:ea typeface="Trebuchet MS"/>
                <a:cs typeface="Trebuchet MS"/>
                <a:sym typeface="Trebuchet MS"/>
              </a:rPr>
              <a:t>Exposed : Base (Those who recalled  seeing or hearing the Ad.): 144</a:t>
            </a:r>
            <a:endParaRPr sz="1650">
              <a:latin typeface="Trebuchet MS"/>
              <a:ea typeface="Trebuchet MS"/>
              <a:cs typeface="Trebuchet MS"/>
              <a:sym typeface="Trebuchet MS"/>
            </a:endParaRPr>
          </a:p>
        </p:txBody>
      </p:sp>
      <p:sp>
        <p:nvSpPr>
          <p:cNvPr id="1640" name="Google Shape;1640;g16cd2f245f6_0_1146"/>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641" name="Google Shape;1641;g16cd2f245f6_0_1146"/>
          <p:cNvPicPr preferRelativeResize="0"/>
          <p:nvPr/>
        </p:nvPicPr>
        <p:blipFill rotWithShape="1">
          <a:blip r:embed="rId5">
            <a:alphaModFix/>
          </a:blip>
          <a:srcRect/>
          <a:stretch/>
        </p:blipFill>
        <p:spPr>
          <a:xfrm>
            <a:off x="114919" y="75326"/>
            <a:ext cx="1486778" cy="208707"/>
          </a:xfrm>
          <a:prstGeom prst="rect">
            <a:avLst/>
          </a:prstGeom>
          <a:noFill/>
          <a:ln>
            <a:noFill/>
          </a:ln>
        </p:spPr>
      </p:pic>
      <p:grpSp>
        <p:nvGrpSpPr>
          <p:cNvPr id="1642" name="Google Shape;1642;g16cd2f245f6_0_1146"/>
          <p:cNvGrpSpPr/>
          <p:nvPr/>
        </p:nvGrpSpPr>
        <p:grpSpPr>
          <a:xfrm>
            <a:off x="14390764" y="2497934"/>
            <a:ext cx="4229734" cy="5989955"/>
            <a:chOff x="14390764" y="2497934"/>
            <a:chExt cx="4229734" cy="5989955"/>
          </a:xfrm>
        </p:grpSpPr>
        <p:sp>
          <p:nvSpPr>
            <p:cNvPr id="1643" name="Google Shape;1643;g16cd2f245f6_0_1146"/>
            <p:cNvSpPr/>
            <p:nvPr/>
          </p:nvSpPr>
          <p:spPr>
            <a:xfrm>
              <a:off x="14390764" y="2884938"/>
              <a:ext cx="4229734" cy="2821304"/>
            </a:xfrm>
            <a:custGeom>
              <a:avLst/>
              <a:gdLst/>
              <a:ahLst/>
              <a:cxnLst/>
              <a:rect l="l" t="t" r="r" b="b"/>
              <a:pathLst>
                <a:path w="4229734" h="2821304" extrusionOk="0">
                  <a:moveTo>
                    <a:pt x="91719" y="2394902"/>
                  </a:moveTo>
                  <a:lnTo>
                    <a:pt x="0" y="2394902"/>
                  </a:lnTo>
                  <a:lnTo>
                    <a:pt x="0" y="2820860"/>
                  </a:lnTo>
                  <a:lnTo>
                    <a:pt x="91719" y="2820860"/>
                  </a:lnTo>
                  <a:lnTo>
                    <a:pt x="91719" y="2394902"/>
                  </a:lnTo>
                  <a:close/>
                </a:path>
                <a:path w="4229734" h="2821304" extrusionOk="0">
                  <a:moveTo>
                    <a:pt x="227418" y="1197457"/>
                  </a:moveTo>
                  <a:lnTo>
                    <a:pt x="0" y="1197457"/>
                  </a:lnTo>
                  <a:lnTo>
                    <a:pt x="0" y="1622158"/>
                  </a:lnTo>
                  <a:lnTo>
                    <a:pt x="227418" y="1622158"/>
                  </a:lnTo>
                  <a:lnTo>
                    <a:pt x="227418" y="1197457"/>
                  </a:lnTo>
                  <a:close/>
                </a:path>
                <a:path w="4229734" h="2821304" extrusionOk="0">
                  <a:moveTo>
                    <a:pt x="4229392" y="0"/>
                  </a:moveTo>
                  <a:lnTo>
                    <a:pt x="0" y="0"/>
                  </a:lnTo>
                  <a:lnTo>
                    <a:pt x="0" y="424700"/>
                  </a:lnTo>
                  <a:lnTo>
                    <a:pt x="4229392" y="424700"/>
                  </a:lnTo>
                  <a:lnTo>
                    <a:pt x="4229392"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44" name="Google Shape;1644;g16cd2f245f6_0_1146"/>
            <p:cNvSpPr/>
            <p:nvPr/>
          </p:nvSpPr>
          <p:spPr>
            <a:xfrm>
              <a:off x="14390766" y="2497934"/>
              <a:ext cx="0" cy="5989955"/>
            </a:xfrm>
            <a:custGeom>
              <a:avLst/>
              <a:gdLst/>
              <a:ahLst/>
              <a:cxnLst/>
              <a:rect l="l" t="t" r="r" b="b"/>
              <a:pathLst>
                <a:path w="120000" h="5989955" extrusionOk="0">
                  <a:moveTo>
                    <a:pt x="0" y="5989765"/>
                  </a:moveTo>
                  <a:lnTo>
                    <a:pt x="0" y="0"/>
                  </a:lnTo>
                </a:path>
              </a:pathLst>
            </a:custGeom>
            <a:noFill/>
            <a:ln w="9525" cap="flat" cmpd="sng">
              <a:solidFill>
                <a:srgbClr val="D9D9D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645" name="Google Shape;1645;g16cd2f245f6_0_1146"/>
          <p:cNvSpPr txBox="1"/>
          <p:nvPr/>
        </p:nvSpPr>
        <p:spPr>
          <a:xfrm>
            <a:off x="14442357" y="7683924"/>
            <a:ext cx="3828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0%</a:t>
            </a:r>
            <a:endParaRPr sz="2300">
              <a:latin typeface="Calibri"/>
              <a:ea typeface="Calibri"/>
              <a:cs typeface="Calibri"/>
              <a:sym typeface="Calibri"/>
            </a:endParaRPr>
          </a:p>
        </p:txBody>
      </p:sp>
      <p:sp>
        <p:nvSpPr>
          <p:cNvPr id="1646" name="Google Shape;1646;g16cd2f245f6_0_1146"/>
          <p:cNvSpPr txBox="1"/>
          <p:nvPr/>
        </p:nvSpPr>
        <p:spPr>
          <a:xfrm>
            <a:off x="14442357" y="6485950"/>
            <a:ext cx="3828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0%</a:t>
            </a:r>
            <a:endParaRPr sz="2300">
              <a:latin typeface="Calibri"/>
              <a:ea typeface="Calibri"/>
              <a:cs typeface="Calibri"/>
              <a:sym typeface="Calibri"/>
            </a:endParaRPr>
          </a:p>
        </p:txBody>
      </p:sp>
      <p:sp>
        <p:nvSpPr>
          <p:cNvPr id="1647" name="Google Shape;1647;g16cd2f245f6_0_1146"/>
          <p:cNvSpPr txBox="1"/>
          <p:nvPr/>
        </p:nvSpPr>
        <p:spPr>
          <a:xfrm>
            <a:off x="14533348" y="5287976"/>
            <a:ext cx="3828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2%</a:t>
            </a:r>
            <a:endParaRPr sz="2300">
              <a:latin typeface="Calibri"/>
              <a:ea typeface="Calibri"/>
              <a:cs typeface="Calibri"/>
              <a:sym typeface="Calibri"/>
            </a:endParaRPr>
          </a:p>
        </p:txBody>
      </p:sp>
      <p:sp>
        <p:nvSpPr>
          <p:cNvPr id="1648" name="Google Shape;1648;g16cd2f245f6_0_1146"/>
          <p:cNvSpPr txBox="1"/>
          <p:nvPr/>
        </p:nvSpPr>
        <p:spPr>
          <a:xfrm>
            <a:off x="14659733" y="4079531"/>
            <a:ext cx="3828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5%</a:t>
            </a:r>
            <a:endParaRPr sz="2300">
              <a:latin typeface="Calibri"/>
              <a:ea typeface="Calibri"/>
              <a:cs typeface="Calibri"/>
              <a:sym typeface="Calibri"/>
            </a:endParaRPr>
          </a:p>
        </p:txBody>
      </p:sp>
      <p:sp>
        <p:nvSpPr>
          <p:cNvPr id="1649" name="Google Shape;1649;g16cd2f245f6_0_1146"/>
          <p:cNvSpPr txBox="1"/>
          <p:nvPr/>
        </p:nvSpPr>
        <p:spPr>
          <a:xfrm>
            <a:off x="18671757" y="2892132"/>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93%</a:t>
            </a:r>
            <a:endParaRPr sz="2300">
              <a:latin typeface="Calibri"/>
              <a:ea typeface="Calibri"/>
              <a:cs typeface="Calibri"/>
              <a:sym typeface="Calibri"/>
            </a:endParaRPr>
          </a:p>
        </p:txBody>
      </p:sp>
      <p:sp>
        <p:nvSpPr>
          <p:cNvPr id="1650" name="Google Shape;1650;g16cd2f245f6_0_1146"/>
          <p:cNvSpPr txBox="1"/>
          <p:nvPr/>
        </p:nvSpPr>
        <p:spPr>
          <a:xfrm>
            <a:off x="12397812" y="7667338"/>
            <a:ext cx="17367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None of these</a:t>
            </a:r>
            <a:endParaRPr sz="2300">
              <a:latin typeface="Calibri"/>
              <a:ea typeface="Calibri"/>
              <a:cs typeface="Calibri"/>
              <a:sym typeface="Calibri"/>
            </a:endParaRPr>
          </a:p>
        </p:txBody>
      </p:sp>
      <p:sp>
        <p:nvSpPr>
          <p:cNvPr id="1651" name="Google Shape;1651;g16cd2f245f6_0_1146"/>
          <p:cNvSpPr txBox="1"/>
          <p:nvPr/>
        </p:nvSpPr>
        <p:spPr>
          <a:xfrm>
            <a:off x="12846384" y="6469825"/>
            <a:ext cx="12864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Ovenstory</a:t>
            </a:r>
            <a:endParaRPr sz="2300">
              <a:latin typeface="Calibri"/>
              <a:ea typeface="Calibri"/>
              <a:cs typeface="Calibri"/>
              <a:sym typeface="Calibri"/>
            </a:endParaRPr>
          </a:p>
        </p:txBody>
      </p:sp>
      <p:sp>
        <p:nvSpPr>
          <p:cNvPr id="1652" name="Google Shape;1652;g16cd2f245f6_0_1146"/>
          <p:cNvSpPr txBox="1"/>
          <p:nvPr/>
        </p:nvSpPr>
        <p:spPr>
          <a:xfrm>
            <a:off x="13657564" y="5271956"/>
            <a:ext cx="4749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KFC</a:t>
            </a:r>
            <a:endParaRPr sz="2300">
              <a:latin typeface="Calibri"/>
              <a:ea typeface="Calibri"/>
              <a:cs typeface="Calibri"/>
              <a:sym typeface="Calibri"/>
            </a:endParaRPr>
          </a:p>
        </p:txBody>
      </p:sp>
      <p:sp>
        <p:nvSpPr>
          <p:cNvPr id="1653" name="Google Shape;1653;g16cd2f245f6_0_1146"/>
          <p:cNvSpPr txBox="1"/>
          <p:nvPr/>
        </p:nvSpPr>
        <p:spPr>
          <a:xfrm>
            <a:off x="12954234" y="4073982"/>
            <a:ext cx="11772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Domino's</a:t>
            </a:r>
            <a:endParaRPr sz="2300">
              <a:latin typeface="Calibri"/>
              <a:ea typeface="Calibri"/>
              <a:cs typeface="Calibri"/>
              <a:sym typeface="Calibri"/>
            </a:endParaRPr>
          </a:p>
        </p:txBody>
      </p:sp>
      <p:sp>
        <p:nvSpPr>
          <p:cNvPr id="1654" name="Google Shape;1654;g16cd2f245f6_0_1146"/>
          <p:cNvSpPr txBox="1"/>
          <p:nvPr/>
        </p:nvSpPr>
        <p:spPr>
          <a:xfrm>
            <a:off x="12991616" y="2876007"/>
            <a:ext cx="11412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Pizza Hut</a:t>
            </a:r>
            <a:endParaRPr sz="2300">
              <a:latin typeface="Calibri"/>
              <a:ea typeface="Calibri"/>
              <a:cs typeface="Calibri"/>
              <a:sym typeface="Calibri"/>
            </a:endParaRPr>
          </a:p>
        </p:txBody>
      </p:sp>
      <p:sp>
        <p:nvSpPr>
          <p:cNvPr id="1655" name="Google Shape;1655;g16cd2f245f6_0_1146"/>
          <p:cNvSpPr txBox="1"/>
          <p:nvPr/>
        </p:nvSpPr>
        <p:spPr>
          <a:xfrm>
            <a:off x="13401760" y="9123147"/>
            <a:ext cx="2417400" cy="774900"/>
          </a:xfrm>
          <a:prstGeom prst="rect">
            <a:avLst/>
          </a:prstGeom>
          <a:noFill/>
          <a:ln>
            <a:noFill/>
          </a:ln>
        </p:spPr>
        <p:txBody>
          <a:bodyPr spcFirstLastPara="1" wrap="square" lIns="0" tIns="12700" rIns="0" bIns="0" anchor="t" anchorCtr="0">
            <a:spAutoFit/>
          </a:bodyPr>
          <a:lstStyle/>
          <a:p>
            <a:pPr marL="132715" marR="5080" lvl="0" indent="-120650" algn="l" rtl="0">
              <a:lnSpc>
                <a:spcPct val="100000"/>
              </a:lnSpc>
              <a:spcBef>
                <a:spcPts val="0"/>
              </a:spcBef>
              <a:spcAft>
                <a:spcPts val="0"/>
              </a:spcAft>
              <a:buNone/>
            </a:pPr>
            <a:r>
              <a:rPr lang="en-US" sz="1650" i="1">
                <a:solidFill>
                  <a:srgbClr val="131617"/>
                </a:solidFill>
                <a:latin typeface="Trebuchet MS"/>
                <a:ea typeface="Trebuchet MS"/>
                <a:cs typeface="Trebuchet MS"/>
                <a:sym typeface="Trebuchet MS"/>
              </a:rPr>
              <a:t>Exposed : Base (Ad Recall &amp;  Correct Association ): 58</a:t>
            </a:r>
            <a:endParaRPr sz="1650">
              <a:latin typeface="Trebuchet MS"/>
              <a:ea typeface="Trebuchet MS"/>
              <a:cs typeface="Trebuchet MS"/>
              <a:sym typeface="Trebuchet MS"/>
            </a:endParaRPr>
          </a:p>
        </p:txBody>
      </p:sp>
      <p:pic>
        <p:nvPicPr>
          <p:cNvPr id="1656" name="Google Shape;1656;g16cd2f245f6_0_1146"/>
          <p:cNvPicPr preferRelativeResize="0"/>
          <p:nvPr/>
        </p:nvPicPr>
        <p:blipFill rotWithShape="1">
          <a:blip r:embed="rId6">
            <a:alphaModFix/>
          </a:blip>
          <a:srcRect/>
          <a:stretch/>
        </p:blipFill>
        <p:spPr>
          <a:xfrm>
            <a:off x="17699152" y="129432"/>
            <a:ext cx="796613" cy="748852"/>
          </a:xfrm>
          <a:prstGeom prst="rect">
            <a:avLst/>
          </a:prstGeom>
          <a:noFill/>
          <a:ln>
            <a:noFill/>
          </a:ln>
        </p:spPr>
      </p:pic>
      <p:sp>
        <p:nvSpPr>
          <p:cNvPr id="1657" name="Google Shape;1657;g16cd2f245f6_0_1146"/>
          <p:cNvSpPr txBox="1"/>
          <p:nvPr/>
        </p:nvSpPr>
        <p:spPr>
          <a:xfrm>
            <a:off x="19487230" y="10856581"/>
            <a:ext cx="3174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12</a:t>
            </a:r>
            <a:endParaRPr sz="1950">
              <a:latin typeface="Libre Franklin Medium"/>
              <a:ea typeface="Libre Franklin Medium"/>
              <a:cs typeface="Libre Franklin Medium"/>
              <a:sym typeface="Libre Franklin Medium"/>
            </a:endParaRPr>
          </a:p>
        </p:txBody>
      </p:sp>
      <p:sp>
        <p:nvSpPr>
          <p:cNvPr id="1658" name="Google Shape;1658;g16cd2f245f6_0_1146"/>
          <p:cNvSpPr txBox="1"/>
          <p:nvPr/>
        </p:nvSpPr>
        <p:spPr>
          <a:xfrm>
            <a:off x="1340347" y="10589448"/>
            <a:ext cx="8070900" cy="240600"/>
          </a:xfrm>
          <a:prstGeom prst="rect">
            <a:avLst/>
          </a:prstGeom>
          <a:noFill/>
          <a:ln>
            <a:noFill/>
          </a:ln>
        </p:spPr>
        <p:txBody>
          <a:bodyPr spcFirstLastPara="1" wrap="square" lIns="0" tIns="17125" rIns="0" bIns="0" anchor="t" anchorCtr="0">
            <a:spAutoFit/>
          </a:bodyPr>
          <a:lstStyle/>
          <a:p>
            <a:pPr marL="12700" marR="0" lvl="0" indent="0" algn="l" rtl="0">
              <a:lnSpc>
                <a:spcPct val="100000"/>
              </a:lnSpc>
              <a:spcBef>
                <a:spcPts val="0"/>
              </a:spcBef>
              <a:spcAft>
                <a:spcPts val="0"/>
              </a:spcAft>
              <a:buNone/>
            </a:pPr>
            <a:r>
              <a:rPr lang="en-US" sz="1450">
                <a:latin typeface="Tahoma"/>
                <a:ea typeface="Tahoma"/>
                <a:cs typeface="Tahoma"/>
                <a:sym typeface="Tahoma"/>
              </a:rPr>
              <a:t>With which of the following brands do you associate the message “Flavour fun starting at Rs 79”?</a:t>
            </a:r>
            <a:endParaRPr sz="1450">
              <a:latin typeface="Tahoma"/>
              <a:ea typeface="Tahoma"/>
              <a:cs typeface="Tahoma"/>
              <a:sym typeface="Tahoma"/>
            </a:endParaRPr>
          </a:p>
        </p:txBody>
      </p:sp>
      <p:pic>
        <p:nvPicPr>
          <p:cNvPr id="1659" name="Google Shape;1659;g16cd2f245f6_0_1146"/>
          <p:cNvPicPr preferRelativeResize="0"/>
          <p:nvPr/>
        </p:nvPicPr>
        <p:blipFill rotWithShape="1">
          <a:blip r:embed="rId7">
            <a:alphaModFix/>
          </a:blip>
          <a:srcRect/>
          <a:stretch/>
        </p:blipFill>
        <p:spPr>
          <a:xfrm>
            <a:off x="761442" y="10578997"/>
            <a:ext cx="405851" cy="330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3"/>
        <p:cNvGrpSpPr/>
        <p:nvPr/>
      </p:nvGrpSpPr>
      <p:grpSpPr>
        <a:xfrm>
          <a:off x="0" y="0"/>
          <a:ext cx="0" cy="0"/>
          <a:chOff x="0" y="0"/>
          <a:chExt cx="0" cy="0"/>
        </a:xfrm>
      </p:grpSpPr>
      <p:sp>
        <p:nvSpPr>
          <p:cNvPr id="1664" name="Google Shape;1664;g16cd2f245f6_0_1191"/>
          <p:cNvSpPr txBox="1">
            <a:spLocks noGrp="1"/>
          </p:cNvSpPr>
          <p:nvPr>
            <p:ph type="title"/>
          </p:nvPr>
        </p:nvSpPr>
        <p:spPr>
          <a:xfrm>
            <a:off x="442649" y="4967625"/>
            <a:ext cx="51585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t>SUMMARY</a:t>
            </a:r>
            <a:endParaRPr sz="6600"/>
          </a:p>
        </p:txBody>
      </p:sp>
      <p:pic>
        <p:nvPicPr>
          <p:cNvPr id="1665" name="Google Shape;1665;g16cd2f245f6_0_1191"/>
          <p:cNvPicPr preferRelativeResize="0"/>
          <p:nvPr/>
        </p:nvPicPr>
        <p:blipFill rotWithShape="1">
          <a:blip r:embed="rId3">
            <a:alphaModFix/>
          </a:blip>
          <a:srcRect/>
          <a:stretch/>
        </p:blipFill>
        <p:spPr>
          <a:xfrm>
            <a:off x="163900" y="106739"/>
            <a:ext cx="1485564" cy="208707"/>
          </a:xfrm>
          <a:prstGeom prst="rect">
            <a:avLst/>
          </a:prstGeom>
          <a:noFill/>
          <a:ln>
            <a:noFill/>
          </a:ln>
        </p:spPr>
      </p:pic>
      <p:pic>
        <p:nvPicPr>
          <p:cNvPr id="1666" name="Google Shape;1666;g16cd2f245f6_0_1191"/>
          <p:cNvPicPr preferRelativeResize="0"/>
          <p:nvPr/>
        </p:nvPicPr>
        <p:blipFill rotWithShape="1">
          <a:blip r:embed="rId4">
            <a:alphaModFix/>
          </a:blip>
          <a:srcRect/>
          <a:stretch/>
        </p:blipFill>
        <p:spPr>
          <a:xfrm>
            <a:off x="17699152" y="129432"/>
            <a:ext cx="796613" cy="7488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670"/>
        <p:cNvGrpSpPr/>
        <p:nvPr/>
      </p:nvGrpSpPr>
      <p:grpSpPr>
        <a:xfrm>
          <a:off x="0" y="0"/>
          <a:ext cx="0" cy="0"/>
          <a:chOff x="0" y="0"/>
          <a:chExt cx="0" cy="0"/>
        </a:xfrm>
      </p:grpSpPr>
      <p:pic>
        <p:nvPicPr>
          <p:cNvPr id="1671" name="Google Shape;1671;g16cd2f245f6_0_1197"/>
          <p:cNvPicPr preferRelativeResize="0"/>
          <p:nvPr/>
        </p:nvPicPr>
        <p:blipFill rotWithShape="1">
          <a:blip r:embed="rId3">
            <a:alphaModFix/>
          </a:blip>
          <a:srcRect/>
          <a:stretch/>
        </p:blipFill>
        <p:spPr>
          <a:xfrm>
            <a:off x="0" y="0"/>
            <a:ext cx="20104099" cy="11308556"/>
          </a:xfrm>
          <a:prstGeom prst="rect">
            <a:avLst/>
          </a:prstGeom>
          <a:noFill/>
          <a:ln>
            <a:noFill/>
          </a:ln>
        </p:spPr>
      </p:pic>
      <p:pic>
        <p:nvPicPr>
          <p:cNvPr id="1672" name="Google Shape;1672;g16cd2f245f6_0_1197"/>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673" name="Google Shape;1673;g16cd2f245f6_0_1197"/>
          <p:cNvSpPr/>
          <p:nvPr/>
        </p:nvSpPr>
        <p:spPr>
          <a:xfrm>
            <a:off x="18607799" y="126281"/>
            <a:ext cx="20955" cy="638810"/>
          </a:xfrm>
          <a:custGeom>
            <a:avLst/>
            <a:gdLst/>
            <a:ahLst/>
            <a:cxnLst/>
            <a:rect l="l" t="t" r="r" b="b"/>
            <a:pathLst>
              <a:path w="20955" h="638810" extrusionOk="0">
                <a:moveTo>
                  <a:pt x="20942" y="0"/>
                </a:moveTo>
                <a:lnTo>
                  <a:pt x="0" y="0"/>
                </a:lnTo>
                <a:lnTo>
                  <a:pt x="0" y="638619"/>
                </a:lnTo>
                <a:lnTo>
                  <a:pt x="20942" y="638721"/>
                </a:lnTo>
                <a:lnTo>
                  <a:pt x="20942" y="0"/>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74" name="Google Shape;1674;g16cd2f245f6_0_1197"/>
          <p:cNvSpPr txBox="1">
            <a:spLocks noGrp="1"/>
          </p:cNvSpPr>
          <p:nvPr>
            <p:ph type="title"/>
          </p:nvPr>
        </p:nvSpPr>
        <p:spPr>
          <a:xfrm>
            <a:off x="1191556" y="362262"/>
            <a:ext cx="42717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b="0">
                <a:solidFill>
                  <a:srgbClr val="000000"/>
                </a:solidFill>
                <a:latin typeface="Tahoma"/>
                <a:ea typeface="Tahoma"/>
                <a:cs typeface="Tahoma"/>
                <a:sym typeface="Tahoma"/>
              </a:rPr>
              <a:t>SUMMARY</a:t>
            </a:r>
            <a:endParaRPr sz="6600">
              <a:latin typeface="Tahoma"/>
              <a:ea typeface="Tahoma"/>
              <a:cs typeface="Tahoma"/>
              <a:sym typeface="Tahoma"/>
            </a:endParaRPr>
          </a:p>
        </p:txBody>
      </p:sp>
      <p:grpSp>
        <p:nvGrpSpPr>
          <p:cNvPr id="1675" name="Google Shape;1675;g16cd2f245f6_0_1197"/>
          <p:cNvGrpSpPr/>
          <p:nvPr/>
        </p:nvGrpSpPr>
        <p:grpSpPr>
          <a:xfrm>
            <a:off x="589301" y="2508614"/>
            <a:ext cx="5688139" cy="289358"/>
            <a:chOff x="589301" y="2508614"/>
            <a:chExt cx="5688139" cy="289358"/>
          </a:xfrm>
        </p:grpSpPr>
        <p:sp>
          <p:nvSpPr>
            <p:cNvPr id="1676" name="Google Shape;1676;g16cd2f245f6_0_1197"/>
            <p:cNvSpPr/>
            <p:nvPr/>
          </p:nvSpPr>
          <p:spPr>
            <a:xfrm>
              <a:off x="589301" y="2657510"/>
              <a:ext cx="5654675" cy="5080"/>
            </a:xfrm>
            <a:custGeom>
              <a:avLst/>
              <a:gdLst/>
              <a:ahLst/>
              <a:cxnLst/>
              <a:rect l="l" t="t" r="r" b="b"/>
              <a:pathLst>
                <a:path w="5654675" h="5080" extrusionOk="0">
                  <a:moveTo>
                    <a:pt x="0" y="0"/>
                  </a:moveTo>
                  <a:lnTo>
                    <a:pt x="5654068" y="4711"/>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77" name="Google Shape;1677;g16cd2f245f6_0_1197"/>
            <p:cNvSpPr/>
            <p:nvPr/>
          </p:nvSpPr>
          <p:spPr>
            <a:xfrm>
              <a:off x="1312420" y="2508614"/>
              <a:ext cx="229234" cy="270510"/>
            </a:xfrm>
            <a:custGeom>
              <a:avLst/>
              <a:gdLst/>
              <a:ahLst/>
              <a:cxnLst/>
              <a:rect l="l" t="t" r="r" b="b"/>
              <a:pathLst>
                <a:path w="229234" h="270510" extrusionOk="0">
                  <a:moveTo>
                    <a:pt x="114342" y="0"/>
                  </a:moveTo>
                  <a:lnTo>
                    <a:pt x="69839" y="10621"/>
                  </a:lnTo>
                  <a:lnTo>
                    <a:pt x="33493" y="39579"/>
                  </a:lnTo>
                  <a:lnTo>
                    <a:pt x="8986" y="82517"/>
                  </a:lnTo>
                  <a:lnTo>
                    <a:pt x="0" y="135074"/>
                  </a:lnTo>
                  <a:lnTo>
                    <a:pt x="8986" y="187631"/>
                  </a:lnTo>
                  <a:lnTo>
                    <a:pt x="33493" y="230568"/>
                  </a:lnTo>
                  <a:lnTo>
                    <a:pt x="69839" y="259527"/>
                  </a:lnTo>
                  <a:lnTo>
                    <a:pt x="114342" y="270148"/>
                  </a:lnTo>
                  <a:lnTo>
                    <a:pt x="158844" y="259527"/>
                  </a:lnTo>
                  <a:lnTo>
                    <a:pt x="195190" y="230568"/>
                  </a:lnTo>
                  <a:lnTo>
                    <a:pt x="219697" y="187631"/>
                  </a:lnTo>
                  <a:lnTo>
                    <a:pt x="228684" y="135074"/>
                  </a:lnTo>
                  <a:lnTo>
                    <a:pt x="219697" y="82517"/>
                  </a:lnTo>
                  <a:lnTo>
                    <a:pt x="195190" y="39579"/>
                  </a:lnTo>
                  <a:lnTo>
                    <a:pt x="158844" y="10621"/>
                  </a:lnTo>
                  <a:lnTo>
                    <a:pt x="114342" y="0"/>
                  </a:lnTo>
                  <a:close/>
                </a:path>
              </a:pathLst>
            </a:custGeom>
            <a:solidFill>
              <a:srgbClr val="F869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78" name="Google Shape;1678;g16cd2f245f6_0_1197"/>
            <p:cNvSpPr/>
            <p:nvPr/>
          </p:nvSpPr>
          <p:spPr>
            <a:xfrm>
              <a:off x="1312420" y="2508614"/>
              <a:ext cx="229234" cy="270510"/>
            </a:xfrm>
            <a:custGeom>
              <a:avLst/>
              <a:gdLst/>
              <a:ahLst/>
              <a:cxnLst/>
              <a:rect l="l" t="t" r="r" b="b"/>
              <a:pathLst>
                <a:path w="229234" h="270510" extrusionOk="0">
                  <a:moveTo>
                    <a:pt x="0" y="135074"/>
                  </a:moveTo>
                  <a:lnTo>
                    <a:pt x="8986" y="82517"/>
                  </a:lnTo>
                  <a:lnTo>
                    <a:pt x="33493" y="39579"/>
                  </a:lnTo>
                  <a:lnTo>
                    <a:pt x="69839" y="10621"/>
                  </a:lnTo>
                  <a:lnTo>
                    <a:pt x="114342" y="0"/>
                  </a:lnTo>
                  <a:lnTo>
                    <a:pt x="158844" y="10621"/>
                  </a:lnTo>
                  <a:lnTo>
                    <a:pt x="195190" y="39579"/>
                  </a:lnTo>
                  <a:lnTo>
                    <a:pt x="219697" y="82517"/>
                  </a:lnTo>
                  <a:lnTo>
                    <a:pt x="228684" y="135074"/>
                  </a:lnTo>
                  <a:lnTo>
                    <a:pt x="219697" y="187631"/>
                  </a:lnTo>
                  <a:lnTo>
                    <a:pt x="195190" y="230568"/>
                  </a:lnTo>
                  <a:lnTo>
                    <a:pt x="158844" y="259527"/>
                  </a:lnTo>
                  <a:lnTo>
                    <a:pt x="114342" y="270148"/>
                  </a:lnTo>
                  <a:lnTo>
                    <a:pt x="69839" y="259527"/>
                  </a:lnTo>
                  <a:lnTo>
                    <a:pt x="33493" y="230568"/>
                  </a:lnTo>
                  <a:lnTo>
                    <a:pt x="8986" y="187631"/>
                  </a:lnTo>
                  <a:lnTo>
                    <a:pt x="0" y="135074"/>
                  </a:lnTo>
                  <a:close/>
                </a:path>
              </a:pathLst>
            </a:custGeom>
            <a:noFill/>
            <a:ln w="20925" cap="flat" cmpd="sng">
              <a:solidFill>
                <a:srgbClr val="F8696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79" name="Google Shape;1679;g16cd2f245f6_0_1197"/>
            <p:cNvSpPr/>
            <p:nvPr/>
          </p:nvSpPr>
          <p:spPr>
            <a:xfrm>
              <a:off x="2553848" y="2527462"/>
              <a:ext cx="229235" cy="270510"/>
            </a:xfrm>
            <a:custGeom>
              <a:avLst/>
              <a:gdLst/>
              <a:ahLst/>
              <a:cxnLst/>
              <a:rect l="l" t="t" r="r" b="b"/>
              <a:pathLst>
                <a:path w="229235" h="270510" extrusionOk="0">
                  <a:moveTo>
                    <a:pt x="114342" y="0"/>
                  </a:moveTo>
                  <a:lnTo>
                    <a:pt x="69839" y="10621"/>
                  </a:lnTo>
                  <a:lnTo>
                    <a:pt x="33493" y="39579"/>
                  </a:lnTo>
                  <a:lnTo>
                    <a:pt x="8986" y="82517"/>
                  </a:lnTo>
                  <a:lnTo>
                    <a:pt x="0" y="135074"/>
                  </a:lnTo>
                  <a:lnTo>
                    <a:pt x="8986" y="187631"/>
                  </a:lnTo>
                  <a:lnTo>
                    <a:pt x="33493" y="230568"/>
                  </a:lnTo>
                  <a:lnTo>
                    <a:pt x="69839" y="259527"/>
                  </a:lnTo>
                  <a:lnTo>
                    <a:pt x="114342" y="270148"/>
                  </a:lnTo>
                  <a:lnTo>
                    <a:pt x="158844" y="259527"/>
                  </a:lnTo>
                  <a:lnTo>
                    <a:pt x="195190" y="230568"/>
                  </a:lnTo>
                  <a:lnTo>
                    <a:pt x="219697" y="187631"/>
                  </a:lnTo>
                  <a:lnTo>
                    <a:pt x="228684" y="135074"/>
                  </a:lnTo>
                  <a:lnTo>
                    <a:pt x="219697" y="82517"/>
                  </a:lnTo>
                  <a:lnTo>
                    <a:pt x="195190" y="39579"/>
                  </a:lnTo>
                  <a:lnTo>
                    <a:pt x="158844" y="10621"/>
                  </a:lnTo>
                  <a:lnTo>
                    <a:pt x="114342" y="0"/>
                  </a:lnTo>
                  <a:close/>
                </a:path>
              </a:pathLst>
            </a:custGeom>
            <a:solidFill>
              <a:srgbClr val="FAA07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80" name="Google Shape;1680;g16cd2f245f6_0_1197"/>
            <p:cNvSpPr/>
            <p:nvPr/>
          </p:nvSpPr>
          <p:spPr>
            <a:xfrm>
              <a:off x="2553848" y="2527462"/>
              <a:ext cx="229235" cy="270510"/>
            </a:xfrm>
            <a:custGeom>
              <a:avLst/>
              <a:gdLst/>
              <a:ahLst/>
              <a:cxnLst/>
              <a:rect l="l" t="t" r="r" b="b"/>
              <a:pathLst>
                <a:path w="229235" h="270510" extrusionOk="0">
                  <a:moveTo>
                    <a:pt x="0" y="135074"/>
                  </a:moveTo>
                  <a:lnTo>
                    <a:pt x="8986" y="82517"/>
                  </a:lnTo>
                  <a:lnTo>
                    <a:pt x="33493" y="39579"/>
                  </a:lnTo>
                  <a:lnTo>
                    <a:pt x="69839" y="10621"/>
                  </a:lnTo>
                  <a:lnTo>
                    <a:pt x="114342" y="0"/>
                  </a:lnTo>
                  <a:lnTo>
                    <a:pt x="158844" y="10621"/>
                  </a:lnTo>
                  <a:lnTo>
                    <a:pt x="195190" y="39579"/>
                  </a:lnTo>
                  <a:lnTo>
                    <a:pt x="219697" y="82517"/>
                  </a:lnTo>
                  <a:lnTo>
                    <a:pt x="228684" y="135074"/>
                  </a:lnTo>
                  <a:lnTo>
                    <a:pt x="219697" y="187631"/>
                  </a:lnTo>
                  <a:lnTo>
                    <a:pt x="195190" y="230568"/>
                  </a:lnTo>
                  <a:lnTo>
                    <a:pt x="158844" y="259527"/>
                  </a:lnTo>
                  <a:lnTo>
                    <a:pt x="114342" y="270148"/>
                  </a:lnTo>
                  <a:lnTo>
                    <a:pt x="69839" y="259527"/>
                  </a:lnTo>
                  <a:lnTo>
                    <a:pt x="33493" y="230568"/>
                  </a:lnTo>
                  <a:lnTo>
                    <a:pt x="8986" y="187631"/>
                  </a:lnTo>
                  <a:lnTo>
                    <a:pt x="0" y="135074"/>
                  </a:lnTo>
                  <a:close/>
                </a:path>
              </a:pathLst>
            </a:custGeom>
            <a:noFill/>
            <a:ln w="20925" cap="flat" cmpd="sng">
              <a:solidFill>
                <a:srgbClr val="FAA07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81" name="Google Shape;1681;g16cd2f245f6_0_1197"/>
            <p:cNvSpPr/>
            <p:nvPr/>
          </p:nvSpPr>
          <p:spPr>
            <a:xfrm>
              <a:off x="3742503" y="2527462"/>
              <a:ext cx="229235" cy="270510"/>
            </a:xfrm>
            <a:custGeom>
              <a:avLst/>
              <a:gdLst/>
              <a:ahLst/>
              <a:cxnLst/>
              <a:rect l="l" t="t" r="r" b="b"/>
              <a:pathLst>
                <a:path w="229235" h="270510" extrusionOk="0">
                  <a:moveTo>
                    <a:pt x="114342" y="0"/>
                  </a:moveTo>
                  <a:lnTo>
                    <a:pt x="69839" y="10621"/>
                  </a:lnTo>
                  <a:lnTo>
                    <a:pt x="33493" y="39579"/>
                  </a:lnTo>
                  <a:lnTo>
                    <a:pt x="8986" y="82517"/>
                  </a:lnTo>
                  <a:lnTo>
                    <a:pt x="0" y="135074"/>
                  </a:lnTo>
                  <a:lnTo>
                    <a:pt x="8986" y="187631"/>
                  </a:lnTo>
                  <a:lnTo>
                    <a:pt x="33493" y="230568"/>
                  </a:lnTo>
                  <a:lnTo>
                    <a:pt x="69839" y="259527"/>
                  </a:lnTo>
                  <a:lnTo>
                    <a:pt x="114342" y="270148"/>
                  </a:lnTo>
                  <a:lnTo>
                    <a:pt x="158844" y="259527"/>
                  </a:lnTo>
                  <a:lnTo>
                    <a:pt x="195190" y="230568"/>
                  </a:lnTo>
                  <a:lnTo>
                    <a:pt x="219697" y="187631"/>
                  </a:lnTo>
                  <a:lnTo>
                    <a:pt x="228684" y="135074"/>
                  </a:lnTo>
                  <a:lnTo>
                    <a:pt x="219697" y="82517"/>
                  </a:lnTo>
                  <a:lnTo>
                    <a:pt x="195190" y="39579"/>
                  </a:lnTo>
                  <a:lnTo>
                    <a:pt x="158844" y="10621"/>
                  </a:lnTo>
                  <a:lnTo>
                    <a:pt x="114342" y="0"/>
                  </a:lnTo>
                  <a:close/>
                </a:path>
              </a:pathLst>
            </a:custGeom>
            <a:solidFill>
              <a:srgbClr val="FFEB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82" name="Google Shape;1682;g16cd2f245f6_0_1197"/>
            <p:cNvSpPr/>
            <p:nvPr/>
          </p:nvSpPr>
          <p:spPr>
            <a:xfrm>
              <a:off x="3742503" y="2527462"/>
              <a:ext cx="229235" cy="270510"/>
            </a:xfrm>
            <a:custGeom>
              <a:avLst/>
              <a:gdLst/>
              <a:ahLst/>
              <a:cxnLst/>
              <a:rect l="l" t="t" r="r" b="b"/>
              <a:pathLst>
                <a:path w="229235" h="270510" extrusionOk="0">
                  <a:moveTo>
                    <a:pt x="0" y="135074"/>
                  </a:moveTo>
                  <a:lnTo>
                    <a:pt x="8986" y="82517"/>
                  </a:lnTo>
                  <a:lnTo>
                    <a:pt x="33493" y="39579"/>
                  </a:lnTo>
                  <a:lnTo>
                    <a:pt x="69839" y="10621"/>
                  </a:lnTo>
                  <a:lnTo>
                    <a:pt x="114342" y="0"/>
                  </a:lnTo>
                  <a:lnTo>
                    <a:pt x="158844" y="10621"/>
                  </a:lnTo>
                  <a:lnTo>
                    <a:pt x="195190" y="39579"/>
                  </a:lnTo>
                  <a:lnTo>
                    <a:pt x="219697" y="82517"/>
                  </a:lnTo>
                  <a:lnTo>
                    <a:pt x="228684" y="135074"/>
                  </a:lnTo>
                  <a:lnTo>
                    <a:pt x="219697" y="187631"/>
                  </a:lnTo>
                  <a:lnTo>
                    <a:pt x="195190" y="230568"/>
                  </a:lnTo>
                  <a:lnTo>
                    <a:pt x="158844" y="259527"/>
                  </a:lnTo>
                  <a:lnTo>
                    <a:pt x="114342" y="270148"/>
                  </a:lnTo>
                  <a:lnTo>
                    <a:pt x="69839" y="259527"/>
                  </a:lnTo>
                  <a:lnTo>
                    <a:pt x="33493" y="230568"/>
                  </a:lnTo>
                  <a:lnTo>
                    <a:pt x="8986" y="187631"/>
                  </a:lnTo>
                  <a:lnTo>
                    <a:pt x="0" y="135074"/>
                  </a:lnTo>
                  <a:close/>
                </a:path>
              </a:pathLst>
            </a:custGeom>
            <a:noFill/>
            <a:ln w="20925" cap="flat" cmpd="sng">
              <a:solidFill>
                <a:srgbClr val="FFEB8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83" name="Google Shape;1683;g16cd2f245f6_0_1197"/>
            <p:cNvSpPr/>
            <p:nvPr/>
          </p:nvSpPr>
          <p:spPr>
            <a:xfrm>
              <a:off x="4806764" y="2527462"/>
              <a:ext cx="230504" cy="270510"/>
            </a:xfrm>
            <a:custGeom>
              <a:avLst/>
              <a:gdLst/>
              <a:ahLst/>
              <a:cxnLst/>
              <a:rect l="l" t="t" r="r" b="b"/>
              <a:pathLst>
                <a:path w="230504" h="270510" extrusionOk="0">
                  <a:moveTo>
                    <a:pt x="114970" y="0"/>
                  </a:moveTo>
                  <a:lnTo>
                    <a:pt x="70236" y="10621"/>
                  </a:lnTo>
                  <a:lnTo>
                    <a:pt x="33690" y="39579"/>
                  </a:lnTo>
                  <a:lnTo>
                    <a:pt x="9040" y="82517"/>
                  </a:lnTo>
                  <a:lnTo>
                    <a:pt x="0" y="135074"/>
                  </a:lnTo>
                  <a:lnTo>
                    <a:pt x="9040" y="187631"/>
                  </a:lnTo>
                  <a:lnTo>
                    <a:pt x="33690" y="230568"/>
                  </a:lnTo>
                  <a:lnTo>
                    <a:pt x="70236" y="259527"/>
                  </a:lnTo>
                  <a:lnTo>
                    <a:pt x="114970" y="270148"/>
                  </a:lnTo>
                  <a:lnTo>
                    <a:pt x="159703" y="259527"/>
                  </a:lnTo>
                  <a:lnTo>
                    <a:pt x="196250" y="230568"/>
                  </a:lnTo>
                  <a:lnTo>
                    <a:pt x="220899" y="187631"/>
                  </a:lnTo>
                  <a:lnTo>
                    <a:pt x="229940" y="135074"/>
                  </a:lnTo>
                  <a:lnTo>
                    <a:pt x="220899" y="82517"/>
                  </a:lnTo>
                  <a:lnTo>
                    <a:pt x="196250" y="39579"/>
                  </a:lnTo>
                  <a:lnTo>
                    <a:pt x="159703" y="10621"/>
                  </a:lnTo>
                  <a:lnTo>
                    <a:pt x="114970"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84" name="Google Shape;1684;g16cd2f245f6_0_1197"/>
            <p:cNvSpPr/>
            <p:nvPr/>
          </p:nvSpPr>
          <p:spPr>
            <a:xfrm>
              <a:off x="4806764" y="2527462"/>
              <a:ext cx="230504" cy="270510"/>
            </a:xfrm>
            <a:custGeom>
              <a:avLst/>
              <a:gdLst/>
              <a:ahLst/>
              <a:cxnLst/>
              <a:rect l="l" t="t" r="r" b="b"/>
              <a:pathLst>
                <a:path w="230504" h="270510" extrusionOk="0">
                  <a:moveTo>
                    <a:pt x="0" y="135074"/>
                  </a:moveTo>
                  <a:lnTo>
                    <a:pt x="9040" y="82517"/>
                  </a:lnTo>
                  <a:lnTo>
                    <a:pt x="33690" y="39579"/>
                  </a:lnTo>
                  <a:lnTo>
                    <a:pt x="70236" y="10621"/>
                  </a:lnTo>
                  <a:lnTo>
                    <a:pt x="114970" y="0"/>
                  </a:lnTo>
                  <a:lnTo>
                    <a:pt x="159703" y="10621"/>
                  </a:lnTo>
                  <a:lnTo>
                    <a:pt x="196250" y="39579"/>
                  </a:lnTo>
                  <a:lnTo>
                    <a:pt x="220899" y="82517"/>
                  </a:lnTo>
                  <a:lnTo>
                    <a:pt x="229940" y="135074"/>
                  </a:lnTo>
                  <a:lnTo>
                    <a:pt x="220899" y="187631"/>
                  </a:lnTo>
                  <a:lnTo>
                    <a:pt x="196250" y="230568"/>
                  </a:lnTo>
                  <a:lnTo>
                    <a:pt x="159703" y="259527"/>
                  </a:lnTo>
                  <a:lnTo>
                    <a:pt x="114970" y="270148"/>
                  </a:lnTo>
                  <a:lnTo>
                    <a:pt x="70236" y="259527"/>
                  </a:lnTo>
                  <a:lnTo>
                    <a:pt x="33690" y="230568"/>
                  </a:lnTo>
                  <a:lnTo>
                    <a:pt x="9040" y="187631"/>
                  </a:lnTo>
                  <a:lnTo>
                    <a:pt x="0" y="135074"/>
                  </a:lnTo>
                  <a:close/>
                </a:path>
              </a:pathLst>
            </a:custGeom>
            <a:noFill/>
            <a:ln w="20925" cap="flat" cmpd="sng">
              <a:solidFill>
                <a:srgbClr val="EAE48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85" name="Google Shape;1685;g16cd2f245f6_0_1197"/>
            <p:cNvSpPr/>
            <p:nvPr/>
          </p:nvSpPr>
          <p:spPr>
            <a:xfrm>
              <a:off x="6046936" y="2527462"/>
              <a:ext cx="230504" cy="270510"/>
            </a:xfrm>
            <a:custGeom>
              <a:avLst/>
              <a:gdLst/>
              <a:ahLst/>
              <a:cxnLst/>
              <a:rect l="l" t="t" r="r" b="b"/>
              <a:pathLst>
                <a:path w="230504" h="270510" extrusionOk="0">
                  <a:moveTo>
                    <a:pt x="114970" y="0"/>
                  </a:moveTo>
                  <a:lnTo>
                    <a:pt x="70236" y="10621"/>
                  </a:lnTo>
                  <a:lnTo>
                    <a:pt x="33690" y="39579"/>
                  </a:lnTo>
                  <a:lnTo>
                    <a:pt x="9040" y="82517"/>
                  </a:lnTo>
                  <a:lnTo>
                    <a:pt x="0" y="135074"/>
                  </a:lnTo>
                  <a:lnTo>
                    <a:pt x="9040" y="187631"/>
                  </a:lnTo>
                  <a:lnTo>
                    <a:pt x="33690" y="230568"/>
                  </a:lnTo>
                  <a:lnTo>
                    <a:pt x="70236" y="259527"/>
                  </a:lnTo>
                  <a:lnTo>
                    <a:pt x="114970" y="270148"/>
                  </a:lnTo>
                  <a:lnTo>
                    <a:pt x="159703" y="259527"/>
                  </a:lnTo>
                  <a:lnTo>
                    <a:pt x="196250" y="230568"/>
                  </a:lnTo>
                  <a:lnTo>
                    <a:pt x="220899" y="187631"/>
                  </a:lnTo>
                  <a:lnTo>
                    <a:pt x="229940" y="135074"/>
                  </a:lnTo>
                  <a:lnTo>
                    <a:pt x="220899" y="82517"/>
                  </a:lnTo>
                  <a:lnTo>
                    <a:pt x="196250" y="39579"/>
                  </a:lnTo>
                  <a:lnTo>
                    <a:pt x="159703" y="10621"/>
                  </a:lnTo>
                  <a:lnTo>
                    <a:pt x="114970" y="0"/>
                  </a:lnTo>
                  <a:close/>
                </a:path>
              </a:pathLst>
            </a:custGeom>
            <a:solidFill>
              <a:srgbClr val="00AF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686" name="Google Shape;1686;g16cd2f245f6_0_1197"/>
            <p:cNvSpPr/>
            <p:nvPr/>
          </p:nvSpPr>
          <p:spPr>
            <a:xfrm>
              <a:off x="6046936" y="2527462"/>
              <a:ext cx="230504" cy="270510"/>
            </a:xfrm>
            <a:custGeom>
              <a:avLst/>
              <a:gdLst/>
              <a:ahLst/>
              <a:cxnLst/>
              <a:rect l="l" t="t" r="r" b="b"/>
              <a:pathLst>
                <a:path w="230504" h="270510" extrusionOk="0">
                  <a:moveTo>
                    <a:pt x="0" y="135074"/>
                  </a:moveTo>
                  <a:lnTo>
                    <a:pt x="9040" y="82517"/>
                  </a:lnTo>
                  <a:lnTo>
                    <a:pt x="33690" y="39579"/>
                  </a:lnTo>
                  <a:lnTo>
                    <a:pt x="70236" y="10621"/>
                  </a:lnTo>
                  <a:lnTo>
                    <a:pt x="114970" y="0"/>
                  </a:lnTo>
                  <a:lnTo>
                    <a:pt x="159703" y="10621"/>
                  </a:lnTo>
                  <a:lnTo>
                    <a:pt x="196250" y="39579"/>
                  </a:lnTo>
                  <a:lnTo>
                    <a:pt x="220899" y="82517"/>
                  </a:lnTo>
                  <a:lnTo>
                    <a:pt x="229940" y="135074"/>
                  </a:lnTo>
                  <a:lnTo>
                    <a:pt x="220899" y="187631"/>
                  </a:lnTo>
                  <a:lnTo>
                    <a:pt x="196250" y="230568"/>
                  </a:lnTo>
                  <a:lnTo>
                    <a:pt x="159703" y="259527"/>
                  </a:lnTo>
                  <a:lnTo>
                    <a:pt x="114970" y="270148"/>
                  </a:lnTo>
                  <a:lnTo>
                    <a:pt x="70236" y="259527"/>
                  </a:lnTo>
                  <a:lnTo>
                    <a:pt x="33690" y="230568"/>
                  </a:lnTo>
                  <a:lnTo>
                    <a:pt x="9040" y="187631"/>
                  </a:lnTo>
                  <a:lnTo>
                    <a:pt x="0" y="135074"/>
                  </a:lnTo>
                  <a:close/>
                </a:path>
              </a:pathLst>
            </a:custGeom>
            <a:noFill/>
            <a:ln w="20925" cap="flat" cmpd="sng">
              <a:solidFill>
                <a:srgbClr val="62BD7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687" name="Google Shape;1687;g16cd2f245f6_0_1197"/>
          <p:cNvSpPr txBox="1"/>
          <p:nvPr/>
        </p:nvSpPr>
        <p:spPr>
          <a:xfrm>
            <a:off x="2108282" y="1942632"/>
            <a:ext cx="3374400" cy="6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b="1" i="1">
                <a:solidFill>
                  <a:srgbClr val="3D4246"/>
                </a:solidFill>
                <a:latin typeface="Trebuchet MS"/>
                <a:ea typeface="Trebuchet MS"/>
                <a:cs typeface="Trebuchet MS"/>
                <a:sym typeface="Trebuchet MS"/>
              </a:rPr>
              <a:t>Nielsen Digital Ad Effect Norms</a:t>
            </a:r>
            <a:endParaRPr sz="1950">
              <a:latin typeface="Trebuchet MS"/>
              <a:ea typeface="Trebuchet MS"/>
              <a:cs typeface="Trebuchet MS"/>
              <a:sym typeface="Trebuchet MS"/>
            </a:endParaRPr>
          </a:p>
        </p:txBody>
      </p:sp>
      <p:sp>
        <p:nvSpPr>
          <p:cNvPr id="1688" name="Google Shape;1688;g16cd2f245f6_0_1197"/>
          <p:cNvSpPr txBox="1"/>
          <p:nvPr/>
        </p:nvSpPr>
        <p:spPr>
          <a:xfrm>
            <a:off x="1140982" y="2841035"/>
            <a:ext cx="669900" cy="915000"/>
          </a:xfrm>
          <a:prstGeom prst="rect">
            <a:avLst/>
          </a:prstGeom>
          <a:noFill/>
          <a:ln>
            <a:noFill/>
          </a:ln>
        </p:spPr>
        <p:txBody>
          <a:bodyPr spcFirstLastPara="1" wrap="square" lIns="0" tIns="13950" rIns="0" bIns="0" anchor="t" anchorCtr="0">
            <a:spAutoFit/>
          </a:bodyPr>
          <a:lstStyle/>
          <a:p>
            <a:pPr marL="12700" marR="5080" lvl="0" indent="20955" algn="l" rtl="0">
              <a:lnSpc>
                <a:spcPct val="101200"/>
              </a:lnSpc>
              <a:spcBef>
                <a:spcPts val="0"/>
              </a:spcBef>
              <a:spcAft>
                <a:spcPts val="0"/>
              </a:spcAft>
              <a:buNone/>
            </a:pPr>
            <a:r>
              <a:rPr lang="en-US" sz="1450" b="1" i="1">
                <a:solidFill>
                  <a:srgbClr val="3D4246"/>
                </a:solidFill>
                <a:latin typeface="Trebuchet MS"/>
                <a:ea typeface="Trebuchet MS"/>
                <a:cs typeface="Trebuchet MS"/>
                <a:sym typeface="Trebuchet MS"/>
              </a:rPr>
              <a:t>Bottom  Quintile</a:t>
            </a:r>
            <a:endParaRPr sz="1450">
              <a:latin typeface="Trebuchet MS"/>
              <a:ea typeface="Trebuchet MS"/>
              <a:cs typeface="Trebuchet MS"/>
              <a:sym typeface="Trebuchet MS"/>
            </a:endParaRPr>
          </a:p>
        </p:txBody>
      </p:sp>
      <p:sp>
        <p:nvSpPr>
          <p:cNvPr id="1689" name="Google Shape;1689;g16cd2f245f6_0_1197"/>
          <p:cNvSpPr txBox="1"/>
          <p:nvPr/>
        </p:nvSpPr>
        <p:spPr>
          <a:xfrm>
            <a:off x="2275607" y="2841035"/>
            <a:ext cx="714900" cy="689100"/>
          </a:xfrm>
          <a:prstGeom prst="rect">
            <a:avLst/>
          </a:prstGeom>
          <a:noFill/>
          <a:ln>
            <a:noFill/>
          </a:ln>
        </p:spPr>
        <p:txBody>
          <a:bodyPr spcFirstLastPara="1" wrap="square" lIns="0" tIns="13950" rIns="0" bIns="0" anchor="t" anchorCtr="0">
            <a:spAutoFit/>
          </a:bodyPr>
          <a:lstStyle/>
          <a:p>
            <a:pPr marL="12700" marR="5080" lvl="0" indent="56514" algn="l" rtl="0">
              <a:lnSpc>
                <a:spcPct val="101200"/>
              </a:lnSpc>
              <a:spcBef>
                <a:spcPts val="0"/>
              </a:spcBef>
              <a:spcAft>
                <a:spcPts val="0"/>
              </a:spcAft>
              <a:buNone/>
            </a:pPr>
            <a:r>
              <a:rPr lang="en-US" sz="1450" b="1" i="1">
                <a:solidFill>
                  <a:srgbClr val="3D4246"/>
                </a:solidFill>
                <a:latin typeface="Trebuchet MS"/>
                <a:ea typeface="Trebuchet MS"/>
                <a:cs typeface="Trebuchet MS"/>
                <a:sym typeface="Trebuchet MS"/>
              </a:rPr>
              <a:t>Second  Quintile.</a:t>
            </a:r>
            <a:endParaRPr sz="1450">
              <a:latin typeface="Trebuchet MS"/>
              <a:ea typeface="Trebuchet MS"/>
              <a:cs typeface="Trebuchet MS"/>
              <a:sym typeface="Trebuchet MS"/>
            </a:endParaRPr>
          </a:p>
        </p:txBody>
      </p:sp>
      <p:sp>
        <p:nvSpPr>
          <p:cNvPr id="1690" name="Google Shape;1690;g16cd2f245f6_0_1197"/>
          <p:cNvSpPr txBox="1"/>
          <p:nvPr/>
        </p:nvSpPr>
        <p:spPr>
          <a:xfrm>
            <a:off x="3455780" y="2841035"/>
            <a:ext cx="669900" cy="915000"/>
          </a:xfrm>
          <a:prstGeom prst="rect">
            <a:avLst/>
          </a:prstGeom>
          <a:noFill/>
          <a:ln>
            <a:noFill/>
          </a:ln>
        </p:spPr>
        <p:txBody>
          <a:bodyPr spcFirstLastPara="1" wrap="square" lIns="0" tIns="13950" rIns="0" bIns="0" anchor="t" anchorCtr="0">
            <a:spAutoFit/>
          </a:bodyPr>
          <a:lstStyle/>
          <a:p>
            <a:pPr marL="12700" marR="5080" lvl="0" indent="174625" algn="l" rtl="0">
              <a:lnSpc>
                <a:spcPct val="101200"/>
              </a:lnSpc>
              <a:spcBef>
                <a:spcPts val="0"/>
              </a:spcBef>
              <a:spcAft>
                <a:spcPts val="0"/>
              </a:spcAft>
              <a:buNone/>
            </a:pPr>
            <a:r>
              <a:rPr lang="en-US" sz="1450" b="1" i="1">
                <a:solidFill>
                  <a:srgbClr val="3D4246"/>
                </a:solidFill>
                <a:latin typeface="Trebuchet MS"/>
                <a:ea typeface="Trebuchet MS"/>
                <a:cs typeface="Trebuchet MS"/>
                <a:sym typeface="Trebuchet MS"/>
              </a:rPr>
              <a:t>Third  Quintile</a:t>
            </a:r>
            <a:endParaRPr sz="1450">
              <a:latin typeface="Trebuchet MS"/>
              <a:ea typeface="Trebuchet MS"/>
              <a:cs typeface="Trebuchet MS"/>
              <a:sym typeface="Trebuchet MS"/>
            </a:endParaRPr>
          </a:p>
        </p:txBody>
      </p:sp>
      <p:sp>
        <p:nvSpPr>
          <p:cNvPr id="1691" name="Google Shape;1691;g16cd2f245f6_0_1197"/>
          <p:cNvSpPr txBox="1"/>
          <p:nvPr/>
        </p:nvSpPr>
        <p:spPr>
          <a:xfrm>
            <a:off x="4613023" y="2841035"/>
            <a:ext cx="669900" cy="689100"/>
          </a:xfrm>
          <a:prstGeom prst="rect">
            <a:avLst/>
          </a:prstGeom>
          <a:noFill/>
          <a:ln>
            <a:noFill/>
          </a:ln>
        </p:spPr>
        <p:txBody>
          <a:bodyPr spcFirstLastPara="1" wrap="square" lIns="0" tIns="13950" rIns="0" bIns="0" anchor="t" anchorCtr="0">
            <a:spAutoFit/>
          </a:bodyPr>
          <a:lstStyle/>
          <a:p>
            <a:pPr marL="12700" marR="5080" lvl="0" indent="52705" algn="l" rtl="0">
              <a:lnSpc>
                <a:spcPct val="101200"/>
              </a:lnSpc>
              <a:spcBef>
                <a:spcPts val="0"/>
              </a:spcBef>
              <a:spcAft>
                <a:spcPts val="0"/>
              </a:spcAft>
              <a:buNone/>
            </a:pPr>
            <a:r>
              <a:rPr lang="en-US" sz="1450" b="1" i="1">
                <a:solidFill>
                  <a:srgbClr val="3D4246"/>
                </a:solidFill>
                <a:latin typeface="Trebuchet MS"/>
                <a:ea typeface="Trebuchet MS"/>
                <a:cs typeface="Trebuchet MS"/>
                <a:sym typeface="Trebuchet MS"/>
              </a:rPr>
              <a:t>Fourth  Quintile</a:t>
            </a:r>
            <a:endParaRPr sz="1450">
              <a:latin typeface="Trebuchet MS"/>
              <a:ea typeface="Trebuchet MS"/>
              <a:cs typeface="Trebuchet MS"/>
              <a:sym typeface="Trebuchet MS"/>
            </a:endParaRPr>
          </a:p>
        </p:txBody>
      </p:sp>
      <p:sp>
        <p:nvSpPr>
          <p:cNvPr id="1692" name="Google Shape;1692;g16cd2f245f6_0_1197"/>
          <p:cNvSpPr txBox="1"/>
          <p:nvPr/>
        </p:nvSpPr>
        <p:spPr>
          <a:xfrm>
            <a:off x="5618437" y="2951607"/>
            <a:ext cx="1016700" cy="463800"/>
          </a:xfrm>
          <a:prstGeom prst="rect">
            <a:avLst/>
          </a:prstGeom>
          <a:noFill/>
          <a:ln>
            <a:noFill/>
          </a:ln>
        </p:spPr>
        <p:txBody>
          <a:bodyPr spcFirstLastPara="1" wrap="square" lIns="0" tIns="17125" rIns="0" bIns="0" anchor="t" anchorCtr="0">
            <a:spAutoFit/>
          </a:bodyPr>
          <a:lstStyle/>
          <a:p>
            <a:pPr marL="12700" marR="0" lvl="0" indent="0" algn="l" rtl="0">
              <a:lnSpc>
                <a:spcPct val="100000"/>
              </a:lnSpc>
              <a:spcBef>
                <a:spcPts val="0"/>
              </a:spcBef>
              <a:spcAft>
                <a:spcPts val="0"/>
              </a:spcAft>
              <a:buNone/>
            </a:pPr>
            <a:r>
              <a:rPr lang="en-US" sz="1450" b="1" i="1">
                <a:solidFill>
                  <a:srgbClr val="3D4246"/>
                </a:solidFill>
                <a:latin typeface="Trebuchet MS"/>
                <a:ea typeface="Trebuchet MS"/>
                <a:cs typeface="Trebuchet MS"/>
                <a:sym typeface="Trebuchet MS"/>
              </a:rPr>
              <a:t>Top Quintile</a:t>
            </a:r>
            <a:endParaRPr sz="1450">
              <a:latin typeface="Trebuchet MS"/>
              <a:ea typeface="Trebuchet MS"/>
              <a:cs typeface="Trebuchet MS"/>
              <a:sym typeface="Trebuchet MS"/>
            </a:endParaRPr>
          </a:p>
        </p:txBody>
      </p:sp>
      <p:graphicFrame>
        <p:nvGraphicFramePr>
          <p:cNvPr id="1693" name="Google Shape;1693;g16cd2f245f6_0_1197"/>
          <p:cNvGraphicFramePr/>
          <p:nvPr/>
        </p:nvGraphicFramePr>
        <p:xfrm>
          <a:off x="513607" y="4022390"/>
          <a:ext cx="3000000" cy="3000000"/>
        </p:xfrm>
        <a:graphic>
          <a:graphicData uri="http://schemas.openxmlformats.org/drawingml/2006/table">
            <a:tbl>
              <a:tblPr firstRow="1" bandRow="1">
                <a:noFill/>
                <a:tableStyleId>{A7EB5C23-D344-49BA-9811-5B2ACC2CBD17}</a:tableStyleId>
              </a:tblPr>
              <a:tblGrid>
                <a:gridCol w="3665225">
                  <a:extLst>
                    <a:ext uri="{9D8B030D-6E8A-4147-A177-3AD203B41FA5}">
                      <a16:colId xmlns:a16="http://schemas.microsoft.com/office/drawing/2014/main" val="20000"/>
                    </a:ext>
                  </a:extLst>
                </a:gridCol>
                <a:gridCol w="2491100">
                  <a:extLst>
                    <a:ext uri="{9D8B030D-6E8A-4147-A177-3AD203B41FA5}">
                      <a16:colId xmlns:a16="http://schemas.microsoft.com/office/drawing/2014/main" val="20001"/>
                    </a:ext>
                  </a:extLst>
                </a:gridCol>
                <a:gridCol w="287025">
                  <a:extLst>
                    <a:ext uri="{9D8B030D-6E8A-4147-A177-3AD203B41FA5}">
                      <a16:colId xmlns:a16="http://schemas.microsoft.com/office/drawing/2014/main" val="20002"/>
                    </a:ext>
                  </a:extLst>
                </a:gridCol>
                <a:gridCol w="2323475">
                  <a:extLst>
                    <a:ext uri="{9D8B030D-6E8A-4147-A177-3AD203B41FA5}">
                      <a16:colId xmlns:a16="http://schemas.microsoft.com/office/drawing/2014/main" val="20003"/>
                    </a:ext>
                  </a:extLst>
                </a:gridCol>
                <a:gridCol w="335275">
                  <a:extLst>
                    <a:ext uri="{9D8B030D-6E8A-4147-A177-3AD203B41FA5}">
                      <a16:colId xmlns:a16="http://schemas.microsoft.com/office/drawing/2014/main" val="20004"/>
                    </a:ext>
                  </a:extLst>
                </a:gridCol>
                <a:gridCol w="2371725">
                  <a:extLst>
                    <a:ext uri="{9D8B030D-6E8A-4147-A177-3AD203B41FA5}">
                      <a16:colId xmlns:a16="http://schemas.microsoft.com/office/drawing/2014/main" val="20005"/>
                    </a:ext>
                  </a:extLst>
                </a:gridCol>
                <a:gridCol w="361950">
                  <a:extLst>
                    <a:ext uri="{9D8B030D-6E8A-4147-A177-3AD203B41FA5}">
                      <a16:colId xmlns:a16="http://schemas.microsoft.com/office/drawing/2014/main" val="20006"/>
                    </a:ext>
                  </a:extLst>
                </a:gridCol>
                <a:gridCol w="7282825">
                  <a:extLst>
                    <a:ext uri="{9D8B030D-6E8A-4147-A177-3AD203B41FA5}">
                      <a16:colId xmlns:a16="http://schemas.microsoft.com/office/drawing/2014/main" val="20007"/>
                    </a:ext>
                  </a:extLst>
                </a:gridCol>
              </a:tblGrid>
              <a:tr h="608350">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R w="9525" cap="flat" cmpd="sng">
                      <a:solidFill>
                        <a:srgbClr val="000000"/>
                      </a:solidFill>
                      <a:prstDash val="solid"/>
                      <a:round/>
                      <a:headEnd type="none" w="sm" len="sm"/>
                      <a:tailEnd type="none" w="sm" len="sm"/>
                    </a:lnR>
                    <a:lnB w="12700" cap="flat" cmpd="sng">
                      <a:solidFill>
                        <a:srgbClr val="B8BBC1"/>
                      </a:solidFill>
                      <a:prstDash val="solid"/>
                      <a:round/>
                      <a:headEnd type="none" w="sm" len="sm"/>
                      <a:tailEnd type="none" w="sm" len="sm"/>
                    </a:lnB>
                  </a:tcPr>
                </a:tc>
                <a:tc>
                  <a:txBody>
                    <a:bodyPr/>
                    <a:lstStyle/>
                    <a:p>
                      <a:pPr marL="868680" marR="190500" lvl="0" indent="-670560" algn="l" rtl="0">
                        <a:lnSpc>
                          <a:spcPct val="101499"/>
                        </a:lnSpc>
                        <a:spcBef>
                          <a:spcPts val="0"/>
                        </a:spcBef>
                        <a:spcAft>
                          <a:spcPts val="0"/>
                        </a:spcAft>
                        <a:buNone/>
                      </a:pPr>
                      <a:r>
                        <a:rPr lang="en-US" sz="1950" b="1" u="none" strike="noStrike" cap="none">
                          <a:latin typeface="Tahoma"/>
                          <a:ea typeface="Tahoma"/>
                          <a:cs typeface="Tahoma"/>
                          <a:sym typeface="Tahoma"/>
                        </a:rPr>
                        <a:t>Lifts - Overall DAE  Norms</a:t>
                      </a:r>
                      <a:endParaRPr sz="1950" u="none" strike="noStrike" cap="none">
                        <a:latin typeface="Tahoma"/>
                        <a:ea typeface="Tahoma"/>
                        <a:cs typeface="Tahoma"/>
                        <a:sym typeface="Tahoma"/>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784860" marR="23495" lvl="0" indent="-751840" algn="l" rtl="0">
                        <a:lnSpc>
                          <a:spcPct val="101499"/>
                        </a:lnSpc>
                        <a:spcBef>
                          <a:spcPts val="0"/>
                        </a:spcBef>
                        <a:spcAft>
                          <a:spcPts val="0"/>
                        </a:spcAft>
                        <a:buNone/>
                      </a:pPr>
                      <a:r>
                        <a:rPr lang="en-US" sz="1950" b="1" u="none" strike="noStrike" cap="none">
                          <a:latin typeface="Tahoma"/>
                          <a:ea typeface="Tahoma"/>
                          <a:cs typeface="Tahoma"/>
                          <a:sym typeface="Tahoma"/>
                        </a:rPr>
                        <a:t>Lifts - JioSaavn DAE  Norms</a:t>
                      </a:r>
                      <a:endParaRPr sz="1950" u="none" strike="noStrike" cap="none">
                        <a:latin typeface="Tahoma"/>
                        <a:ea typeface="Tahoma"/>
                        <a:cs typeface="Tahoma"/>
                        <a:sym typeface="Tahoma"/>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635" marR="0" lvl="0" indent="0" algn="ctr" rtl="0">
                        <a:lnSpc>
                          <a:spcPct val="100000"/>
                        </a:lnSpc>
                        <a:spcBef>
                          <a:spcPts val="0"/>
                        </a:spcBef>
                        <a:spcAft>
                          <a:spcPts val="0"/>
                        </a:spcAft>
                        <a:buNone/>
                      </a:pPr>
                      <a:r>
                        <a:rPr lang="en-US" sz="1950" b="1" u="none" strike="noStrike" cap="none">
                          <a:latin typeface="Tahoma"/>
                          <a:ea typeface="Tahoma"/>
                          <a:cs typeface="Tahoma"/>
                          <a:sym typeface="Tahoma"/>
                        </a:rPr>
                        <a:t>Significant Uplift</a:t>
                      </a:r>
                      <a:endParaRPr sz="1950" u="none" strike="noStrike" cap="none">
                        <a:latin typeface="Tahoma"/>
                        <a:ea typeface="Tahoma"/>
                        <a:cs typeface="Tahoma"/>
                        <a:sym typeface="Tahoma"/>
                      </a:endParaRPr>
                    </a:p>
                  </a:txBody>
                  <a:tcPr marL="0" marR="0" marT="1562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1905" marR="0" lvl="0" indent="0" algn="ctr" rtl="0">
                        <a:lnSpc>
                          <a:spcPct val="100000"/>
                        </a:lnSpc>
                        <a:spcBef>
                          <a:spcPts val="0"/>
                        </a:spcBef>
                        <a:spcAft>
                          <a:spcPts val="0"/>
                        </a:spcAft>
                        <a:buNone/>
                      </a:pPr>
                      <a:r>
                        <a:rPr lang="en-US" sz="1950" b="1" u="none" strike="noStrike" cap="none">
                          <a:latin typeface="Tahoma"/>
                          <a:ea typeface="Tahoma"/>
                          <a:cs typeface="Tahoma"/>
                          <a:sym typeface="Tahoma"/>
                        </a:rPr>
                        <a:t>Comments</a:t>
                      </a:r>
                      <a:endParaRPr sz="1950" u="none" strike="noStrike" cap="none">
                        <a:latin typeface="Tahoma"/>
                        <a:ea typeface="Tahoma"/>
                        <a:cs typeface="Tahoma"/>
                        <a:sym typeface="Tahoma"/>
                      </a:endParaRPr>
                    </a:p>
                  </a:txBody>
                  <a:tcPr marL="0" marR="0" marT="1562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48775">
                <a:tc>
                  <a:txBody>
                    <a:bodyPr/>
                    <a:lstStyle/>
                    <a:p>
                      <a:pPr marL="0" marR="0" lvl="0" indent="0" algn="l" rtl="0">
                        <a:lnSpc>
                          <a:spcPct val="100000"/>
                        </a:lnSpc>
                        <a:spcBef>
                          <a:spcPts val="0"/>
                        </a:spcBef>
                        <a:spcAft>
                          <a:spcPts val="0"/>
                        </a:spcAft>
                        <a:buNone/>
                      </a:pPr>
                      <a:endParaRPr sz="1850" u="none" strike="noStrike" cap="none">
                        <a:latin typeface="Times New Roman"/>
                        <a:ea typeface="Times New Roman"/>
                        <a:cs typeface="Times New Roman"/>
                        <a:sym typeface="Times New Roman"/>
                      </a:endParaRPr>
                    </a:p>
                    <a:p>
                      <a:pPr marL="73660" marR="0" lvl="0" indent="0" algn="ctr" rtl="0">
                        <a:lnSpc>
                          <a:spcPct val="100000"/>
                        </a:lnSpc>
                        <a:spcBef>
                          <a:spcPts val="0"/>
                        </a:spcBef>
                        <a:spcAft>
                          <a:spcPts val="0"/>
                        </a:spcAft>
                        <a:buNone/>
                      </a:pPr>
                      <a:r>
                        <a:rPr lang="en-US" sz="1950" u="none" strike="noStrike" cap="none">
                          <a:latin typeface="Tahoma"/>
                          <a:ea typeface="Tahoma"/>
                          <a:cs typeface="Tahoma"/>
                          <a:sym typeface="Tahoma"/>
                        </a:rPr>
                        <a:t>Brand Awareness</a:t>
                      </a:r>
                      <a:endParaRPr sz="1950" u="none" strike="noStrike" cap="none">
                        <a:latin typeface="Tahoma"/>
                        <a:ea typeface="Tahoma"/>
                        <a:cs typeface="Tahoma"/>
                        <a:sym typeface="Tahoma"/>
                      </a:endParaRPr>
                    </a:p>
                  </a:txBody>
                  <a:tcPr marL="0" marR="0" marT="6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A075"/>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850" u="none" strike="noStrike" cap="none">
                        <a:latin typeface="Times New Roman"/>
                        <a:ea typeface="Times New Roman"/>
                        <a:cs typeface="Times New Roman"/>
                        <a:sym typeface="Times New Roman"/>
                      </a:endParaRPr>
                    </a:p>
                    <a:p>
                      <a:pPr marL="635" marR="0" lvl="0" indent="0" algn="ctr" rtl="0">
                        <a:lnSpc>
                          <a:spcPct val="100000"/>
                        </a:lnSpc>
                        <a:spcBef>
                          <a:spcPts val="0"/>
                        </a:spcBef>
                        <a:spcAft>
                          <a:spcPts val="0"/>
                        </a:spcAft>
                        <a:buNone/>
                      </a:pPr>
                      <a:r>
                        <a:rPr lang="en-US" sz="1950" u="none" strike="noStrike" cap="none">
                          <a:latin typeface="Tahoma"/>
                          <a:ea typeface="Tahoma"/>
                          <a:cs typeface="Tahoma"/>
                          <a:sym typeface="Tahoma"/>
                        </a:rPr>
                        <a:t>No</a:t>
                      </a:r>
                      <a:endParaRPr sz="1950" u="none" strike="noStrike" cap="none">
                        <a:latin typeface="Tahoma"/>
                        <a:ea typeface="Tahoma"/>
                        <a:cs typeface="Tahoma"/>
                        <a:sym typeface="Tahoma"/>
                      </a:endParaRPr>
                    </a:p>
                  </a:txBody>
                  <a:tcPr marL="0" marR="0" marT="6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2386965" marR="59689" lvl="0" indent="-2320925" algn="l" rtl="0">
                        <a:lnSpc>
                          <a:spcPct val="101499"/>
                        </a:lnSpc>
                        <a:spcBef>
                          <a:spcPts val="0"/>
                        </a:spcBef>
                        <a:spcAft>
                          <a:spcPts val="0"/>
                        </a:spcAft>
                        <a:buNone/>
                      </a:pPr>
                      <a:r>
                        <a:rPr lang="en-US" sz="1950" u="none" strike="noStrike" cap="none">
                          <a:latin typeface="Tahoma"/>
                          <a:ea typeface="Tahoma"/>
                          <a:cs typeface="Tahoma"/>
                          <a:sym typeface="Tahoma"/>
                        </a:rPr>
                        <a:t>No Significant difference was seen between control and exposed  clusters for Awareness</a:t>
                      </a:r>
                      <a:endParaRPr sz="1950" u="none" strike="noStrike" cap="none">
                        <a:latin typeface="Tahoma"/>
                        <a:ea typeface="Tahoma"/>
                        <a:cs typeface="Tahoma"/>
                        <a:sym typeface="Tahoma"/>
                      </a:endParaRPr>
                    </a:p>
                  </a:txBody>
                  <a:tcPr marL="0" marR="0" marT="12127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21225">
                <a:tc>
                  <a:txBody>
                    <a:bodyPr/>
                    <a:lstStyle/>
                    <a:p>
                      <a:pPr marL="74295" marR="0" lvl="0" indent="0" algn="ctr" rtl="0">
                        <a:lnSpc>
                          <a:spcPct val="100000"/>
                        </a:lnSpc>
                        <a:spcBef>
                          <a:spcPts val="0"/>
                        </a:spcBef>
                        <a:spcAft>
                          <a:spcPts val="0"/>
                        </a:spcAft>
                        <a:buNone/>
                      </a:pPr>
                      <a:r>
                        <a:rPr lang="en-US" sz="1950" u="none" strike="noStrike" cap="none">
                          <a:latin typeface="Tahoma"/>
                          <a:ea typeface="Tahoma"/>
                          <a:cs typeface="Tahoma"/>
                          <a:sym typeface="Tahoma"/>
                        </a:rPr>
                        <a:t>Purchase Intention</a:t>
                      </a:r>
                      <a:endParaRPr sz="1950" u="none" strike="noStrike" cap="none">
                        <a:latin typeface="Tahoma"/>
                        <a:ea typeface="Tahoma"/>
                        <a:cs typeface="Tahoma"/>
                        <a:sym typeface="Tahoma"/>
                      </a:endParaRPr>
                    </a:p>
                  </a:txBody>
                  <a:tcPr marL="0" marR="0" marT="21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rgbClr val="00AF50"/>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rgbClr val="00AF50"/>
                    </a:solidFill>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950" u="none" strike="noStrike" cap="none">
                          <a:latin typeface="Tahoma"/>
                          <a:ea typeface="Tahoma"/>
                          <a:cs typeface="Tahoma"/>
                          <a:sym typeface="Tahoma"/>
                        </a:rPr>
                        <a:t>Yes</a:t>
                      </a:r>
                      <a:endParaRPr sz="1950" u="none" strike="noStrike" cap="none">
                        <a:latin typeface="Tahoma"/>
                        <a:ea typeface="Tahoma"/>
                        <a:cs typeface="Tahoma"/>
                        <a:sym typeface="Tahoma"/>
                      </a:endParaRPr>
                    </a:p>
                  </a:txBody>
                  <a:tcPr marL="0" marR="0" marT="21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vMerge="1">
                  <a:txBody>
                    <a:bodyPr/>
                    <a:lstStyle/>
                    <a:p>
                      <a:endParaRPr lang="en-US"/>
                    </a:p>
                  </a:txBody>
                  <a:tcPr/>
                </a:tc>
                <a:tc>
                  <a:txBody>
                    <a:bodyPr/>
                    <a:lstStyle/>
                    <a:p>
                      <a:pPr marL="2432685" marR="189230" lvl="0" indent="-2234565" algn="l" rtl="0">
                        <a:lnSpc>
                          <a:spcPct val="101499"/>
                        </a:lnSpc>
                        <a:spcBef>
                          <a:spcPts val="0"/>
                        </a:spcBef>
                        <a:spcAft>
                          <a:spcPts val="0"/>
                        </a:spcAft>
                        <a:buNone/>
                      </a:pPr>
                      <a:r>
                        <a:rPr lang="en-US" sz="1950" u="none" strike="noStrike" cap="none">
                          <a:latin typeface="Tahoma"/>
                          <a:ea typeface="Tahoma"/>
                          <a:cs typeface="Tahoma"/>
                          <a:sym typeface="Tahoma"/>
                        </a:rPr>
                        <a:t>High Purchase Intention observed among the respondents and  Significant Uplift seen</a:t>
                      </a:r>
                      <a:endParaRPr sz="1950" u="none" strike="noStrike" cap="none">
                        <a:latin typeface="Tahoma"/>
                        <a:ea typeface="Tahoma"/>
                        <a:cs typeface="Tahoma"/>
                        <a:sym typeface="Tahoma"/>
                      </a:endParaRPr>
                    </a:p>
                  </a:txBody>
                  <a:tcPr marL="0" marR="0" marT="577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2"/>
                  </a:ext>
                </a:extLst>
              </a:tr>
              <a:tr h="363350">
                <a:tc gridSpan="8">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12700" cap="flat" cmpd="sng">
                      <a:solidFill>
                        <a:srgbClr val="B8BBC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721225">
                <a:tc>
                  <a:txBody>
                    <a:bodyPr/>
                    <a:lstStyle/>
                    <a:p>
                      <a:pPr marL="74295" marR="0" lvl="0" indent="0" algn="ctr" rtl="0">
                        <a:lnSpc>
                          <a:spcPct val="100000"/>
                        </a:lnSpc>
                        <a:spcBef>
                          <a:spcPts val="0"/>
                        </a:spcBef>
                        <a:spcAft>
                          <a:spcPts val="0"/>
                        </a:spcAft>
                        <a:buNone/>
                      </a:pPr>
                      <a:r>
                        <a:rPr lang="en-US" sz="1950" u="none" strike="noStrike" cap="none">
                          <a:latin typeface="Tahoma"/>
                          <a:ea typeface="Tahoma"/>
                          <a:cs typeface="Tahoma"/>
                          <a:sym typeface="Tahoma"/>
                        </a:rPr>
                        <a:t>Ad Recall</a:t>
                      </a:r>
                      <a:endParaRPr sz="1950" u="none" strike="noStrike" cap="none">
                        <a:latin typeface="Tahoma"/>
                        <a:ea typeface="Tahoma"/>
                        <a:cs typeface="Tahoma"/>
                        <a:sym typeface="Tahoma"/>
                      </a:endParaRPr>
                    </a:p>
                  </a:txBody>
                  <a:tcPr marL="0" marR="0" marT="21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AF50"/>
                    </a:solidFill>
                  </a:tcPr>
                </a:tc>
                <a:tc rowSpan="3">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tcPr>
                </a:tc>
                <a:tc>
                  <a:txBody>
                    <a:bodyPr/>
                    <a:lstStyle/>
                    <a:p>
                      <a:pPr marL="0"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tcPr>
                </a:tc>
                <a:tc>
                  <a:txBody>
                    <a:bodyPr/>
                    <a:lstStyle/>
                    <a:p>
                      <a:pPr marL="635"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tcPr>
                </a:tc>
                <a:tc>
                  <a:txBody>
                    <a:bodyPr/>
                    <a:lstStyle/>
                    <a:p>
                      <a:pPr marL="2522855" marR="208915" lvl="0" indent="-2303780" algn="l" rtl="0">
                        <a:lnSpc>
                          <a:spcPct val="101499"/>
                        </a:lnSpc>
                        <a:spcBef>
                          <a:spcPts val="0"/>
                        </a:spcBef>
                        <a:spcAft>
                          <a:spcPts val="0"/>
                        </a:spcAft>
                        <a:buNone/>
                      </a:pPr>
                      <a:r>
                        <a:rPr lang="en-US" sz="1950" u="none" strike="noStrike" cap="none">
                          <a:latin typeface="Tahoma"/>
                          <a:ea typeface="Tahoma"/>
                          <a:cs typeface="Tahoma"/>
                          <a:sym typeface="Tahoma"/>
                        </a:rPr>
                        <a:t>Performance on Ad Recall is in the Top Quintile as per Nielsen  DAE	Overall Norms</a:t>
                      </a:r>
                      <a:endParaRPr sz="1950" u="none" strike="noStrike" cap="none">
                        <a:latin typeface="Tahoma"/>
                        <a:ea typeface="Tahoma"/>
                        <a:cs typeface="Tahoma"/>
                        <a:sym typeface="Tahoma"/>
                      </a:endParaRPr>
                    </a:p>
                  </a:txBody>
                  <a:tcPr marL="0" marR="0" marT="577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21225">
                <a:tc>
                  <a:txBody>
                    <a:bodyPr/>
                    <a:lstStyle/>
                    <a:p>
                      <a:pPr marL="74295" marR="0" lvl="0" indent="0" algn="ctr" rtl="0">
                        <a:lnSpc>
                          <a:spcPct val="100000"/>
                        </a:lnSpc>
                        <a:spcBef>
                          <a:spcPts val="0"/>
                        </a:spcBef>
                        <a:spcAft>
                          <a:spcPts val="0"/>
                        </a:spcAft>
                        <a:buNone/>
                      </a:pPr>
                      <a:r>
                        <a:rPr lang="en-US" sz="1950" u="none" strike="noStrike" cap="none">
                          <a:latin typeface="Tahoma"/>
                          <a:ea typeface="Tahoma"/>
                          <a:cs typeface="Tahoma"/>
                          <a:sym typeface="Tahoma"/>
                        </a:rPr>
                        <a:t>Brand Association</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A075"/>
                    </a:solidFill>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rowSpan="2">
                  <a:txBody>
                    <a:bodyPr/>
                    <a:lstStyle/>
                    <a:p>
                      <a:pPr marL="0" marR="0" lvl="0" indent="0" algn="l" rtl="0">
                        <a:lnSpc>
                          <a:spcPct val="100000"/>
                        </a:lnSpc>
                        <a:spcBef>
                          <a:spcPts val="0"/>
                        </a:spcBef>
                        <a:spcAft>
                          <a:spcPts val="0"/>
                        </a:spcAft>
                        <a:buNone/>
                      </a:pPr>
                      <a:endParaRPr sz="2300" u="none" strike="noStrike" cap="none">
                        <a:latin typeface="Times New Roman"/>
                        <a:ea typeface="Times New Roman"/>
                        <a:cs typeface="Times New Roman"/>
                        <a:sym typeface="Times New Roman"/>
                      </a:endParaRPr>
                    </a:p>
                    <a:p>
                      <a:pPr marL="1905" marR="0" lvl="0" indent="0" algn="ctr" rtl="0">
                        <a:lnSpc>
                          <a:spcPct val="100000"/>
                        </a:lnSpc>
                        <a:spcBef>
                          <a:spcPts val="1875"/>
                        </a:spcBef>
                        <a:spcAft>
                          <a:spcPts val="0"/>
                        </a:spcAft>
                        <a:buNone/>
                      </a:pPr>
                      <a:r>
                        <a:rPr lang="en-US" sz="1950" u="none" strike="noStrike" cap="none">
                          <a:latin typeface="Tahoma"/>
                          <a:ea typeface="Tahoma"/>
                          <a:cs typeface="Tahoma"/>
                          <a:sym typeface="Tahoma"/>
                        </a:rPr>
                        <a:t>High misattribution for the Ad is seen on Domino’s</a:t>
                      </a:r>
                      <a:endParaRPr sz="1950" u="none" strike="noStrike" cap="none">
                        <a:latin typeface="Tahoma"/>
                        <a:ea typeface="Tahoma"/>
                        <a:cs typeface="Tahoma"/>
                        <a:sym typeface="Tahoma"/>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21225">
                <a:tc>
                  <a:txBody>
                    <a:bodyPr/>
                    <a:lstStyle/>
                    <a:p>
                      <a:pPr marL="73025" marR="0" lvl="0" indent="0" algn="ctr" rtl="0">
                        <a:lnSpc>
                          <a:spcPct val="100000"/>
                        </a:lnSpc>
                        <a:spcBef>
                          <a:spcPts val="0"/>
                        </a:spcBef>
                        <a:spcAft>
                          <a:spcPts val="0"/>
                        </a:spcAft>
                        <a:buNone/>
                      </a:pPr>
                      <a:r>
                        <a:rPr lang="en-US" sz="1950" u="none" strike="noStrike" cap="none">
                          <a:latin typeface="Tahoma"/>
                          <a:ea typeface="Tahoma"/>
                          <a:cs typeface="Tahoma"/>
                          <a:sym typeface="Tahoma"/>
                        </a:rPr>
                        <a:t>Message Association</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1694" name="Google Shape;1694;g16cd2f245f6_0_1197"/>
          <p:cNvSpPr/>
          <p:nvPr/>
        </p:nvSpPr>
        <p:spPr>
          <a:xfrm>
            <a:off x="516225" y="9093754"/>
            <a:ext cx="19120485" cy="0"/>
          </a:xfrm>
          <a:custGeom>
            <a:avLst/>
            <a:gdLst/>
            <a:ahLst/>
            <a:cxnLst/>
            <a:rect l="l" t="t" r="r" b="b"/>
            <a:pathLst>
              <a:path w="19120485" h="120000" extrusionOk="0">
                <a:moveTo>
                  <a:pt x="0" y="0"/>
                </a:moveTo>
                <a:lnTo>
                  <a:pt x="1912024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695" name="Google Shape;1695;g16cd2f245f6_0_1197"/>
          <p:cNvPicPr preferRelativeResize="0"/>
          <p:nvPr/>
        </p:nvPicPr>
        <p:blipFill rotWithShape="1">
          <a:blip r:embed="rId5">
            <a:alphaModFix/>
          </a:blip>
          <a:srcRect/>
          <a:stretch/>
        </p:blipFill>
        <p:spPr>
          <a:xfrm>
            <a:off x="131254" y="75326"/>
            <a:ext cx="1486778" cy="208707"/>
          </a:xfrm>
          <a:prstGeom prst="rect">
            <a:avLst/>
          </a:prstGeom>
          <a:noFill/>
          <a:ln>
            <a:noFill/>
          </a:ln>
        </p:spPr>
      </p:pic>
      <p:pic>
        <p:nvPicPr>
          <p:cNvPr id="1696" name="Google Shape;1696;g16cd2f245f6_0_1197"/>
          <p:cNvPicPr preferRelativeResize="0"/>
          <p:nvPr/>
        </p:nvPicPr>
        <p:blipFill rotWithShape="1">
          <a:blip r:embed="rId6">
            <a:alphaModFix/>
          </a:blip>
          <a:srcRect/>
          <a:stretch/>
        </p:blipFill>
        <p:spPr>
          <a:xfrm>
            <a:off x="17699152" y="129432"/>
            <a:ext cx="796613" cy="748852"/>
          </a:xfrm>
          <a:prstGeom prst="rect">
            <a:avLst/>
          </a:prstGeom>
          <a:noFill/>
          <a:ln>
            <a:noFill/>
          </a:ln>
        </p:spPr>
      </p:pic>
      <p:sp>
        <p:nvSpPr>
          <p:cNvPr id="1697" name="Google Shape;1697;g16cd2f245f6_0_1197"/>
          <p:cNvSpPr txBox="1"/>
          <p:nvPr/>
        </p:nvSpPr>
        <p:spPr>
          <a:xfrm>
            <a:off x="19479480" y="10694995"/>
            <a:ext cx="3174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14</a:t>
            </a:r>
            <a:endParaRPr sz="1950">
              <a:latin typeface="Libre Franklin Medium"/>
              <a:ea typeface="Libre Franklin Medium"/>
              <a:cs typeface="Libre Franklin Medium"/>
              <a:sym typeface="Libre Franklin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g16cd2f245f6_0_1226"/>
          <p:cNvSpPr txBox="1">
            <a:spLocks noGrp="1"/>
          </p:cNvSpPr>
          <p:nvPr>
            <p:ph type="title"/>
          </p:nvPr>
        </p:nvSpPr>
        <p:spPr>
          <a:xfrm>
            <a:off x="442647" y="4967625"/>
            <a:ext cx="63345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t>ANNEXURE</a:t>
            </a:r>
            <a:endParaRPr sz="6600"/>
          </a:p>
        </p:txBody>
      </p:sp>
      <p:pic>
        <p:nvPicPr>
          <p:cNvPr id="1703" name="Google Shape;1703;g16cd2f245f6_0_1226"/>
          <p:cNvPicPr preferRelativeResize="0"/>
          <p:nvPr/>
        </p:nvPicPr>
        <p:blipFill rotWithShape="1">
          <a:blip r:embed="rId3">
            <a:alphaModFix/>
          </a:blip>
          <a:srcRect/>
          <a:stretch/>
        </p:blipFill>
        <p:spPr>
          <a:xfrm>
            <a:off x="163900" y="106739"/>
            <a:ext cx="1485564" cy="208707"/>
          </a:xfrm>
          <a:prstGeom prst="rect">
            <a:avLst/>
          </a:prstGeom>
          <a:noFill/>
          <a:ln>
            <a:noFill/>
          </a:ln>
        </p:spPr>
      </p:pic>
      <p:pic>
        <p:nvPicPr>
          <p:cNvPr id="1704" name="Google Shape;1704;g16cd2f245f6_0_1226"/>
          <p:cNvPicPr preferRelativeResize="0"/>
          <p:nvPr/>
        </p:nvPicPr>
        <p:blipFill rotWithShape="1">
          <a:blip r:embed="rId4">
            <a:alphaModFix/>
          </a:blip>
          <a:srcRect/>
          <a:stretch/>
        </p:blipFill>
        <p:spPr>
          <a:xfrm>
            <a:off x="17699152" y="129432"/>
            <a:ext cx="796613" cy="7488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708"/>
        <p:cNvGrpSpPr/>
        <p:nvPr/>
      </p:nvGrpSpPr>
      <p:grpSpPr>
        <a:xfrm>
          <a:off x="0" y="0"/>
          <a:ext cx="0" cy="0"/>
          <a:chOff x="0" y="0"/>
          <a:chExt cx="0" cy="0"/>
        </a:xfrm>
      </p:grpSpPr>
      <p:pic>
        <p:nvPicPr>
          <p:cNvPr id="1709" name="Google Shape;1709;g16cd2f245f6_0_1232"/>
          <p:cNvPicPr preferRelativeResize="0"/>
          <p:nvPr/>
        </p:nvPicPr>
        <p:blipFill rotWithShape="1">
          <a:blip r:embed="rId3">
            <a:alphaModFix/>
          </a:blip>
          <a:srcRect/>
          <a:stretch/>
        </p:blipFill>
        <p:spPr>
          <a:xfrm>
            <a:off x="0" y="0"/>
            <a:ext cx="20104099" cy="11308556"/>
          </a:xfrm>
          <a:prstGeom prst="rect">
            <a:avLst/>
          </a:prstGeom>
          <a:noFill/>
          <a:ln>
            <a:noFill/>
          </a:ln>
        </p:spPr>
      </p:pic>
      <p:pic>
        <p:nvPicPr>
          <p:cNvPr id="1710" name="Google Shape;1710;g16cd2f245f6_0_1232"/>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711" name="Google Shape;1711;g16cd2f245f6_0_1232"/>
          <p:cNvSpPr/>
          <p:nvPr/>
        </p:nvSpPr>
        <p:spPr>
          <a:xfrm>
            <a:off x="18607799" y="126281"/>
            <a:ext cx="20955" cy="638810"/>
          </a:xfrm>
          <a:custGeom>
            <a:avLst/>
            <a:gdLst/>
            <a:ahLst/>
            <a:cxnLst/>
            <a:rect l="l" t="t" r="r" b="b"/>
            <a:pathLst>
              <a:path w="20955" h="638810" extrusionOk="0">
                <a:moveTo>
                  <a:pt x="20942" y="0"/>
                </a:moveTo>
                <a:lnTo>
                  <a:pt x="0" y="0"/>
                </a:lnTo>
                <a:lnTo>
                  <a:pt x="0" y="638619"/>
                </a:lnTo>
                <a:lnTo>
                  <a:pt x="20942" y="638721"/>
                </a:lnTo>
                <a:lnTo>
                  <a:pt x="20942" y="0"/>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712" name="Google Shape;1712;g16cd2f245f6_0_1232"/>
          <p:cNvSpPr txBox="1">
            <a:spLocks noGrp="1"/>
          </p:cNvSpPr>
          <p:nvPr>
            <p:ph type="title"/>
          </p:nvPr>
        </p:nvSpPr>
        <p:spPr>
          <a:xfrm>
            <a:off x="725371" y="580580"/>
            <a:ext cx="136137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b="0">
                <a:solidFill>
                  <a:srgbClr val="000000"/>
                </a:solidFill>
                <a:latin typeface="Tahoma"/>
                <a:ea typeface="Tahoma"/>
                <a:cs typeface="Tahoma"/>
                <a:sym typeface="Tahoma"/>
              </a:rPr>
              <a:t>ANNEXURE – BRAND AWARENESS</a:t>
            </a:r>
            <a:endParaRPr sz="6600">
              <a:latin typeface="Tahoma"/>
              <a:ea typeface="Tahoma"/>
              <a:cs typeface="Tahoma"/>
              <a:sym typeface="Tahoma"/>
            </a:endParaRPr>
          </a:p>
        </p:txBody>
      </p:sp>
      <p:pic>
        <p:nvPicPr>
          <p:cNvPr id="1713" name="Google Shape;1713;g16cd2f245f6_0_1232"/>
          <p:cNvPicPr preferRelativeResize="0"/>
          <p:nvPr/>
        </p:nvPicPr>
        <p:blipFill rotWithShape="1">
          <a:blip r:embed="rId5">
            <a:alphaModFix/>
          </a:blip>
          <a:srcRect/>
          <a:stretch/>
        </p:blipFill>
        <p:spPr>
          <a:xfrm>
            <a:off x="131254" y="75326"/>
            <a:ext cx="1486778" cy="208707"/>
          </a:xfrm>
          <a:prstGeom prst="rect">
            <a:avLst/>
          </a:prstGeom>
          <a:noFill/>
          <a:ln>
            <a:noFill/>
          </a:ln>
        </p:spPr>
      </p:pic>
      <p:graphicFrame>
        <p:nvGraphicFramePr>
          <p:cNvPr id="1714" name="Google Shape;1714;g16cd2f245f6_0_1232"/>
          <p:cNvGraphicFramePr/>
          <p:nvPr/>
        </p:nvGraphicFramePr>
        <p:xfrm>
          <a:off x="3426702" y="3187651"/>
          <a:ext cx="3000000" cy="3000000"/>
        </p:xfrm>
        <a:graphic>
          <a:graphicData uri="http://schemas.openxmlformats.org/drawingml/2006/table">
            <a:tbl>
              <a:tblPr firstRow="1" bandRow="1">
                <a:noFill/>
                <a:tableStyleId>{A7EB5C23-D344-49BA-9811-5B2ACC2CBD17}</a:tableStyleId>
              </a:tblPr>
              <a:tblGrid>
                <a:gridCol w="8313425">
                  <a:extLst>
                    <a:ext uri="{9D8B030D-6E8A-4147-A177-3AD203B41FA5}">
                      <a16:colId xmlns:a16="http://schemas.microsoft.com/office/drawing/2014/main" val="20000"/>
                    </a:ext>
                  </a:extLst>
                </a:gridCol>
                <a:gridCol w="2466350">
                  <a:extLst>
                    <a:ext uri="{9D8B030D-6E8A-4147-A177-3AD203B41FA5}">
                      <a16:colId xmlns:a16="http://schemas.microsoft.com/office/drawing/2014/main" val="20001"/>
                    </a:ext>
                  </a:extLst>
                </a:gridCol>
                <a:gridCol w="2466350">
                  <a:extLst>
                    <a:ext uri="{9D8B030D-6E8A-4147-A177-3AD203B41FA5}">
                      <a16:colId xmlns:a16="http://schemas.microsoft.com/office/drawing/2014/main" val="20002"/>
                    </a:ext>
                  </a:extLst>
                </a:gridCol>
              </a:tblGrid>
              <a:tr h="524700">
                <a:tc rowSpan="2">
                  <a:txBody>
                    <a:bodyPr/>
                    <a:lstStyle/>
                    <a:p>
                      <a:pPr marL="0" marR="0" lvl="0" indent="0" algn="l" rtl="0">
                        <a:lnSpc>
                          <a:spcPct val="100000"/>
                        </a:lnSpc>
                        <a:spcBef>
                          <a:spcPts val="0"/>
                        </a:spcBef>
                        <a:spcAft>
                          <a:spcPts val="0"/>
                        </a:spcAft>
                        <a:buNone/>
                      </a:pPr>
                      <a:endParaRPr sz="2400" u="none" strike="noStrike" cap="none">
                        <a:latin typeface="Times New Roman"/>
                        <a:ea typeface="Times New Roman"/>
                        <a:cs typeface="Times New Roman"/>
                        <a:sym typeface="Times New Roman"/>
                      </a:endParaRPr>
                    </a:p>
                  </a:txBody>
                  <a:tcPr marL="0" marR="0" marT="0" marB="0">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tcPr>
                </a:tc>
                <a:tc gridSpan="2">
                  <a:txBody>
                    <a:bodyPr/>
                    <a:lstStyle/>
                    <a:p>
                      <a:pPr marL="2540" marR="0" lvl="0" indent="0" algn="ctr" rtl="0">
                        <a:lnSpc>
                          <a:spcPct val="100000"/>
                        </a:lnSpc>
                        <a:spcBef>
                          <a:spcPts val="0"/>
                        </a:spcBef>
                        <a:spcAft>
                          <a:spcPts val="0"/>
                        </a:spcAft>
                        <a:buNone/>
                      </a:pPr>
                      <a:r>
                        <a:rPr lang="en-US" sz="2300" b="1" u="none" strike="noStrike" cap="none">
                          <a:solidFill>
                            <a:srgbClr val="FFFFFF"/>
                          </a:solidFill>
                          <a:latin typeface="Tahoma"/>
                          <a:ea typeface="Tahoma"/>
                          <a:cs typeface="Tahoma"/>
                          <a:sym typeface="Tahoma"/>
                        </a:rPr>
                        <a:t>Brand Awareness</a:t>
                      </a:r>
                      <a:endParaRPr sz="2300" u="none" strike="noStrike" cap="none">
                        <a:latin typeface="Tahoma"/>
                        <a:ea typeface="Tahoma"/>
                        <a:cs typeface="Tahoma"/>
                        <a:sym typeface="Tahoma"/>
                      </a:endParaRPr>
                    </a:p>
                  </a:txBody>
                  <a:tcPr marL="0" marR="0" marT="838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D37F9"/>
                    </a:solidFill>
                  </a:tcPr>
                </a:tc>
                <a:tc hMerge="1">
                  <a:txBody>
                    <a:bodyPr/>
                    <a:lstStyle/>
                    <a:p>
                      <a:endParaRPr lang="en-US"/>
                    </a:p>
                  </a:txBody>
                  <a:tcPr/>
                </a:tc>
                <a:extLst>
                  <a:ext uri="{0D108BD9-81ED-4DB2-BD59-A6C34878D82A}">
                    <a16:rowId xmlns:a16="http://schemas.microsoft.com/office/drawing/2014/main" val="10000"/>
                  </a:ext>
                </a:extLst>
              </a:tr>
              <a:tr h="524700">
                <a:tc vMerge="1">
                  <a:txBody>
                    <a:bodyPr/>
                    <a:lstStyle/>
                    <a:p>
                      <a:endParaRPr lang="en-US"/>
                    </a:p>
                  </a:txBody>
                  <a:tcPr/>
                </a:tc>
                <a:tc>
                  <a:txBody>
                    <a:bodyPr/>
                    <a:lstStyle/>
                    <a:p>
                      <a:pPr marL="635" marR="0" lvl="0" indent="0" algn="ctr" rtl="0">
                        <a:lnSpc>
                          <a:spcPct val="100000"/>
                        </a:lnSpc>
                        <a:spcBef>
                          <a:spcPts val="0"/>
                        </a:spcBef>
                        <a:spcAft>
                          <a:spcPts val="0"/>
                        </a:spcAft>
                        <a:buNone/>
                      </a:pPr>
                      <a:r>
                        <a:rPr lang="en-US" sz="2300" b="1" u="none" strike="noStrike" cap="none">
                          <a:latin typeface="Tahoma"/>
                          <a:ea typeface="Tahoma"/>
                          <a:cs typeface="Tahoma"/>
                          <a:sym typeface="Tahoma"/>
                        </a:rPr>
                        <a:t>Control</a:t>
                      </a:r>
                      <a:endParaRPr sz="2300" u="none" strike="noStrike" cap="none">
                        <a:latin typeface="Tahoma"/>
                        <a:ea typeface="Tahoma"/>
                        <a:cs typeface="Tahoma"/>
                        <a:sym typeface="Tahoma"/>
                      </a:endParaRPr>
                    </a:p>
                  </a:txBody>
                  <a:tcPr marL="0" marR="0" marT="86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None/>
                      </a:pPr>
                      <a:r>
                        <a:rPr lang="en-US" sz="2300" b="1" u="none" strike="noStrike" cap="none">
                          <a:latin typeface="Tahoma"/>
                          <a:ea typeface="Tahoma"/>
                          <a:cs typeface="Tahoma"/>
                          <a:sym typeface="Tahoma"/>
                        </a:rPr>
                        <a:t>Exposed</a:t>
                      </a:r>
                      <a:endParaRPr sz="2300" u="none" strike="noStrike" cap="none">
                        <a:latin typeface="Tahoma"/>
                        <a:ea typeface="Tahoma"/>
                        <a:cs typeface="Tahoma"/>
                        <a:sym typeface="Tahoma"/>
                      </a:endParaRPr>
                    </a:p>
                  </a:txBody>
                  <a:tcPr marL="0" marR="0" marT="86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32850">
                <a:tc>
                  <a:txBody>
                    <a:bodyPr/>
                    <a:lstStyle/>
                    <a:p>
                      <a:pPr marL="226059" marR="0" lvl="0" indent="0" algn="l" rtl="0">
                        <a:lnSpc>
                          <a:spcPct val="100000"/>
                        </a:lnSpc>
                        <a:spcBef>
                          <a:spcPts val="0"/>
                        </a:spcBef>
                        <a:spcAft>
                          <a:spcPts val="0"/>
                        </a:spcAft>
                        <a:buNone/>
                      </a:pPr>
                      <a:r>
                        <a:rPr lang="en-US" sz="2300" u="none" strike="noStrike" cap="none">
                          <a:latin typeface="Tahoma"/>
                          <a:ea typeface="Tahoma"/>
                          <a:cs typeface="Tahoma"/>
                          <a:sym typeface="Tahoma"/>
                        </a:rPr>
                        <a:t>Pizza Hut</a:t>
                      </a:r>
                      <a:endParaRPr sz="2300" u="none" strike="noStrike" cap="none">
                        <a:latin typeface="Tahoma"/>
                        <a:ea typeface="Tahoma"/>
                        <a:cs typeface="Tahoma"/>
                        <a:sym typeface="Tahoma"/>
                      </a:endParaRPr>
                    </a:p>
                  </a:txBody>
                  <a:tcPr marL="0" marR="0" marT="137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300" u="none" strike="noStrike" cap="none">
                          <a:latin typeface="Tahoma"/>
                          <a:ea typeface="Tahoma"/>
                          <a:cs typeface="Tahoma"/>
                          <a:sym typeface="Tahoma"/>
                        </a:rPr>
                        <a:t>46%</a:t>
                      </a:r>
                      <a:endParaRPr sz="2300" u="none" strike="noStrike" cap="none">
                        <a:latin typeface="Tahoma"/>
                        <a:ea typeface="Tahoma"/>
                        <a:cs typeface="Tahoma"/>
                        <a:sym typeface="Tahoma"/>
                      </a:endParaRPr>
                    </a:p>
                  </a:txBody>
                  <a:tcPr marL="0" marR="0" marT="1403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300" u="none" strike="noStrike" cap="none">
                          <a:latin typeface="Tahoma"/>
                          <a:ea typeface="Tahoma"/>
                          <a:cs typeface="Tahoma"/>
                          <a:sym typeface="Tahoma"/>
                        </a:rPr>
                        <a:t>52%</a:t>
                      </a:r>
                      <a:endParaRPr sz="2300" u="none" strike="noStrike" cap="none">
                        <a:latin typeface="Tahoma"/>
                        <a:ea typeface="Tahoma"/>
                        <a:cs typeface="Tahoma"/>
                        <a:sym typeface="Tahoma"/>
                      </a:endParaRPr>
                    </a:p>
                  </a:txBody>
                  <a:tcPr marL="0" marR="0" marT="1403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32750">
                <a:tc>
                  <a:txBody>
                    <a:bodyPr/>
                    <a:lstStyle/>
                    <a:p>
                      <a:pPr marL="226059" marR="0" lvl="0" indent="0" algn="l" rtl="0">
                        <a:lnSpc>
                          <a:spcPct val="100000"/>
                        </a:lnSpc>
                        <a:spcBef>
                          <a:spcPts val="0"/>
                        </a:spcBef>
                        <a:spcAft>
                          <a:spcPts val="0"/>
                        </a:spcAft>
                        <a:buNone/>
                      </a:pPr>
                      <a:r>
                        <a:rPr lang="en-US" sz="2300" u="none" strike="noStrike" cap="none">
                          <a:latin typeface="Tahoma"/>
                          <a:ea typeface="Tahoma"/>
                          <a:cs typeface="Tahoma"/>
                          <a:sym typeface="Tahoma"/>
                        </a:rPr>
                        <a:t>Domino’s</a:t>
                      </a:r>
                      <a:endParaRPr sz="2300" u="none" strike="noStrike" cap="none">
                        <a:latin typeface="Tahoma"/>
                        <a:ea typeface="Tahoma"/>
                        <a:cs typeface="Tahoma"/>
                        <a:sym typeface="Tahoma"/>
                      </a:endParaRPr>
                    </a:p>
                  </a:txBody>
                  <a:tcPr marL="0" marR="0" marT="137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300" u="none" strike="noStrike" cap="none">
                          <a:latin typeface="Tahoma"/>
                          <a:ea typeface="Tahoma"/>
                          <a:cs typeface="Tahoma"/>
                          <a:sym typeface="Tahoma"/>
                        </a:rPr>
                        <a:t>75%</a:t>
                      </a:r>
                      <a:endParaRPr sz="2300" u="none" strike="noStrike" cap="none">
                        <a:latin typeface="Tahoma"/>
                        <a:ea typeface="Tahoma"/>
                        <a:cs typeface="Tahoma"/>
                        <a:sym typeface="Tahoma"/>
                      </a:endParaRPr>
                    </a:p>
                  </a:txBody>
                  <a:tcPr marL="0" marR="0" marT="1403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300" u="none" strike="noStrike" cap="none">
                          <a:latin typeface="Tahoma"/>
                          <a:ea typeface="Tahoma"/>
                          <a:cs typeface="Tahoma"/>
                          <a:sym typeface="Tahoma"/>
                        </a:rPr>
                        <a:t>71%</a:t>
                      </a:r>
                      <a:endParaRPr sz="2300" u="none" strike="noStrike" cap="none">
                        <a:latin typeface="Tahoma"/>
                        <a:ea typeface="Tahoma"/>
                        <a:cs typeface="Tahoma"/>
                        <a:sym typeface="Tahoma"/>
                      </a:endParaRPr>
                    </a:p>
                  </a:txBody>
                  <a:tcPr marL="0" marR="0" marT="1403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59050">
                <a:tc>
                  <a:txBody>
                    <a:bodyPr/>
                    <a:lstStyle/>
                    <a:p>
                      <a:pPr marL="226059" marR="0" lvl="0" indent="0" algn="l" rtl="0">
                        <a:lnSpc>
                          <a:spcPct val="100000"/>
                        </a:lnSpc>
                        <a:spcBef>
                          <a:spcPts val="0"/>
                        </a:spcBef>
                        <a:spcAft>
                          <a:spcPts val="0"/>
                        </a:spcAft>
                        <a:buNone/>
                      </a:pPr>
                      <a:r>
                        <a:rPr lang="en-US" sz="2300" u="none" strike="noStrike" cap="none">
                          <a:latin typeface="Tahoma"/>
                          <a:ea typeface="Tahoma"/>
                          <a:cs typeface="Tahoma"/>
                          <a:sym typeface="Tahoma"/>
                        </a:rPr>
                        <a:t>Ovenstory</a:t>
                      </a:r>
                      <a:endParaRPr sz="2300" u="none" strike="noStrike" cap="none">
                        <a:latin typeface="Tahoma"/>
                        <a:ea typeface="Tahoma"/>
                        <a:cs typeface="Tahoma"/>
                        <a:sym typeface="Tahoma"/>
                      </a:endParaRPr>
                    </a:p>
                  </a:txBody>
                  <a:tcPr marL="0" marR="0" marT="1009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300" u="none" strike="noStrike" cap="none">
                          <a:latin typeface="Tahoma"/>
                          <a:ea typeface="Tahoma"/>
                          <a:cs typeface="Tahoma"/>
                          <a:sym typeface="Tahoma"/>
                        </a:rPr>
                        <a:t>23%</a:t>
                      </a:r>
                      <a:endParaRPr sz="2300" u="none" strike="noStrike" cap="none">
                        <a:latin typeface="Tahoma"/>
                        <a:ea typeface="Tahoma"/>
                        <a:cs typeface="Tahoma"/>
                        <a:sym typeface="Tahoma"/>
                      </a:endParaRPr>
                    </a:p>
                  </a:txBody>
                  <a:tcPr marL="0" marR="0" marT="1035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300" u="none" strike="noStrike" cap="none">
                          <a:latin typeface="Tahoma"/>
                          <a:ea typeface="Tahoma"/>
                          <a:cs typeface="Tahoma"/>
                          <a:sym typeface="Tahoma"/>
                        </a:rPr>
                        <a:t>17%</a:t>
                      </a:r>
                      <a:endParaRPr sz="2300" u="none" strike="noStrike" cap="none">
                        <a:latin typeface="Tahoma"/>
                        <a:ea typeface="Tahoma"/>
                        <a:cs typeface="Tahoma"/>
                        <a:sym typeface="Tahoma"/>
                      </a:endParaRPr>
                    </a:p>
                  </a:txBody>
                  <a:tcPr marL="0" marR="0" marT="1035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32750">
                <a:tc>
                  <a:txBody>
                    <a:bodyPr/>
                    <a:lstStyle/>
                    <a:p>
                      <a:pPr marL="226059" marR="0" lvl="0" indent="0" algn="l" rtl="0">
                        <a:lnSpc>
                          <a:spcPct val="100000"/>
                        </a:lnSpc>
                        <a:spcBef>
                          <a:spcPts val="0"/>
                        </a:spcBef>
                        <a:spcAft>
                          <a:spcPts val="0"/>
                        </a:spcAft>
                        <a:buNone/>
                      </a:pPr>
                      <a:r>
                        <a:rPr lang="en-US" sz="2300" u="none" strike="noStrike" cap="none">
                          <a:latin typeface="Tahoma"/>
                          <a:ea typeface="Tahoma"/>
                          <a:cs typeface="Tahoma"/>
                          <a:sym typeface="Tahoma"/>
                        </a:rPr>
                        <a:t>KFC</a:t>
                      </a:r>
                      <a:endParaRPr sz="2300" u="none" strike="noStrike" cap="none">
                        <a:latin typeface="Tahoma"/>
                        <a:ea typeface="Tahoma"/>
                        <a:cs typeface="Tahoma"/>
                        <a:sym typeface="Tahoma"/>
                      </a:endParaRPr>
                    </a:p>
                  </a:txBody>
                  <a:tcPr marL="0" marR="0" marT="137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300" u="none" strike="noStrike" cap="none">
                          <a:latin typeface="Tahoma"/>
                          <a:ea typeface="Tahoma"/>
                          <a:cs typeface="Tahoma"/>
                          <a:sym typeface="Tahoma"/>
                        </a:rPr>
                        <a:t>62%</a:t>
                      </a:r>
                      <a:endParaRPr sz="2300" u="none" strike="noStrike" cap="none">
                        <a:latin typeface="Tahoma"/>
                        <a:ea typeface="Tahoma"/>
                        <a:cs typeface="Tahoma"/>
                        <a:sym typeface="Tahoma"/>
                      </a:endParaRPr>
                    </a:p>
                  </a:txBody>
                  <a:tcPr marL="0" marR="0" marT="1403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300" u="none" strike="noStrike" cap="none">
                          <a:latin typeface="Tahoma"/>
                          <a:ea typeface="Tahoma"/>
                          <a:cs typeface="Tahoma"/>
                          <a:sym typeface="Tahoma"/>
                        </a:rPr>
                        <a:t>57%</a:t>
                      </a:r>
                      <a:endParaRPr sz="2300" u="none" strike="noStrike" cap="none">
                        <a:latin typeface="Tahoma"/>
                        <a:ea typeface="Tahoma"/>
                        <a:cs typeface="Tahoma"/>
                        <a:sym typeface="Tahoma"/>
                      </a:endParaRPr>
                    </a:p>
                  </a:txBody>
                  <a:tcPr marL="0" marR="0" marT="1403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88450">
                <a:tc>
                  <a:txBody>
                    <a:bodyPr/>
                    <a:lstStyle/>
                    <a:p>
                      <a:pPr marL="226059" marR="0" lvl="0" indent="0" algn="l" rtl="0">
                        <a:lnSpc>
                          <a:spcPct val="100000"/>
                        </a:lnSpc>
                        <a:spcBef>
                          <a:spcPts val="0"/>
                        </a:spcBef>
                        <a:spcAft>
                          <a:spcPts val="0"/>
                        </a:spcAft>
                        <a:buNone/>
                      </a:pPr>
                      <a:r>
                        <a:rPr lang="en-US" sz="2300" u="none" strike="noStrike" cap="none">
                          <a:latin typeface="Tahoma"/>
                          <a:ea typeface="Tahoma"/>
                          <a:cs typeface="Tahoma"/>
                          <a:sym typeface="Tahoma"/>
                        </a:rPr>
                        <a:t>None of These</a:t>
                      </a:r>
                      <a:endParaRPr sz="2300" u="none" strike="noStrike" cap="none">
                        <a:latin typeface="Tahoma"/>
                        <a:ea typeface="Tahoma"/>
                        <a:cs typeface="Tahoma"/>
                        <a:sym typeface="Tahoma"/>
                      </a:endParaRPr>
                    </a:p>
                  </a:txBody>
                  <a:tcPr marL="0" marR="0" marT="2159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300" u="none" strike="noStrike" cap="none">
                          <a:latin typeface="Tahoma"/>
                          <a:ea typeface="Tahoma"/>
                          <a:cs typeface="Tahoma"/>
                          <a:sym typeface="Tahoma"/>
                        </a:rPr>
                        <a:t>-</a:t>
                      </a:r>
                      <a:endParaRPr sz="2300" u="none" strike="noStrike" cap="none">
                        <a:latin typeface="Tahoma"/>
                        <a:ea typeface="Tahoma"/>
                        <a:cs typeface="Tahoma"/>
                        <a:sym typeface="Tahoma"/>
                      </a:endParaRPr>
                    </a:p>
                  </a:txBody>
                  <a:tcPr marL="0" marR="0" marT="425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300" u="none" strike="noStrike" cap="none">
                          <a:latin typeface="Tahoma"/>
                          <a:ea typeface="Tahoma"/>
                          <a:cs typeface="Tahoma"/>
                          <a:sym typeface="Tahoma"/>
                        </a:rPr>
                        <a:t>-</a:t>
                      </a:r>
                      <a:endParaRPr sz="2300" u="none" strike="noStrike" cap="none">
                        <a:latin typeface="Tahoma"/>
                        <a:ea typeface="Tahoma"/>
                        <a:cs typeface="Tahoma"/>
                        <a:sym typeface="Tahoma"/>
                      </a:endParaRPr>
                    </a:p>
                  </a:txBody>
                  <a:tcPr marL="0" marR="0" marT="218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32750">
                <a:tc>
                  <a:txBody>
                    <a:bodyPr/>
                    <a:lstStyle/>
                    <a:p>
                      <a:pPr marL="226059" marR="0" lvl="0" indent="0" algn="l" rtl="0">
                        <a:lnSpc>
                          <a:spcPct val="100000"/>
                        </a:lnSpc>
                        <a:spcBef>
                          <a:spcPts val="0"/>
                        </a:spcBef>
                        <a:spcAft>
                          <a:spcPts val="0"/>
                        </a:spcAft>
                        <a:buNone/>
                      </a:pPr>
                      <a:r>
                        <a:rPr lang="en-US" sz="2300" b="1" i="1" u="none" strike="noStrike" cap="none">
                          <a:latin typeface="Trebuchet MS"/>
                          <a:ea typeface="Trebuchet MS"/>
                          <a:cs typeface="Trebuchet MS"/>
                          <a:sym typeface="Trebuchet MS"/>
                        </a:rPr>
                        <a:t>Base (All respondents):</a:t>
                      </a:r>
                      <a:endParaRPr sz="2300" u="none" strike="noStrike" cap="none">
                        <a:latin typeface="Trebuchet MS"/>
                        <a:ea typeface="Trebuchet MS"/>
                        <a:cs typeface="Trebuchet MS"/>
                        <a:sym typeface="Trebuchet MS"/>
                      </a:endParaRPr>
                    </a:p>
                  </a:txBody>
                  <a:tcPr marL="0" marR="0" marT="1384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300" b="1" i="1" u="none" strike="noStrike" cap="none">
                          <a:latin typeface="Trebuchet MS"/>
                          <a:ea typeface="Trebuchet MS"/>
                          <a:cs typeface="Trebuchet MS"/>
                          <a:sym typeface="Trebuchet MS"/>
                        </a:rPr>
                        <a:t>152</a:t>
                      </a:r>
                      <a:endParaRPr sz="2300" u="none" strike="noStrike" cap="none">
                        <a:latin typeface="Trebuchet MS"/>
                        <a:ea typeface="Trebuchet MS"/>
                        <a:cs typeface="Trebuchet MS"/>
                        <a:sym typeface="Trebuchet MS"/>
                      </a:endParaRPr>
                    </a:p>
                  </a:txBody>
                  <a:tcPr marL="0" marR="0" marT="1409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300" b="1" i="1" u="none" strike="noStrike" cap="none">
                          <a:latin typeface="Trebuchet MS"/>
                          <a:ea typeface="Trebuchet MS"/>
                          <a:cs typeface="Trebuchet MS"/>
                          <a:sym typeface="Trebuchet MS"/>
                        </a:rPr>
                        <a:t>153</a:t>
                      </a:r>
                      <a:endParaRPr sz="2300" u="none" strike="noStrike" cap="none">
                        <a:latin typeface="Trebuchet MS"/>
                        <a:ea typeface="Trebuchet MS"/>
                        <a:cs typeface="Trebuchet MS"/>
                        <a:sym typeface="Trebuchet MS"/>
                      </a:endParaRPr>
                    </a:p>
                  </a:txBody>
                  <a:tcPr marL="0" marR="0" marT="1409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715" name="Google Shape;1715;g16cd2f245f6_0_1232"/>
          <p:cNvSpPr txBox="1"/>
          <p:nvPr/>
        </p:nvSpPr>
        <p:spPr>
          <a:xfrm>
            <a:off x="1230508" y="10568841"/>
            <a:ext cx="7389600" cy="240600"/>
          </a:xfrm>
          <a:prstGeom prst="rect">
            <a:avLst/>
          </a:prstGeom>
          <a:noFill/>
          <a:ln>
            <a:noFill/>
          </a:ln>
        </p:spPr>
        <p:txBody>
          <a:bodyPr spcFirstLastPara="1" wrap="square" lIns="0" tIns="17125" rIns="0" bIns="0" anchor="t" anchorCtr="0">
            <a:spAutoFit/>
          </a:bodyPr>
          <a:lstStyle/>
          <a:p>
            <a:pPr marL="12700" marR="0" lvl="0" indent="0" algn="l" rtl="0">
              <a:lnSpc>
                <a:spcPct val="100000"/>
              </a:lnSpc>
              <a:spcBef>
                <a:spcPts val="0"/>
              </a:spcBef>
              <a:spcAft>
                <a:spcPts val="0"/>
              </a:spcAft>
              <a:buNone/>
            </a:pPr>
            <a:r>
              <a:rPr lang="en-US" sz="1450">
                <a:latin typeface="Tahoma"/>
                <a:ea typeface="Tahoma"/>
                <a:cs typeface="Tahoma"/>
                <a:sym typeface="Tahoma"/>
              </a:rPr>
              <a:t>When thinking about Quick Service Restaurants which of these brands are you aware of?</a:t>
            </a:r>
            <a:endParaRPr sz="1450">
              <a:latin typeface="Tahoma"/>
              <a:ea typeface="Tahoma"/>
              <a:cs typeface="Tahoma"/>
              <a:sym typeface="Tahoma"/>
            </a:endParaRPr>
          </a:p>
        </p:txBody>
      </p:sp>
      <p:pic>
        <p:nvPicPr>
          <p:cNvPr id="1716" name="Google Shape;1716;g16cd2f245f6_0_1232"/>
          <p:cNvPicPr preferRelativeResize="0"/>
          <p:nvPr/>
        </p:nvPicPr>
        <p:blipFill rotWithShape="1">
          <a:blip r:embed="rId6">
            <a:alphaModFix/>
          </a:blip>
          <a:srcRect/>
          <a:stretch/>
        </p:blipFill>
        <p:spPr>
          <a:xfrm>
            <a:off x="761442" y="10578997"/>
            <a:ext cx="405851" cy="330775"/>
          </a:xfrm>
          <a:prstGeom prst="rect">
            <a:avLst/>
          </a:prstGeom>
          <a:noFill/>
          <a:ln>
            <a:noFill/>
          </a:ln>
        </p:spPr>
      </p:pic>
      <p:sp>
        <p:nvSpPr>
          <p:cNvPr id="1717" name="Google Shape;1717;g16cd2f245f6_0_1232"/>
          <p:cNvSpPr txBox="1"/>
          <p:nvPr/>
        </p:nvSpPr>
        <p:spPr>
          <a:xfrm>
            <a:off x="19487230" y="10567082"/>
            <a:ext cx="3174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16</a:t>
            </a:r>
            <a:endParaRPr sz="1950">
              <a:latin typeface="Libre Franklin Medium"/>
              <a:ea typeface="Libre Franklin Medium"/>
              <a:cs typeface="Libre Franklin Medium"/>
              <a:sym typeface="Libre Franklin Medium"/>
            </a:endParaRPr>
          </a:p>
        </p:txBody>
      </p:sp>
      <p:pic>
        <p:nvPicPr>
          <p:cNvPr id="1718" name="Google Shape;1718;g16cd2f245f6_0_1232"/>
          <p:cNvPicPr preferRelativeResize="0"/>
          <p:nvPr/>
        </p:nvPicPr>
        <p:blipFill rotWithShape="1">
          <a:blip r:embed="rId7">
            <a:alphaModFix/>
          </a:blip>
          <a:srcRect/>
          <a:stretch/>
        </p:blipFill>
        <p:spPr>
          <a:xfrm>
            <a:off x="17699152" y="129432"/>
            <a:ext cx="796613" cy="7488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334"/>
        <p:cNvGrpSpPr/>
        <p:nvPr/>
      </p:nvGrpSpPr>
      <p:grpSpPr>
        <a:xfrm>
          <a:off x="0" y="0"/>
          <a:ext cx="0" cy="0"/>
          <a:chOff x="0" y="0"/>
          <a:chExt cx="0" cy="0"/>
        </a:xfrm>
      </p:grpSpPr>
      <p:pic>
        <p:nvPicPr>
          <p:cNvPr id="1335" name="Google Shape;1335;g16cd2f245f6_0_882"/>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336" name="Google Shape;1336;g16cd2f245f6_0_882"/>
          <p:cNvSpPr/>
          <p:nvPr/>
        </p:nvSpPr>
        <p:spPr>
          <a:xfrm>
            <a:off x="18607799" y="126281"/>
            <a:ext cx="20955" cy="638810"/>
          </a:xfrm>
          <a:custGeom>
            <a:avLst/>
            <a:gdLst/>
            <a:ahLst/>
            <a:cxnLst/>
            <a:rect l="l" t="t" r="r" b="b"/>
            <a:pathLst>
              <a:path w="20955" h="638810" extrusionOk="0">
                <a:moveTo>
                  <a:pt x="20942" y="0"/>
                </a:moveTo>
                <a:lnTo>
                  <a:pt x="0" y="0"/>
                </a:lnTo>
                <a:lnTo>
                  <a:pt x="0" y="638721"/>
                </a:lnTo>
                <a:lnTo>
                  <a:pt x="20942" y="638721"/>
                </a:lnTo>
                <a:lnTo>
                  <a:pt x="20942" y="0"/>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337" name="Google Shape;1337;g16cd2f245f6_0_882"/>
          <p:cNvSpPr txBox="1">
            <a:spLocks noGrp="1"/>
          </p:cNvSpPr>
          <p:nvPr>
            <p:ph type="title"/>
          </p:nvPr>
        </p:nvSpPr>
        <p:spPr>
          <a:xfrm>
            <a:off x="817599" y="571784"/>
            <a:ext cx="104172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b="0">
                <a:solidFill>
                  <a:srgbClr val="000000"/>
                </a:solidFill>
                <a:latin typeface="Tahoma"/>
                <a:ea typeface="Tahoma"/>
                <a:cs typeface="Tahoma"/>
                <a:sym typeface="Tahoma"/>
              </a:rPr>
              <a:t>RESEARCH BACKGROUND</a:t>
            </a:r>
            <a:endParaRPr sz="6600">
              <a:latin typeface="Tahoma"/>
              <a:ea typeface="Tahoma"/>
              <a:cs typeface="Tahoma"/>
              <a:sym typeface="Tahoma"/>
            </a:endParaRPr>
          </a:p>
        </p:txBody>
      </p:sp>
      <p:pic>
        <p:nvPicPr>
          <p:cNvPr id="1338" name="Google Shape;1338;g16cd2f245f6_0_882"/>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339" name="Google Shape;1339;g16cd2f245f6_0_882"/>
          <p:cNvSpPr txBox="1"/>
          <p:nvPr/>
        </p:nvSpPr>
        <p:spPr>
          <a:xfrm>
            <a:off x="19741881" y="10874172"/>
            <a:ext cx="171600" cy="3168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2</a:t>
            </a:r>
            <a:endParaRPr sz="1950">
              <a:latin typeface="Libre Franklin Medium"/>
              <a:ea typeface="Libre Franklin Medium"/>
              <a:cs typeface="Libre Franklin Medium"/>
              <a:sym typeface="Libre Franklin Medium"/>
            </a:endParaRPr>
          </a:p>
        </p:txBody>
      </p:sp>
      <p:sp>
        <p:nvSpPr>
          <p:cNvPr id="1340" name="Google Shape;1340;g16cd2f245f6_0_882"/>
          <p:cNvSpPr txBox="1"/>
          <p:nvPr/>
        </p:nvSpPr>
        <p:spPr>
          <a:xfrm>
            <a:off x="817850" y="2233360"/>
            <a:ext cx="18471600" cy="465330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2300" b="1" i="1">
                <a:solidFill>
                  <a:srgbClr val="006FC0"/>
                </a:solidFill>
                <a:latin typeface="Trebuchet MS"/>
                <a:ea typeface="Trebuchet MS"/>
                <a:cs typeface="Trebuchet MS"/>
                <a:sym typeface="Trebuchet MS"/>
              </a:rPr>
              <a:t>CAMPAIGN BACKGROUND</a:t>
            </a:r>
            <a:endParaRPr sz="2300">
              <a:latin typeface="Trebuchet MS"/>
              <a:ea typeface="Trebuchet MS"/>
              <a:cs typeface="Trebuchet MS"/>
              <a:sym typeface="Trebuchet MS"/>
            </a:endParaRPr>
          </a:p>
          <a:p>
            <a:pPr marL="0" marR="0" lvl="0" indent="0" algn="l" rtl="0">
              <a:lnSpc>
                <a:spcPct val="100000"/>
              </a:lnSpc>
              <a:spcBef>
                <a:spcPts val="45"/>
              </a:spcBef>
              <a:spcAft>
                <a:spcPts val="0"/>
              </a:spcAft>
              <a:buNone/>
            </a:pPr>
            <a:endParaRPr sz="2300">
              <a:latin typeface="Trebuchet MS"/>
              <a:ea typeface="Trebuchet MS"/>
              <a:cs typeface="Trebuchet MS"/>
              <a:sym typeface="Trebuchet MS"/>
            </a:endParaRPr>
          </a:p>
          <a:p>
            <a:pPr marL="12700" marR="6350" lvl="0" indent="0" algn="just" rtl="0">
              <a:lnSpc>
                <a:spcPct val="100800"/>
              </a:lnSpc>
              <a:spcBef>
                <a:spcPts val="0"/>
              </a:spcBef>
              <a:spcAft>
                <a:spcPts val="0"/>
              </a:spcAft>
              <a:buNone/>
            </a:pPr>
            <a:r>
              <a:rPr lang="en-US" sz="2300" b="1">
                <a:latin typeface="Trebuchet MS"/>
                <a:ea typeface="Trebuchet MS"/>
                <a:cs typeface="Trebuchet MS"/>
                <a:sym typeface="Trebuchet MS"/>
              </a:rPr>
              <a:t>Pizza Hut has launched a new Pizza range which starts retailing at an unbelievable price of  INR 79 only. This pizza range is launched under a new category, “Flavor Fun Pizzas”, and  comes in 5 craveable sauce flavors namely Tandoori, Schezwan, Italian, Cheesy and Garlic</a:t>
            </a:r>
            <a:endParaRPr sz="2300">
              <a:latin typeface="Trebuchet MS"/>
              <a:ea typeface="Trebuchet MS"/>
              <a:cs typeface="Trebuchet MS"/>
              <a:sym typeface="Trebuchet MS"/>
            </a:endParaRPr>
          </a:p>
          <a:p>
            <a:pPr marL="0" marR="0" lvl="0" indent="0" algn="l" rtl="0">
              <a:lnSpc>
                <a:spcPct val="100000"/>
              </a:lnSpc>
              <a:spcBef>
                <a:spcPts val="5"/>
              </a:spcBef>
              <a:spcAft>
                <a:spcPts val="0"/>
              </a:spcAft>
              <a:buNone/>
            </a:pPr>
            <a:endParaRPr sz="2300">
              <a:latin typeface="Trebuchet MS"/>
              <a:ea typeface="Trebuchet MS"/>
              <a:cs typeface="Trebuchet MS"/>
              <a:sym typeface="Trebuchet MS"/>
            </a:endParaRPr>
          </a:p>
          <a:p>
            <a:pPr marL="12700" marR="5080" lvl="0" indent="0" algn="just" rtl="0">
              <a:lnSpc>
                <a:spcPct val="100800"/>
              </a:lnSpc>
              <a:spcBef>
                <a:spcPts val="5"/>
              </a:spcBef>
              <a:spcAft>
                <a:spcPts val="0"/>
              </a:spcAft>
              <a:buNone/>
            </a:pPr>
            <a:r>
              <a:rPr lang="en-US" sz="2300" b="1">
                <a:latin typeface="Trebuchet MS"/>
                <a:ea typeface="Trebuchet MS"/>
                <a:cs typeface="Trebuchet MS"/>
                <a:sym typeface="Trebuchet MS"/>
              </a:rPr>
              <a:t>The campaign was launched keeping the younger audience in mind. With “Flavor Fun” the  brand is offering ‘more for less’, to young customers so that they can avail the service  frequently and at affordable prices</a:t>
            </a:r>
            <a:endParaRPr sz="2300">
              <a:latin typeface="Trebuchet MS"/>
              <a:ea typeface="Trebuchet MS"/>
              <a:cs typeface="Trebuchet MS"/>
              <a:sym typeface="Trebuchet MS"/>
            </a:endParaRPr>
          </a:p>
          <a:p>
            <a:pPr marL="0" marR="0" lvl="0" indent="0" algn="l" rtl="0">
              <a:lnSpc>
                <a:spcPct val="100000"/>
              </a:lnSpc>
              <a:spcBef>
                <a:spcPts val="50"/>
              </a:spcBef>
              <a:spcAft>
                <a:spcPts val="0"/>
              </a:spcAft>
              <a:buNone/>
            </a:pPr>
            <a:endParaRPr sz="2300">
              <a:latin typeface="Trebuchet MS"/>
              <a:ea typeface="Trebuchet MS"/>
              <a:cs typeface="Trebuchet MS"/>
              <a:sym typeface="Trebuchet MS"/>
            </a:endParaRPr>
          </a:p>
          <a:p>
            <a:pPr marL="12700" marR="0" lvl="0" indent="0" algn="just" rtl="0">
              <a:lnSpc>
                <a:spcPct val="100000"/>
              </a:lnSpc>
              <a:spcBef>
                <a:spcPts val="0"/>
              </a:spcBef>
              <a:spcAft>
                <a:spcPts val="0"/>
              </a:spcAft>
              <a:buNone/>
            </a:pPr>
            <a:r>
              <a:rPr lang="en-US" sz="2300" b="1" i="1">
                <a:solidFill>
                  <a:srgbClr val="006FC0"/>
                </a:solidFill>
                <a:latin typeface="Trebuchet MS"/>
                <a:ea typeface="Trebuchet MS"/>
                <a:cs typeface="Trebuchet MS"/>
                <a:sym typeface="Trebuchet MS"/>
              </a:rPr>
              <a:t>RESEARCH BACKGROUND</a:t>
            </a:r>
            <a:endParaRPr sz="2300">
              <a:latin typeface="Trebuchet MS"/>
              <a:ea typeface="Trebuchet MS"/>
              <a:cs typeface="Trebuchet MS"/>
              <a:sym typeface="Trebuchet MS"/>
            </a:endParaRPr>
          </a:p>
          <a:p>
            <a:pPr marL="0" marR="0" lvl="0" indent="0" algn="l" rtl="0">
              <a:lnSpc>
                <a:spcPct val="100000"/>
              </a:lnSpc>
              <a:spcBef>
                <a:spcPts val="45"/>
              </a:spcBef>
              <a:spcAft>
                <a:spcPts val="0"/>
              </a:spcAft>
              <a:buNone/>
            </a:pPr>
            <a:endParaRPr sz="2300">
              <a:latin typeface="Trebuchet MS"/>
              <a:ea typeface="Trebuchet MS"/>
              <a:cs typeface="Trebuchet MS"/>
              <a:sym typeface="Trebuchet MS"/>
            </a:endParaRPr>
          </a:p>
          <a:p>
            <a:pPr marL="12700" marR="6985" lvl="0" indent="0" algn="just" rtl="0">
              <a:lnSpc>
                <a:spcPct val="100800"/>
              </a:lnSpc>
              <a:spcBef>
                <a:spcPts val="5"/>
              </a:spcBef>
              <a:spcAft>
                <a:spcPts val="0"/>
              </a:spcAft>
              <a:buNone/>
            </a:pPr>
            <a:r>
              <a:rPr lang="en-US" sz="2300" b="1">
                <a:solidFill>
                  <a:srgbClr val="131617"/>
                </a:solidFill>
                <a:latin typeface="Trebuchet MS"/>
                <a:ea typeface="Trebuchet MS"/>
                <a:cs typeface="Trebuchet MS"/>
                <a:sym typeface="Trebuchet MS"/>
              </a:rPr>
              <a:t>Nielsen Digital Ad Effectiveness report aims to evaluate the campaign in terms of impact  on Show KPIs and ad diagnostics using a standard control v/s exposed methodology</a:t>
            </a:r>
            <a:endParaRPr sz="2300">
              <a:latin typeface="Trebuchet MS"/>
              <a:ea typeface="Trebuchet MS"/>
              <a:cs typeface="Trebuchet MS"/>
              <a:sym typeface="Trebuchet MS"/>
            </a:endParaRPr>
          </a:p>
        </p:txBody>
      </p:sp>
      <p:pic>
        <p:nvPicPr>
          <p:cNvPr id="1341" name="Google Shape;1341;g16cd2f245f6_0_882"/>
          <p:cNvPicPr preferRelativeResize="0"/>
          <p:nvPr/>
        </p:nvPicPr>
        <p:blipFill rotWithShape="1">
          <a:blip r:embed="rId5">
            <a:alphaModFix/>
          </a:blip>
          <a:srcRect/>
          <a:stretch/>
        </p:blipFill>
        <p:spPr>
          <a:xfrm>
            <a:off x="131254" y="75326"/>
            <a:ext cx="1486778" cy="208707"/>
          </a:xfrm>
          <a:prstGeom prst="rect">
            <a:avLst/>
          </a:prstGeom>
          <a:noFill/>
          <a:ln>
            <a:noFill/>
          </a:ln>
        </p:spPr>
      </p:pic>
      <p:pic>
        <p:nvPicPr>
          <p:cNvPr id="1342" name="Google Shape;1342;g16cd2f245f6_0_882"/>
          <p:cNvPicPr preferRelativeResize="0"/>
          <p:nvPr/>
        </p:nvPicPr>
        <p:blipFill rotWithShape="1">
          <a:blip r:embed="rId6">
            <a:alphaModFix/>
          </a:blip>
          <a:srcRect/>
          <a:stretch/>
        </p:blipFill>
        <p:spPr>
          <a:xfrm>
            <a:off x="17699152" y="129432"/>
            <a:ext cx="796613" cy="7488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46"/>
        <p:cNvGrpSpPr/>
        <p:nvPr/>
      </p:nvGrpSpPr>
      <p:grpSpPr>
        <a:xfrm>
          <a:off x="0" y="0"/>
          <a:ext cx="0" cy="0"/>
          <a:chOff x="0" y="0"/>
          <a:chExt cx="0" cy="0"/>
        </a:xfrm>
      </p:grpSpPr>
      <p:pic>
        <p:nvPicPr>
          <p:cNvPr id="1347" name="Google Shape;1347;g16cd2f245f6_0_892"/>
          <p:cNvPicPr preferRelativeResize="0"/>
          <p:nvPr/>
        </p:nvPicPr>
        <p:blipFill rotWithShape="1">
          <a:blip r:embed="rId3">
            <a:alphaModFix/>
          </a:blip>
          <a:srcRect/>
          <a:stretch/>
        </p:blipFill>
        <p:spPr>
          <a:xfrm>
            <a:off x="0" y="0"/>
            <a:ext cx="20104099" cy="11308556"/>
          </a:xfrm>
          <a:prstGeom prst="rect">
            <a:avLst/>
          </a:prstGeom>
          <a:noFill/>
          <a:ln>
            <a:noFill/>
          </a:ln>
        </p:spPr>
      </p:pic>
      <p:pic>
        <p:nvPicPr>
          <p:cNvPr id="1348" name="Google Shape;1348;g16cd2f245f6_0_892"/>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349" name="Google Shape;1349;g16cd2f245f6_0_892"/>
          <p:cNvSpPr/>
          <p:nvPr/>
        </p:nvSpPr>
        <p:spPr>
          <a:xfrm>
            <a:off x="18618280" y="126278"/>
            <a:ext cx="0" cy="638810"/>
          </a:xfrm>
          <a:custGeom>
            <a:avLst/>
            <a:gdLst/>
            <a:ahLst/>
            <a:cxnLst/>
            <a:rect l="l" t="t" r="r" b="b"/>
            <a:pathLst>
              <a:path w="120000" h="638810" extrusionOk="0">
                <a:moveTo>
                  <a:pt x="0" y="638724"/>
                </a:moveTo>
                <a:lnTo>
                  <a:pt x="0" y="0"/>
                </a:lnTo>
              </a:path>
            </a:pathLst>
          </a:custGeom>
          <a:noFill/>
          <a:ln w="20925" cap="flat" cmpd="sng">
            <a:solidFill>
              <a:srgbClr val="52575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350" name="Google Shape;1350;g16cd2f245f6_0_892"/>
          <p:cNvSpPr txBox="1">
            <a:spLocks noGrp="1"/>
          </p:cNvSpPr>
          <p:nvPr>
            <p:ph type="title"/>
          </p:nvPr>
        </p:nvSpPr>
        <p:spPr>
          <a:xfrm>
            <a:off x="1069675" y="379329"/>
            <a:ext cx="53364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b="0">
                <a:solidFill>
                  <a:srgbClr val="000000"/>
                </a:solidFill>
                <a:latin typeface="Tahoma"/>
                <a:ea typeface="Tahoma"/>
                <a:cs typeface="Tahoma"/>
                <a:sym typeface="Tahoma"/>
              </a:rPr>
              <a:t>KEY METRICS</a:t>
            </a:r>
            <a:endParaRPr sz="6600">
              <a:latin typeface="Tahoma"/>
              <a:ea typeface="Tahoma"/>
              <a:cs typeface="Tahoma"/>
              <a:sym typeface="Tahoma"/>
            </a:endParaRPr>
          </a:p>
        </p:txBody>
      </p:sp>
      <p:sp>
        <p:nvSpPr>
          <p:cNvPr id="1351" name="Google Shape;1351;g16cd2f245f6_0_892"/>
          <p:cNvSpPr txBox="1"/>
          <p:nvPr/>
        </p:nvSpPr>
        <p:spPr>
          <a:xfrm>
            <a:off x="1103077" y="2119800"/>
            <a:ext cx="17736300" cy="2466600"/>
          </a:xfrm>
          <a:prstGeom prst="rect">
            <a:avLst/>
          </a:prstGeom>
          <a:noFill/>
          <a:ln>
            <a:noFill/>
          </a:ln>
        </p:spPr>
        <p:txBody>
          <a:bodyPr spcFirstLastPara="1" wrap="square" lIns="0" tIns="12050" rIns="0" bIns="0" anchor="t" anchorCtr="0">
            <a:spAutoFit/>
          </a:bodyPr>
          <a:lstStyle/>
          <a:p>
            <a:pPr marL="76200" marR="0" lvl="0" indent="0" algn="l" rtl="0">
              <a:lnSpc>
                <a:spcPct val="100000"/>
              </a:lnSpc>
              <a:spcBef>
                <a:spcPts val="0"/>
              </a:spcBef>
              <a:spcAft>
                <a:spcPts val="0"/>
              </a:spcAft>
              <a:buNone/>
            </a:pPr>
            <a:r>
              <a:rPr lang="en-US" sz="3300" b="1">
                <a:solidFill>
                  <a:srgbClr val="004A90"/>
                </a:solidFill>
                <a:latin typeface="Trebuchet MS"/>
                <a:ea typeface="Trebuchet MS"/>
                <a:cs typeface="Trebuchet MS"/>
                <a:sym typeface="Trebuchet MS"/>
              </a:rPr>
              <a:t>BRAND KPI’S - </a:t>
            </a:r>
            <a:r>
              <a:rPr lang="en-US" sz="3300" b="1" i="1">
                <a:solidFill>
                  <a:srgbClr val="004A90"/>
                </a:solidFill>
                <a:latin typeface="Trebuchet MS"/>
                <a:ea typeface="Trebuchet MS"/>
                <a:cs typeface="Trebuchet MS"/>
                <a:sym typeface="Trebuchet MS"/>
              </a:rPr>
              <a:t>Awareness, Purchase Intent</a:t>
            </a:r>
            <a:endParaRPr sz="3300">
              <a:latin typeface="Trebuchet MS"/>
              <a:ea typeface="Trebuchet MS"/>
              <a:cs typeface="Trebuchet MS"/>
              <a:sym typeface="Trebuchet MS"/>
            </a:endParaRPr>
          </a:p>
          <a:p>
            <a:pPr marL="12700" marR="0" lvl="0" indent="0" algn="l" rtl="0">
              <a:lnSpc>
                <a:spcPct val="100000"/>
              </a:lnSpc>
              <a:spcBef>
                <a:spcPts val="3465"/>
              </a:spcBef>
              <a:spcAft>
                <a:spcPts val="0"/>
              </a:spcAft>
              <a:buNone/>
            </a:pPr>
            <a:r>
              <a:rPr lang="en-US" sz="2300" b="1">
                <a:solidFill>
                  <a:srgbClr val="131617"/>
                </a:solidFill>
                <a:latin typeface="Trebuchet MS"/>
                <a:ea typeface="Trebuchet MS"/>
                <a:cs typeface="Trebuchet MS"/>
                <a:sym typeface="Trebuchet MS"/>
              </a:rPr>
              <a:t>Questions asked:</a:t>
            </a:r>
            <a:endParaRPr sz="2300">
              <a:latin typeface="Trebuchet MS"/>
              <a:ea typeface="Trebuchet MS"/>
              <a:cs typeface="Trebuchet MS"/>
              <a:sym typeface="Trebuchet MS"/>
            </a:endParaRPr>
          </a:p>
          <a:p>
            <a:pPr marL="389255" marR="0" lvl="0" indent="-377190" algn="l" rtl="0">
              <a:lnSpc>
                <a:spcPct val="100000"/>
              </a:lnSpc>
              <a:spcBef>
                <a:spcPts val="10"/>
              </a:spcBef>
              <a:spcAft>
                <a:spcPts val="0"/>
              </a:spcAft>
              <a:buClr>
                <a:srgbClr val="131617"/>
              </a:buClr>
              <a:buSzPts val="2300"/>
              <a:buFont typeface="Trebuchet MS"/>
              <a:buChar char="•"/>
            </a:pPr>
            <a:r>
              <a:rPr lang="en-US" sz="2300" b="1">
                <a:latin typeface="Trebuchet MS"/>
                <a:ea typeface="Trebuchet MS"/>
                <a:cs typeface="Trebuchet MS"/>
                <a:sym typeface="Trebuchet MS"/>
              </a:rPr>
              <a:t>When thinking about Quick Service Restaurants which of these brands are you aware of?</a:t>
            </a:r>
            <a:endParaRPr sz="2300">
              <a:latin typeface="Trebuchet MS"/>
              <a:ea typeface="Trebuchet MS"/>
              <a:cs typeface="Trebuchet MS"/>
              <a:sym typeface="Trebuchet MS"/>
            </a:endParaRPr>
          </a:p>
          <a:p>
            <a:pPr marL="389255" marR="5080" lvl="0" indent="-377190" algn="l" rtl="0">
              <a:lnSpc>
                <a:spcPct val="120434"/>
              </a:lnSpc>
              <a:spcBef>
                <a:spcPts val="95"/>
              </a:spcBef>
              <a:spcAft>
                <a:spcPts val="0"/>
              </a:spcAft>
              <a:buClr>
                <a:srgbClr val="131617"/>
              </a:buClr>
              <a:buSzPts val="2300"/>
              <a:buFont typeface="Trebuchet MS"/>
              <a:buChar char="•"/>
            </a:pPr>
            <a:r>
              <a:rPr lang="en-US" sz="2300" b="1">
                <a:latin typeface="Trebuchet MS"/>
                <a:ea typeface="Trebuchet MS"/>
                <a:cs typeface="Trebuchet MS"/>
                <a:sym typeface="Trebuchet MS"/>
              </a:rPr>
              <a:t>The next time you are looking to visit/order from a Quick Service Restaurant, how likely or unlikely are you to purchase the following  brands?</a:t>
            </a:r>
            <a:endParaRPr sz="2300">
              <a:latin typeface="Trebuchet MS"/>
              <a:ea typeface="Trebuchet MS"/>
              <a:cs typeface="Trebuchet MS"/>
              <a:sym typeface="Trebuchet MS"/>
            </a:endParaRPr>
          </a:p>
        </p:txBody>
      </p:sp>
      <p:sp>
        <p:nvSpPr>
          <p:cNvPr id="1352" name="Google Shape;1352;g16cd2f245f6_0_892"/>
          <p:cNvSpPr txBox="1"/>
          <p:nvPr/>
        </p:nvSpPr>
        <p:spPr>
          <a:xfrm>
            <a:off x="1069675" y="5907224"/>
            <a:ext cx="15900300" cy="38178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3300" b="1">
                <a:solidFill>
                  <a:srgbClr val="004A90"/>
                </a:solidFill>
                <a:latin typeface="Trebuchet MS"/>
                <a:ea typeface="Trebuchet MS"/>
                <a:cs typeface="Trebuchet MS"/>
                <a:sym typeface="Trebuchet MS"/>
              </a:rPr>
              <a:t>AD DIAGNOSTICS - </a:t>
            </a:r>
            <a:r>
              <a:rPr lang="en-US" sz="3300" b="1" i="1">
                <a:solidFill>
                  <a:srgbClr val="004A90"/>
                </a:solidFill>
                <a:latin typeface="Trebuchet MS"/>
                <a:ea typeface="Trebuchet MS"/>
                <a:cs typeface="Trebuchet MS"/>
                <a:sym typeface="Trebuchet MS"/>
              </a:rPr>
              <a:t>Ad Recall, Brand Association &amp; Message Association</a:t>
            </a:r>
            <a:endParaRPr sz="3300">
              <a:latin typeface="Trebuchet MS"/>
              <a:ea typeface="Trebuchet MS"/>
              <a:cs typeface="Trebuchet MS"/>
              <a:sym typeface="Trebuchet MS"/>
            </a:endParaRPr>
          </a:p>
          <a:p>
            <a:pPr marL="0" marR="0" lvl="0" indent="0" algn="l" rtl="0">
              <a:lnSpc>
                <a:spcPct val="100000"/>
              </a:lnSpc>
              <a:spcBef>
                <a:spcPts val="50"/>
              </a:spcBef>
              <a:spcAft>
                <a:spcPts val="0"/>
              </a:spcAft>
              <a:buNone/>
            </a:pPr>
            <a:endParaRPr sz="5250">
              <a:latin typeface="Trebuchet MS"/>
              <a:ea typeface="Trebuchet MS"/>
              <a:cs typeface="Trebuchet MS"/>
              <a:sym typeface="Trebuchet MS"/>
            </a:endParaRPr>
          </a:p>
          <a:p>
            <a:pPr marL="142875" marR="0" lvl="0" indent="0" algn="l" rtl="0">
              <a:lnSpc>
                <a:spcPct val="100000"/>
              </a:lnSpc>
              <a:spcBef>
                <a:spcPts val="0"/>
              </a:spcBef>
              <a:spcAft>
                <a:spcPts val="0"/>
              </a:spcAft>
              <a:buNone/>
            </a:pPr>
            <a:r>
              <a:rPr lang="en-US" sz="2300" b="1">
                <a:solidFill>
                  <a:srgbClr val="131617"/>
                </a:solidFill>
                <a:latin typeface="Trebuchet MS"/>
                <a:ea typeface="Trebuchet MS"/>
                <a:cs typeface="Trebuchet MS"/>
                <a:sym typeface="Trebuchet MS"/>
              </a:rPr>
              <a:t>Questions asked:</a:t>
            </a:r>
            <a:endParaRPr sz="2300">
              <a:latin typeface="Trebuchet MS"/>
              <a:ea typeface="Trebuchet MS"/>
              <a:cs typeface="Trebuchet MS"/>
              <a:sym typeface="Trebuchet MS"/>
            </a:endParaRPr>
          </a:p>
          <a:p>
            <a:pPr marL="519430" marR="0" lvl="0" indent="-377190" algn="l" rtl="0">
              <a:lnSpc>
                <a:spcPct val="100000"/>
              </a:lnSpc>
              <a:spcBef>
                <a:spcPts val="10"/>
              </a:spcBef>
              <a:spcAft>
                <a:spcPts val="0"/>
              </a:spcAft>
              <a:buClr>
                <a:srgbClr val="131617"/>
              </a:buClr>
              <a:buSzPts val="2300"/>
              <a:buFont typeface="Trebuchet MS"/>
              <a:buChar char="•"/>
            </a:pPr>
            <a:r>
              <a:rPr lang="en-US" sz="2300" b="1">
                <a:latin typeface="Trebuchet MS"/>
                <a:ea typeface="Trebuchet MS"/>
                <a:cs typeface="Trebuchet MS"/>
                <a:sym typeface="Trebuchet MS"/>
              </a:rPr>
              <a:t>Do you remember seeing/hearing any of these advertisements online?</a:t>
            </a:r>
            <a:endParaRPr sz="2300">
              <a:latin typeface="Trebuchet MS"/>
              <a:ea typeface="Trebuchet MS"/>
              <a:cs typeface="Trebuchet MS"/>
              <a:sym typeface="Trebuchet MS"/>
            </a:endParaRPr>
          </a:p>
          <a:p>
            <a:pPr marL="519430" marR="0" lvl="0" indent="-377190" algn="l" rtl="0">
              <a:lnSpc>
                <a:spcPct val="100000"/>
              </a:lnSpc>
              <a:spcBef>
                <a:spcPts val="10"/>
              </a:spcBef>
              <a:spcAft>
                <a:spcPts val="0"/>
              </a:spcAft>
              <a:buClr>
                <a:srgbClr val="131617"/>
              </a:buClr>
              <a:buSzPts val="2300"/>
              <a:buFont typeface="Trebuchet MS"/>
              <a:buChar char="•"/>
            </a:pPr>
            <a:r>
              <a:rPr lang="en-US" sz="2300" b="1">
                <a:latin typeface="Trebuchet MS"/>
                <a:ea typeface="Trebuchet MS"/>
                <a:cs typeface="Trebuchet MS"/>
                <a:sym typeface="Trebuchet MS"/>
              </a:rPr>
              <a:t>Which brand sponsored previously shown advertisements?</a:t>
            </a:r>
            <a:endParaRPr sz="2300">
              <a:latin typeface="Trebuchet MS"/>
              <a:ea typeface="Trebuchet MS"/>
              <a:cs typeface="Trebuchet MS"/>
              <a:sym typeface="Trebuchet MS"/>
            </a:endParaRPr>
          </a:p>
          <a:p>
            <a:pPr marL="519430" marR="0" lvl="0" indent="-377190" algn="l" rtl="0">
              <a:lnSpc>
                <a:spcPct val="100000"/>
              </a:lnSpc>
              <a:spcBef>
                <a:spcPts val="15"/>
              </a:spcBef>
              <a:spcAft>
                <a:spcPts val="0"/>
              </a:spcAft>
              <a:buClr>
                <a:srgbClr val="131617"/>
              </a:buClr>
              <a:buSzPts val="2300"/>
              <a:buFont typeface="Arial"/>
              <a:buChar char="•"/>
            </a:pPr>
            <a:r>
              <a:rPr lang="en-US" sz="2300" b="1">
                <a:latin typeface="Trebuchet MS"/>
                <a:ea typeface="Trebuchet MS"/>
                <a:cs typeface="Trebuchet MS"/>
                <a:sym typeface="Trebuchet MS"/>
              </a:rPr>
              <a:t>With which of the following brands do you associate the message </a:t>
            </a:r>
            <a:r>
              <a:rPr lang="en-US" sz="2300">
                <a:latin typeface="Trebuchet MS"/>
                <a:ea typeface="Trebuchet MS"/>
                <a:cs typeface="Trebuchet MS"/>
                <a:sym typeface="Trebuchet MS"/>
              </a:rPr>
              <a:t>“</a:t>
            </a:r>
            <a:r>
              <a:rPr lang="en-US" sz="2300" b="1">
                <a:latin typeface="Trebuchet MS"/>
                <a:ea typeface="Trebuchet MS"/>
                <a:cs typeface="Trebuchet MS"/>
                <a:sym typeface="Trebuchet MS"/>
              </a:rPr>
              <a:t>Flavour fun starting at Rs 79</a:t>
            </a:r>
            <a:r>
              <a:rPr lang="en-US" sz="2300">
                <a:latin typeface="Trebuchet MS"/>
                <a:ea typeface="Trebuchet MS"/>
                <a:cs typeface="Trebuchet MS"/>
                <a:sym typeface="Trebuchet MS"/>
              </a:rPr>
              <a:t>”?</a:t>
            </a:r>
            <a:endParaRPr sz="2300">
              <a:latin typeface="Trebuchet MS"/>
              <a:ea typeface="Trebuchet MS"/>
              <a:cs typeface="Trebuchet MS"/>
              <a:sym typeface="Trebuchet MS"/>
            </a:endParaRPr>
          </a:p>
          <a:p>
            <a:pPr marL="0" marR="0" lvl="0" indent="0" algn="l" rtl="0">
              <a:lnSpc>
                <a:spcPct val="100000"/>
              </a:lnSpc>
              <a:spcBef>
                <a:spcPts val="5"/>
              </a:spcBef>
              <a:spcAft>
                <a:spcPts val="0"/>
              </a:spcAft>
              <a:buNone/>
            </a:pPr>
            <a:endParaRPr sz="2300">
              <a:latin typeface="Trebuchet MS"/>
              <a:ea typeface="Trebuchet MS"/>
              <a:cs typeface="Trebuchet MS"/>
              <a:sym typeface="Trebuchet MS"/>
            </a:endParaRPr>
          </a:p>
          <a:p>
            <a:pPr marL="142875" marR="0" lvl="0" indent="0" algn="l" rtl="0">
              <a:lnSpc>
                <a:spcPct val="100000"/>
              </a:lnSpc>
              <a:spcBef>
                <a:spcPts val="0"/>
              </a:spcBef>
              <a:spcAft>
                <a:spcPts val="0"/>
              </a:spcAft>
              <a:buNone/>
            </a:pPr>
            <a:r>
              <a:rPr lang="en-US" sz="2300" b="1" i="1">
                <a:solidFill>
                  <a:srgbClr val="131617"/>
                </a:solidFill>
                <a:latin typeface="Trebuchet MS"/>
                <a:ea typeface="Trebuchet MS"/>
                <a:cs typeface="Trebuchet MS"/>
                <a:sym typeface="Trebuchet MS"/>
              </a:rPr>
              <a:t>List of Competition Quick Service Restaurants evaluated for Purchase Intention &amp; Brand Association: Domino’s, Ovenstory, KFC</a:t>
            </a:r>
            <a:endParaRPr sz="2300">
              <a:latin typeface="Trebuchet MS"/>
              <a:ea typeface="Trebuchet MS"/>
              <a:cs typeface="Trebuchet MS"/>
              <a:sym typeface="Trebuchet MS"/>
            </a:endParaRPr>
          </a:p>
        </p:txBody>
      </p:sp>
      <p:sp>
        <p:nvSpPr>
          <p:cNvPr id="1353" name="Google Shape;1353;g16cd2f245f6_0_892"/>
          <p:cNvSpPr txBox="1"/>
          <p:nvPr/>
        </p:nvSpPr>
        <p:spPr>
          <a:xfrm>
            <a:off x="19651099" y="10874172"/>
            <a:ext cx="171600" cy="3168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3</a:t>
            </a:r>
            <a:endParaRPr sz="1950">
              <a:latin typeface="Libre Franklin Medium"/>
              <a:ea typeface="Libre Franklin Medium"/>
              <a:cs typeface="Libre Franklin Medium"/>
              <a:sym typeface="Libre Franklin Medium"/>
            </a:endParaRPr>
          </a:p>
        </p:txBody>
      </p:sp>
      <p:pic>
        <p:nvPicPr>
          <p:cNvPr id="1354" name="Google Shape;1354;g16cd2f245f6_0_892"/>
          <p:cNvPicPr preferRelativeResize="0"/>
          <p:nvPr/>
        </p:nvPicPr>
        <p:blipFill rotWithShape="1">
          <a:blip r:embed="rId5">
            <a:alphaModFix/>
          </a:blip>
          <a:srcRect/>
          <a:stretch/>
        </p:blipFill>
        <p:spPr>
          <a:xfrm>
            <a:off x="88532" y="32605"/>
            <a:ext cx="1486778" cy="208707"/>
          </a:xfrm>
          <a:prstGeom prst="rect">
            <a:avLst/>
          </a:prstGeom>
          <a:noFill/>
          <a:ln>
            <a:noFill/>
          </a:ln>
        </p:spPr>
      </p:pic>
      <p:pic>
        <p:nvPicPr>
          <p:cNvPr id="1355" name="Google Shape;1355;g16cd2f245f6_0_892"/>
          <p:cNvPicPr preferRelativeResize="0"/>
          <p:nvPr/>
        </p:nvPicPr>
        <p:blipFill rotWithShape="1">
          <a:blip r:embed="rId6">
            <a:alphaModFix/>
          </a:blip>
          <a:srcRect/>
          <a:stretch/>
        </p:blipFill>
        <p:spPr>
          <a:xfrm>
            <a:off x="17699152" y="129432"/>
            <a:ext cx="796613" cy="7488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59"/>
        <p:cNvGrpSpPr/>
        <p:nvPr/>
      </p:nvGrpSpPr>
      <p:grpSpPr>
        <a:xfrm>
          <a:off x="0" y="0"/>
          <a:ext cx="0" cy="0"/>
          <a:chOff x="0" y="0"/>
          <a:chExt cx="0" cy="0"/>
        </a:xfrm>
      </p:grpSpPr>
      <p:pic>
        <p:nvPicPr>
          <p:cNvPr id="1360" name="Google Shape;1360;g16cd2f245f6_0_903"/>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361" name="Google Shape;1361;g16cd2f245f6_0_903"/>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1362" name="Google Shape;1362;g16cd2f245f6_0_903"/>
          <p:cNvGrpSpPr/>
          <p:nvPr/>
        </p:nvGrpSpPr>
        <p:grpSpPr>
          <a:xfrm>
            <a:off x="772244" y="4393067"/>
            <a:ext cx="7856788" cy="3909569"/>
            <a:chOff x="772244" y="4393067"/>
            <a:chExt cx="7856788" cy="3909569"/>
          </a:xfrm>
        </p:grpSpPr>
        <p:pic>
          <p:nvPicPr>
            <p:cNvPr id="1363" name="Google Shape;1363;g16cd2f245f6_0_903"/>
            <p:cNvPicPr preferRelativeResize="0"/>
            <p:nvPr/>
          </p:nvPicPr>
          <p:blipFill rotWithShape="1">
            <a:blip r:embed="rId4">
              <a:alphaModFix/>
            </a:blip>
            <a:srcRect/>
            <a:stretch/>
          </p:blipFill>
          <p:spPr>
            <a:xfrm>
              <a:off x="772244" y="4393067"/>
              <a:ext cx="7856788" cy="3909569"/>
            </a:xfrm>
            <a:prstGeom prst="rect">
              <a:avLst/>
            </a:prstGeom>
            <a:noFill/>
            <a:ln>
              <a:noFill/>
            </a:ln>
          </p:spPr>
        </p:pic>
        <p:pic>
          <p:nvPicPr>
            <p:cNvPr id="1364" name="Google Shape;1364;g16cd2f245f6_0_903"/>
            <p:cNvPicPr preferRelativeResize="0"/>
            <p:nvPr/>
          </p:nvPicPr>
          <p:blipFill rotWithShape="1">
            <a:blip r:embed="rId5">
              <a:alphaModFix/>
            </a:blip>
            <a:srcRect/>
            <a:stretch/>
          </p:blipFill>
          <p:spPr>
            <a:xfrm>
              <a:off x="2959072" y="4764671"/>
              <a:ext cx="3408900" cy="3207860"/>
            </a:xfrm>
            <a:prstGeom prst="rect">
              <a:avLst/>
            </a:prstGeom>
            <a:noFill/>
            <a:ln>
              <a:noFill/>
            </a:ln>
          </p:spPr>
        </p:pic>
      </p:grpSp>
      <p:sp>
        <p:nvSpPr>
          <p:cNvPr id="1365" name="Google Shape;1365;g16cd2f245f6_0_903"/>
          <p:cNvSpPr txBox="1">
            <a:spLocks noGrp="1"/>
          </p:cNvSpPr>
          <p:nvPr>
            <p:ph type="title"/>
          </p:nvPr>
        </p:nvSpPr>
        <p:spPr>
          <a:xfrm>
            <a:off x="1189252" y="418281"/>
            <a:ext cx="84759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b="0">
                <a:solidFill>
                  <a:srgbClr val="000000"/>
                </a:solidFill>
                <a:latin typeface="Tahoma"/>
                <a:ea typeface="Tahoma"/>
                <a:cs typeface="Tahoma"/>
                <a:sym typeface="Tahoma"/>
              </a:rPr>
              <a:t>THE METHODOLOGY</a:t>
            </a:r>
            <a:endParaRPr sz="6600">
              <a:latin typeface="Tahoma"/>
              <a:ea typeface="Tahoma"/>
              <a:cs typeface="Tahoma"/>
              <a:sym typeface="Tahoma"/>
            </a:endParaRPr>
          </a:p>
        </p:txBody>
      </p:sp>
      <p:pic>
        <p:nvPicPr>
          <p:cNvPr id="1366" name="Google Shape;1366;g16cd2f245f6_0_903"/>
          <p:cNvPicPr preferRelativeResize="0"/>
          <p:nvPr/>
        </p:nvPicPr>
        <p:blipFill rotWithShape="1">
          <a:blip r:embed="rId6">
            <a:alphaModFix/>
          </a:blip>
          <a:srcRect/>
          <a:stretch/>
        </p:blipFill>
        <p:spPr>
          <a:xfrm>
            <a:off x="18826233" y="157063"/>
            <a:ext cx="1110751" cy="569197"/>
          </a:xfrm>
          <a:prstGeom prst="rect">
            <a:avLst/>
          </a:prstGeom>
          <a:noFill/>
          <a:ln>
            <a:noFill/>
          </a:ln>
        </p:spPr>
      </p:pic>
      <p:sp>
        <p:nvSpPr>
          <p:cNvPr id="1367" name="Google Shape;1367;g16cd2f245f6_0_903"/>
          <p:cNvSpPr txBox="1"/>
          <p:nvPr/>
        </p:nvSpPr>
        <p:spPr>
          <a:xfrm>
            <a:off x="19651099" y="10874172"/>
            <a:ext cx="171600" cy="3168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4</a:t>
            </a:r>
            <a:endParaRPr sz="1950">
              <a:latin typeface="Libre Franklin Medium"/>
              <a:ea typeface="Libre Franklin Medium"/>
              <a:cs typeface="Libre Franklin Medium"/>
              <a:sym typeface="Libre Franklin Medium"/>
            </a:endParaRPr>
          </a:p>
        </p:txBody>
      </p:sp>
      <p:sp>
        <p:nvSpPr>
          <p:cNvPr id="1368" name="Google Shape;1368;g16cd2f245f6_0_903"/>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369" name="Google Shape;1369;g16cd2f245f6_0_903"/>
          <p:cNvPicPr preferRelativeResize="0"/>
          <p:nvPr/>
        </p:nvPicPr>
        <p:blipFill rotWithShape="1">
          <a:blip r:embed="rId7">
            <a:alphaModFix/>
          </a:blip>
          <a:srcRect/>
          <a:stretch/>
        </p:blipFill>
        <p:spPr>
          <a:xfrm>
            <a:off x="9272254" y="4539757"/>
            <a:ext cx="1835012" cy="1835546"/>
          </a:xfrm>
          <a:prstGeom prst="rect">
            <a:avLst/>
          </a:prstGeom>
          <a:noFill/>
          <a:ln>
            <a:noFill/>
          </a:ln>
        </p:spPr>
      </p:pic>
      <p:sp>
        <p:nvSpPr>
          <p:cNvPr id="1370" name="Google Shape;1370;g16cd2f245f6_0_903"/>
          <p:cNvSpPr txBox="1"/>
          <p:nvPr/>
        </p:nvSpPr>
        <p:spPr>
          <a:xfrm>
            <a:off x="10931993" y="2323103"/>
            <a:ext cx="7080900" cy="4136400"/>
          </a:xfrm>
          <a:prstGeom prst="rect">
            <a:avLst/>
          </a:prstGeom>
          <a:noFill/>
          <a:ln>
            <a:noFill/>
          </a:ln>
        </p:spPr>
        <p:txBody>
          <a:bodyPr spcFirstLastPara="1" wrap="square" lIns="0" tIns="26025" rIns="0" bIns="0" anchor="t" anchorCtr="0">
            <a:spAutoFit/>
          </a:bodyPr>
          <a:lstStyle/>
          <a:p>
            <a:pPr marL="12700" marR="5080" lvl="0" indent="0" algn="ctr" rtl="0">
              <a:lnSpc>
                <a:spcPct val="119622"/>
              </a:lnSpc>
              <a:spcBef>
                <a:spcPts val="0"/>
              </a:spcBef>
              <a:spcAft>
                <a:spcPts val="0"/>
              </a:spcAft>
              <a:buNone/>
            </a:pPr>
            <a:r>
              <a:rPr lang="en-US" sz="2650" b="1">
                <a:solidFill>
                  <a:srgbClr val="004A90"/>
                </a:solidFill>
                <a:latin typeface="Tahoma"/>
                <a:ea typeface="Tahoma"/>
                <a:cs typeface="Tahoma"/>
                <a:sym typeface="Tahoma"/>
              </a:rPr>
              <a:t>Brand KPIs &amp; Communication measured among  Control and Exposed set identified on JioSaavn</a:t>
            </a:r>
            <a:endParaRPr sz="2650">
              <a:latin typeface="Tahoma"/>
              <a:ea typeface="Tahoma"/>
              <a:cs typeface="Tahoma"/>
              <a:sym typeface="Tahoma"/>
            </a:endParaRPr>
          </a:p>
          <a:p>
            <a:pPr marL="1270" marR="0" lvl="0" indent="0" algn="ctr" rtl="0">
              <a:lnSpc>
                <a:spcPct val="100000"/>
              </a:lnSpc>
              <a:spcBef>
                <a:spcPts val="2250"/>
              </a:spcBef>
              <a:spcAft>
                <a:spcPts val="0"/>
              </a:spcAft>
              <a:buNone/>
            </a:pPr>
            <a:r>
              <a:rPr lang="en-US" sz="2650" b="1">
                <a:solidFill>
                  <a:srgbClr val="131617"/>
                </a:solidFill>
                <a:latin typeface="Tahoma"/>
                <a:ea typeface="Tahoma"/>
                <a:cs typeface="Tahoma"/>
                <a:sym typeface="Tahoma"/>
              </a:rPr>
              <a:t>Total Sample Achieved: 305</a:t>
            </a:r>
            <a:endParaRPr sz="2650">
              <a:latin typeface="Tahoma"/>
              <a:ea typeface="Tahoma"/>
              <a:cs typeface="Tahoma"/>
              <a:sym typeface="Tahoma"/>
            </a:endParaRPr>
          </a:p>
          <a:p>
            <a:pPr marL="0" marR="0" lvl="0" indent="0" algn="l" rtl="0">
              <a:lnSpc>
                <a:spcPct val="100000"/>
              </a:lnSpc>
              <a:spcBef>
                <a:spcPts val="0"/>
              </a:spcBef>
              <a:spcAft>
                <a:spcPts val="0"/>
              </a:spcAft>
              <a:buNone/>
            </a:pPr>
            <a:endParaRPr sz="3100">
              <a:latin typeface="Tahoma"/>
              <a:ea typeface="Tahoma"/>
              <a:cs typeface="Tahoma"/>
              <a:sym typeface="Tahoma"/>
            </a:endParaRPr>
          </a:p>
          <a:p>
            <a:pPr marL="0" marR="0" lvl="0" indent="0" algn="l" rtl="0">
              <a:lnSpc>
                <a:spcPct val="100000"/>
              </a:lnSpc>
              <a:spcBef>
                <a:spcPts val="15"/>
              </a:spcBef>
              <a:spcAft>
                <a:spcPts val="0"/>
              </a:spcAft>
              <a:buNone/>
            </a:pPr>
            <a:endParaRPr sz="2450">
              <a:latin typeface="Tahoma"/>
              <a:ea typeface="Tahoma"/>
              <a:cs typeface="Tahoma"/>
              <a:sym typeface="Tahoma"/>
            </a:endParaRPr>
          </a:p>
          <a:p>
            <a:pPr marL="260984" marR="0" lvl="0" indent="0" algn="ctr" rtl="0">
              <a:lnSpc>
                <a:spcPct val="100000"/>
              </a:lnSpc>
              <a:spcBef>
                <a:spcPts val="5"/>
              </a:spcBef>
              <a:spcAft>
                <a:spcPts val="0"/>
              </a:spcAft>
              <a:buNone/>
            </a:pPr>
            <a:r>
              <a:rPr lang="en-US" sz="2650" b="1">
                <a:solidFill>
                  <a:srgbClr val="131617"/>
                </a:solidFill>
                <a:latin typeface="Tahoma"/>
                <a:ea typeface="Tahoma"/>
                <a:cs typeface="Tahoma"/>
                <a:sym typeface="Tahoma"/>
              </a:rPr>
              <a:t>Control set</a:t>
            </a:r>
            <a:endParaRPr sz="2650">
              <a:latin typeface="Tahoma"/>
              <a:ea typeface="Tahoma"/>
              <a:cs typeface="Tahoma"/>
              <a:sym typeface="Tahoma"/>
            </a:endParaRPr>
          </a:p>
          <a:p>
            <a:pPr marL="594995" marR="0" lvl="0" indent="0" algn="ctr" rtl="0">
              <a:lnSpc>
                <a:spcPct val="100000"/>
              </a:lnSpc>
              <a:spcBef>
                <a:spcPts val="2580"/>
              </a:spcBef>
              <a:spcAft>
                <a:spcPts val="0"/>
              </a:spcAft>
              <a:buNone/>
            </a:pPr>
            <a:r>
              <a:rPr lang="en-US" sz="2300" b="1" i="1">
                <a:solidFill>
                  <a:srgbClr val="131617"/>
                </a:solidFill>
                <a:latin typeface="Trebuchet MS"/>
                <a:ea typeface="Trebuchet MS"/>
                <a:cs typeface="Trebuchet MS"/>
                <a:sym typeface="Trebuchet MS"/>
              </a:rPr>
              <a:t>Users to whom the ads were NOT served</a:t>
            </a:r>
            <a:endParaRPr sz="2300">
              <a:latin typeface="Trebuchet MS"/>
              <a:ea typeface="Trebuchet MS"/>
              <a:cs typeface="Trebuchet MS"/>
              <a:sym typeface="Trebuchet MS"/>
            </a:endParaRPr>
          </a:p>
        </p:txBody>
      </p:sp>
      <p:pic>
        <p:nvPicPr>
          <p:cNvPr id="1371" name="Google Shape;1371;g16cd2f245f6_0_903"/>
          <p:cNvPicPr preferRelativeResize="0"/>
          <p:nvPr/>
        </p:nvPicPr>
        <p:blipFill rotWithShape="1">
          <a:blip r:embed="rId8">
            <a:alphaModFix/>
          </a:blip>
          <a:srcRect/>
          <a:stretch/>
        </p:blipFill>
        <p:spPr>
          <a:xfrm>
            <a:off x="9259194" y="7550836"/>
            <a:ext cx="1860403" cy="1862480"/>
          </a:xfrm>
          <a:prstGeom prst="rect">
            <a:avLst/>
          </a:prstGeom>
          <a:noFill/>
          <a:ln>
            <a:noFill/>
          </a:ln>
        </p:spPr>
      </p:pic>
      <p:sp>
        <p:nvSpPr>
          <p:cNvPr id="1372" name="Google Shape;1372;g16cd2f245f6_0_903"/>
          <p:cNvSpPr txBox="1"/>
          <p:nvPr/>
        </p:nvSpPr>
        <p:spPr>
          <a:xfrm>
            <a:off x="12276454" y="7684448"/>
            <a:ext cx="4970100" cy="1610400"/>
          </a:xfrm>
          <a:prstGeom prst="rect">
            <a:avLst/>
          </a:prstGeom>
          <a:noFill/>
          <a:ln>
            <a:noFill/>
          </a:ln>
        </p:spPr>
        <p:txBody>
          <a:bodyPr spcFirstLastPara="1" wrap="square" lIns="0" tIns="11425" rIns="0" bIns="0" anchor="t" anchorCtr="0">
            <a:spAutoFit/>
          </a:bodyPr>
          <a:lstStyle/>
          <a:p>
            <a:pPr marL="0" marR="1270" lvl="0" indent="0" algn="ctr" rtl="0">
              <a:lnSpc>
                <a:spcPct val="100000"/>
              </a:lnSpc>
              <a:spcBef>
                <a:spcPts val="0"/>
              </a:spcBef>
              <a:spcAft>
                <a:spcPts val="0"/>
              </a:spcAft>
              <a:buNone/>
            </a:pPr>
            <a:r>
              <a:rPr lang="en-US" sz="2650" b="1">
                <a:solidFill>
                  <a:srgbClr val="131617"/>
                </a:solidFill>
                <a:latin typeface="Tahoma"/>
                <a:ea typeface="Tahoma"/>
                <a:cs typeface="Tahoma"/>
                <a:sym typeface="Tahoma"/>
              </a:rPr>
              <a:t>Exposed set</a:t>
            </a:r>
            <a:endParaRPr sz="2650">
              <a:latin typeface="Tahoma"/>
              <a:ea typeface="Tahoma"/>
              <a:cs typeface="Tahoma"/>
              <a:sym typeface="Tahoma"/>
            </a:endParaRPr>
          </a:p>
          <a:p>
            <a:pPr marL="0" marR="0" lvl="0" indent="0" algn="l" rtl="0">
              <a:lnSpc>
                <a:spcPct val="100000"/>
              </a:lnSpc>
              <a:spcBef>
                <a:spcPts val="45"/>
              </a:spcBef>
              <a:spcAft>
                <a:spcPts val="0"/>
              </a:spcAft>
              <a:buNone/>
            </a:pPr>
            <a:endParaRPr sz="3100">
              <a:latin typeface="Tahoma"/>
              <a:ea typeface="Tahoma"/>
              <a:cs typeface="Tahoma"/>
              <a:sym typeface="Tahoma"/>
            </a:endParaRPr>
          </a:p>
          <a:p>
            <a:pPr marL="0" marR="0" lvl="0" indent="0" algn="ctr" rtl="0">
              <a:lnSpc>
                <a:spcPct val="100000"/>
              </a:lnSpc>
              <a:spcBef>
                <a:spcPts val="0"/>
              </a:spcBef>
              <a:spcAft>
                <a:spcPts val="0"/>
              </a:spcAft>
              <a:buNone/>
            </a:pPr>
            <a:r>
              <a:rPr lang="en-US" sz="2300" b="1" i="1">
                <a:solidFill>
                  <a:srgbClr val="131617"/>
                </a:solidFill>
                <a:latin typeface="Trebuchet MS"/>
                <a:ea typeface="Trebuchet MS"/>
                <a:cs typeface="Trebuchet MS"/>
                <a:sym typeface="Trebuchet MS"/>
              </a:rPr>
              <a:t>Those who have been exposed to the Ad</a:t>
            </a:r>
            <a:endParaRPr sz="2300">
              <a:latin typeface="Trebuchet MS"/>
              <a:ea typeface="Trebuchet MS"/>
              <a:cs typeface="Trebuchet MS"/>
              <a:sym typeface="Trebuchet MS"/>
            </a:endParaRPr>
          </a:p>
        </p:txBody>
      </p:sp>
      <p:pic>
        <p:nvPicPr>
          <p:cNvPr id="1373" name="Google Shape;1373;g16cd2f245f6_0_903"/>
          <p:cNvPicPr preferRelativeResize="0"/>
          <p:nvPr/>
        </p:nvPicPr>
        <p:blipFill rotWithShape="1">
          <a:blip r:embed="rId9">
            <a:alphaModFix/>
          </a:blip>
          <a:srcRect/>
          <a:stretch/>
        </p:blipFill>
        <p:spPr>
          <a:xfrm>
            <a:off x="131254" y="58991"/>
            <a:ext cx="1486778" cy="208707"/>
          </a:xfrm>
          <a:prstGeom prst="rect">
            <a:avLst/>
          </a:prstGeom>
          <a:noFill/>
          <a:ln>
            <a:noFill/>
          </a:ln>
        </p:spPr>
      </p:pic>
      <p:pic>
        <p:nvPicPr>
          <p:cNvPr id="1374" name="Google Shape;1374;g16cd2f245f6_0_903"/>
          <p:cNvPicPr preferRelativeResize="0"/>
          <p:nvPr/>
        </p:nvPicPr>
        <p:blipFill rotWithShape="1">
          <a:blip r:embed="rId10">
            <a:alphaModFix/>
          </a:blip>
          <a:srcRect/>
          <a:stretch/>
        </p:blipFill>
        <p:spPr>
          <a:xfrm>
            <a:off x="17699152" y="129432"/>
            <a:ext cx="796613" cy="7488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78"/>
        <p:cNvGrpSpPr/>
        <p:nvPr/>
      </p:nvGrpSpPr>
      <p:grpSpPr>
        <a:xfrm>
          <a:off x="0" y="0"/>
          <a:ext cx="0" cy="0"/>
          <a:chOff x="0" y="0"/>
          <a:chExt cx="0" cy="0"/>
        </a:xfrm>
      </p:grpSpPr>
      <p:pic>
        <p:nvPicPr>
          <p:cNvPr id="1379" name="Google Shape;1379;g16cd2f245f6_0_920"/>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380" name="Google Shape;1380;g16cd2f245f6_0_920"/>
          <p:cNvSpPr/>
          <p:nvPr/>
        </p:nvSpPr>
        <p:spPr>
          <a:xfrm>
            <a:off x="18607799" y="126281"/>
            <a:ext cx="20955" cy="638810"/>
          </a:xfrm>
          <a:custGeom>
            <a:avLst/>
            <a:gdLst/>
            <a:ahLst/>
            <a:cxnLst/>
            <a:rect l="l" t="t" r="r" b="b"/>
            <a:pathLst>
              <a:path w="20955" h="638810" extrusionOk="0">
                <a:moveTo>
                  <a:pt x="20942" y="0"/>
                </a:moveTo>
                <a:lnTo>
                  <a:pt x="0" y="0"/>
                </a:lnTo>
                <a:lnTo>
                  <a:pt x="0" y="638721"/>
                </a:lnTo>
                <a:lnTo>
                  <a:pt x="20942" y="638721"/>
                </a:lnTo>
                <a:lnTo>
                  <a:pt x="20942" y="0"/>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381" name="Google Shape;1381;g16cd2f245f6_0_920"/>
          <p:cNvSpPr txBox="1">
            <a:spLocks noGrp="1"/>
          </p:cNvSpPr>
          <p:nvPr>
            <p:ph type="title"/>
          </p:nvPr>
        </p:nvSpPr>
        <p:spPr>
          <a:xfrm>
            <a:off x="1087999" y="549963"/>
            <a:ext cx="85305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b="0">
                <a:solidFill>
                  <a:srgbClr val="000000"/>
                </a:solidFill>
                <a:latin typeface="Tahoma"/>
                <a:ea typeface="Tahoma"/>
                <a:cs typeface="Tahoma"/>
                <a:sym typeface="Tahoma"/>
              </a:rPr>
              <a:t>THE DEMOGRAPHICS</a:t>
            </a:r>
            <a:endParaRPr sz="6600">
              <a:latin typeface="Tahoma"/>
              <a:ea typeface="Tahoma"/>
              <a:cs typeface="Tahoma"/>
              <a:sym typeface="Tahoma"/>
            </a:endParaRPr>
          </a:p>
        </p:txBody>
      </p:sp>
      <p:pic>
        <p:nvPicPr>
          <p:cNvPr id="1382" name="Google Shape;1382;g16cd2f245f6_0_920"/>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383" name="Google Shape;1383;g16cd2f245f6_0_920"/>
          <p:cNvSpPr txBox="1"/>
          <p:nvPr/>
        </p:nvSpPr>
        <p:spPr>
          <a:xfrm>
            <a:off x="11803694" y="2265136"/>
            <a:ext cx="1134000" cy="827400"/>
          </a:xfrm>
          <a:prstGeom prst="rect">
            <a:avLst/>
          </a:prstGeom>
          <a:noFill/>
          <a:ln>
            <a:noFill/>
          </a:ln>
        </p:spPr>
        <p:txBody>
          <a:bodyPr spcFirstLastPara="1" wrap="square" lIns="0" tIns="11425" rIns="0" bIns="0" anchor="t" anchorCtr="0">
            <a:spAutoFit/>
          </a:bodyPr>
          <a:lstStyle/>
          <a:p>
            <a:pPr marL="12700" marR="0" lvl="0" indent="0" algn="l" rtl="0">
              <a:lnSpc>
                <a:spcPct val="100000"/>
              </a:lnSpc>
              <a:spcBef>
                <a:spcPts val="0"/>
              </a:spcBef>
              <a:spcAft>
                <a:spcPts val="0"/>
              </a:spcAft>
              <a:buNone/>
            </a:pPr>
            <a:r>
              <a:rPr lang="en-US" sz="2650" b="1">
                <a:solidFill>
                  <a:srgbClr val="131617"/>
                </a:solidFill>
                <a:latin typeface="Tahoma"/>
                <a:ea typeface="Tahoma"/>
                <a:cs typeface="Tahoma"/>
                <a:sym typeface="Tahoma"/>
              </a:rPr>
              <a:t>Gender</a:t>
            </a:r>
            <a:endParaRPr sz="2650">
              <a:latin typeface="Tahoma"/>
              <a:ea typeface="Tahoma"/>
              <a:cs typeface="Tahoma"/>
              <a:sym typeface="Tahoma"/>
            </a:endParaRPr>
          </a:p>
        </p:txBody>
      </p:sp>
      <p:grpSp>
        <p:nvGrpSpPr>
          <p:cNvPr id="1384" name="Google Shape;1384;g16cd2f245f6_0_920"/>
          <p:cNvGrpSpPr/>
          <p:nvPr/>
        </p:nvGrpSpPr>
        <p:grpSpPr>
          <a:xfrm>
            <a:off x="6141802" y="3736854"/>
            <a:ext cx="12475844" cy="4409440"/>
            <a:chOff x="6141802" y="3736854"/>
            <a:chExt cx="12475844" cy="4409440"/>
          </a:xfrm>
        </p:grpSpPr>
        <p:sp>
          <p:nvSpPr>
            <p:cNvPr id="1385" name="Google Shape;1385;g16cd2f245f6_0_920"/>
            <p:cNvSpPr/>
            <p:nvPr/>
          </p:nvSpPr>
          <p:spPr>
            <a:xfrm>
              <a:off x="6766280" y="3736854"/>
              <a:ext cx="10187940" cy="4409440"/>
            </a:xfrm>
            <a:custGeom>
              <a:avLst/>
              <a:gdLst/>
              <a:ahLst/>
              <a:cxnLst/>
              <a:rect l="l" t="t" r="r" b="b"/>
              <a:pathLst>
                <a:path w="10187940" h="4409440" extrusionOk="0">
                  <a:moveTo>
                    <a:pt x="831811" y="0"/>
                  </a:moveTo>
                  <a:lnTo>
                    <a:pt x="0" y="0"/>
                  </a:lnTo>
                  <a:lnTo>
                    <a:pt x="0" y="4409084"/>
                  </a:lnTo>
                  <a:lnTo>
                    <a:pt x="831811" y="4409084"/>
                  </a:lnTo>
                  <a:lnTo>
                    <a:pt x="831811" y="0"/>
                  </a:lnTo>
                  <a:close/>
                </a:path>
                <a:path w="10187940" h="4409440" extrusionOk="0">
                  <a:moveTo>
                    <a:pt x="3950449" y="944892"/>
                  </a:moveTo>
                  <a:lnTo>
                    <a:pt x="3118650" y="944892"/>
                  </a:lnTo>
                  <a:lnTo>
                    <a:pt x="3118650" y="4409084"/>
                  </a:lnTo>
                  <a:lnTo>
                    <a:pt x="3950449" y="4409084"/>
                  </a:lnTo>
                  <a:lnTo>
                    <a:pt x="3950449" y="944892"/>
                  </a:lnTo>
                  <a:close/>
                </a:path>
                <a:path w="10187940" h="4409440" extrusionOk="0">
                  <a:moveTo>
                    <a:pt x="7069099" y="2938970"/>
                  </a:moveTo>
                  <a:lnTo>
                    <a:pt x="6237300" y="2938970"/>
                  </a:lnTo>
                  <a:lnTo>
                    <a:pt x="6237300" y="4409084"/>
                  </a:lnTo>
                  <a:lnTo>
                    <a:pt x="7069099" y="4409084"/>
                  </a:lnTo>
                  <a:lnTo>
                    <a:pt x="7069099" y="2938970"/>
                  </a:lnTo>
                  <a:close/>
                </a:path>
                <a:path w="10187940" h="4409440" extrusionOk="0">
                  <a:moveTo>
                    <a:pt x="10187749" y="3254349"/>
                  </a:moveTo>
                  <a:lnTo>
                    <a:pt x="9355950" y="3254349"/>
                  </a:lnTo>
                  <a:lnTo>
                    <a:pt x="9355950" y="4409084"/>
                  </a:lnTo>
                  <a:lnTo>
                    <a:pt x="10187749" y="4409084"/>
                  </a:lnTo>
                  <a:lnTo>
                    <a:pt x="10187749" y="3254349"/>
                  </a:lnTo>
                  <a:close/>
                </a:path>
              </a:pathLst>
            </a:custGeom>
            <a:solidFill>
              <a:srgbClr val="A6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386" name="Google Shape;1386;g16cd2f245f6_0_920"/>
            <p:cNvSpPr/>
            <p:nvPr/>
          </p:nvSpPr>
          <p:spPr>
            <a:xfrm>
              <a:off x="7805407" y="3736854"/>
              <a:ext cx="10187940" cy="4409440"/>
            </a:xfrm>
            <a:custGeom>
              <a:avLst/>
              <a:gdLst/>
              <a:ahLst/>
              <a:cxnLst/>
              <a:rect l="l" t="t" r="r" b="b"/>
              <a:pathLst>
                <a:path w="10187940" h="4409440" extrusionOk="0">
                  <a:moveTo>
                    <a:pt x="831811" y="0"/>
                  </a:moveTo>
                  <a:lnTo>
                    <a:pt x="0" y="0"/>
                  </a:lnTo>
                  <a:lnTo>
                    <a:pt x="0" y="4409084"/>
                  </a:lnTo>
                  <a:lnTo>
                    <a:pt x="831811" y="4409084"/>
                  </a:lnTo>
                  <a:lnTo>
                    <a:pt x="831811" y="0"/>
                  </a:lnTo>
                  <a:close/>
                </a:path>
                <a:path w="10187940" h="4409440" extrusionOk="0">
                  <a:moveTo>
                    <a:pt x="3950462" y="944892"/>
                  </a:moveTo>
                  <a:lnTo>
                    <a:pt x="3118650" y="944892"/>
                  </a:lnTo>
                  <a:lnTo>
                    <a:pt x="3118650" y="4409084"/>
                  </a:lnTo>
                  <a:lnTo>
                    <a:pt x="3950462" y="4409084"/>
                  </a:lnTo>
                  <a:lnTo>
                    <a:pt x="3950462" y="944892"/>
                  </a:lnTo>
                  <a:close/>
                </a:path>
                <a:path w="10187940" h="4409440" extrusionOk="0">
                  <a:moveTo>
                    <a:pt x="7069112" y="2938970"/>
                  </a:moveTo>
                  <a:lnTo>
                    <a:pt x="6237300" y="2938970"/>
                  </a:lnTo>
                  <a:lnTo>
                    <a:pt x="6237300" y="4409084"/>
                  </a:lnTo>
                  <a:lnTo>
                    <a:pt x="7069112" y="4409084"/>
                  </a:lnTo>
                  <a:lnTo>
                    <a:pt x="7069112" y="2938970"/>
                  </a:lnTo>
                  <a:close/>
                </a:path>
                <a:path w="10187940" h="4409440" extrusionOk="0">
                  <a:moveTo>
                    <a:pt x="10187762" y="3254349"/>
                  </a:moveTo>
                  <a:lnTo>
                    <a:pt x="9355950" y="3254349"/>
                  </a:lnTo>
                  <a:lnTo>
                    <a:pt x="9355950" y="4409084"/>
                  </a:lnTo>
                  <a:lnTo>
                    <a:pt x="10187762" y="4409084"/>
                  </a:lnTo>
                  <a:lnTo>
                    <a:pt x="10187762" y="3254349"/>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387" name="Google Shape;1387;g16cd2f245f6_0_920"/>
            <p:cNvSpPr/>
            <p:nvPr/>
          </p:nvSpPr>
          <p:spPr>
            <a:xfrm>
              <a:off x="6141802" y="8145930"/>
              <a:ext cx="12475844" cy="0"/>
            </a:xfrm>
            <a:custGeom>
              <a:avLst/>
              <a:gdLst/>
              <a:ahLst/>
              <a:cxnLst/>
              <a:rect l="l" t="t" r="r" b="b"/>
              <a:pathLst>
                <a:path w="12475844" h="120000" extrusionOk="0">
                  <a:moveTo>
                    <a:pt x="0" y="0"/>
                  </a:moveTo>
                  <a:lnTo>
                    <a:pt x="124758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388" name="Google Shape;1388;g16cd2f245f6_0_920"/>
          <p:cNvSpPr txBox="1"/>
          <p:nvPr/>
        </p:nvSpPr>
        <p:spPr>
          <a:xfrm>
            <a:off x="7132662" y="3448932"/>
            <a:ext cx="3828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42%</a:t>
            </a:r>
            <a:endParaRPr sz="1450">
              <a:latin typeface="Tahoma"/>
              <a:ea typeface="Tahoma"/>
              <a:cs typeface="Tahoma"/>
              <a:sym typeface="Tahoma"/>
            </a:endParaRPr>
          </a:p>
        </p:txBody>
      </p:sp>
      <p:sp>
        <p:nvSpPr>
          <p:cNvPr id="1389" name="Google Shape;1389;g16cd2f245f6_0_920"/>
          <p:cNvSpPr txBox="1"/>
          <p:nvPr/>
        </p:nvSpPr>
        <p:spPr>
          <a:xfrm>
            <a:off x="10116864" y="4394076"/>
            <a:ext cx="3828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33%</a:t>
            </a:r>
            <a:endParaRPr sz="1450">
              <a:latin typeface="Tahoma"/>
              <a:ea typeface="Tahoma"/>
              <a:cs typeface="Tahoma"/>
              <a:sym typeface="Tahoma"/>
            </a:endParaRPr>
          </a:p>
        </p:txBody>
      </p:sp>
      <p:sp>
        <p:nvSpPr>
          <p:cNvPr id="1390" name="Google Shape;1390;g16cd2f245f6_0_920"/>
          <p:cNvSpPr txBox="1"/>
          <p:nvPr/>
        </p:nvSpPr>
        <p:spPr>
          <a:xfrm>
            <a:off x="13235827" y="6387900"/>
            <a:ext cx="3828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14%</a:t>
            </a:r>
            <a:endParaRPr sz="1450">
              <a:latin typeface="Tahoma"/>
              <a:ea typeface="Tahoma"/>
              <a:cs typeface="Tahoma"/>
              <a:sym typeface="Tahoma"/>
            </a:endParaRPr>
          </a:p>
        </p:txBody>
      </p:sp>
      <p:sp>
        <p:nvSpPr>
          <p:cNvPr id="1391" name="Google Shape;1391;g16cd2f245f6_0_920"/>
          <p:cNvSpPr txBox="1"/>
          <p:nvPr/>
        </p:nvSpPr>
        <p:spPr>
          <a:xfrm>
            <a:off x="16354685" y="6702865"/>
            <a:ext cx="3828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11%</a:t>
            </a:r>
            <a:endParaRPr sz="1450">
              <a:latin typeface="Tahoma"/>
              <a:ea typeface="Tahoma"/>
              <a:cs typeface="Tahoma"/>
              <a:sym typeface="Tahoma"/>
            </a:endParaRPr>
          </a:p>
        </p:txBody>
      </p:sp>
      <p:sp>
        <p:nvSpPr>
          <p:cNvPr id="1392" name="Google Shape;1392;g16cd2f245f6_0_920"/>
          <p:cNvSpPr txBox="1"/>
          <p:nvPr/>
        </p:nvSpPr>
        <p:spPr>
          <a:xfrm>
            <a:off x="8037346" y="3448932"/>
            <a:ext cx="3828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42%</a:t>
            </a:r>
            <a:endParaRPr sz="1450">
              <a:latin typeface="Tahoma"/>
              <a:ea typeface="Tahoma"/>
              <a:cs typeface="Tahoma"/>
              <a:sym typeface="Tahoma"/>
            </a:endParaRPr>
          </a:p>
        </p:txBody>
      </p:sp>
      <p:sp>
        <p:nvSpPr>
          <p:cNvPr id="1393" name="Google Shape;1393;g16cd2f245f6_0_920"/>
          <p:cNvSpPr txBox="1"/>
          <p:nvPr/>
        </p:nvSpPr>
        <p:spPr>
          <a:xfrm>
            <a:off x="11156519" y="4394076"/>
            <a:ext cx="3828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33%</a:t>
            </a:r>
            <a:endParaRPr sz="1450">
              <a:latin typeface="Tahoma"/>
              <a:ea typeface="Tahoma"/>
              <a:cs typeface="Tahoma"/>
              <a:sym typeface="Tahoma"/>
            </a:endParaRPr>
          </a:p>
        </p:txBody>
      </p:sp>
      <p:sp>
        <p:nvSpPr>
          <p:cNvPr id="1394" name="Google Shape;1394;g16cd2f245f6_0_920"/>
          <p:cNvSpPr txBox="1"/>
          <p:nvPr/>
        </p:nvSpPr>
        <p:spPr>
          <a:xfrm>
            <a:off x="14275376" y="6387900"/>
            <a:ext cx="3828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14%</a:t>
            </a:r>
            <a:endParaRPr sz="1450">
              <a:latin typeface="Tahoma"/>
              <a:ea typeface="Tahoma"/>
              <a:cs typeface="Tahoma"/>
              <a:sym typeface="Tahoma"/>
            </a:endParaRPr>
          </a:p>
        </p:txBody>
      </p:sp>
      <p:sp>
        <p:nvSpPr>
          <p:cNvPr id="1395" name="Google Shape;1395;g16cd2f245f6_0_920"/>
          <p:cNvSpPr txBox="1"/>
          <p:nvPr/>
        </p:nvSpPr>
        <p:spPr>
          <a:xfrm>
            <a:off x="17394339" y="6702865"/>
            <a:ext cx="3828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11%</a:t>
            </a:r>
            <a:endParaRPr sz="1450">
              <a:latin typeface="Tahoma"/>
              <a:ea typeface="Tahoma"/>
              <a:cs typeface="Tahoma"/>
              <a:sym typeface="Tahoma"/>
            </a:endParaRPr>
          </a:p>
        </p:txBody>
      </p:sp>
      <p:sp>
        <p:nvSpPr>
          <p:cNvPr id="1396" name="Google Shape;1396;g16cd2f245f6_0_920"/>
          <p:cNvSpPr txBox="1"/>
          <p:nvPr/>
        </p:nvSpPr>
        <p:spPr>
          <a:xfrm>
            <a:off x="7169624" y="8255110"/>
            <a:ext cx="10776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Male 18 - 24</a:t>
            </a:r>
            <a:endParaRPr sz="1450">
              <a:latin typeface="Tahoma"/>
              <a:ea typeface="Tahoma"/>
              <a:cs typeface="Tahoma"/>
              <a:sym typeface="Tahoma"/>
            </a:endParaRPr>
          </a:p>
        </p:txBody>
      </p:sp>
      <p:sp>
        <p:nvSpPr>
          <p:cNvPr id="1397" name="Google Shape;1397;g16cd2f245f6_0_920"/>
          <p:cNvSpPr txBox="1"/>
          <p:nvPr/>
        </p:nvSpPr>
        <p:spPr>
          <a:xfrm>
            <a:off x="10288796" y="8255110"/>
            <a:ext cx="10776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Male 24 - 34</a:t>
            </a:r>
            <a:endParaRPr sz="1450">
              <a:latin typeface="Tahoma"/>
              <a:ea typeface="Tahoma"/>
              <a:cs typeface="Tahoma"/>
              <a:sym typeface="Tahoma"/>
            </a:endParaRPr>
          </a:p>
        </p:txBody>
      </p:sp>
      <p:sp>
        <p:nvSpPr>
          <p:cNvPr id="1398" name="Google Shape;1398;g16cd2f245f6_0_920"/>
          <p:cNvSpPr txBox="1"/>
          <p:nvPr/>
        </p:nvSpPr>
        <p:spPr>
          <a:xfrm>
            <a:off x="13314672" y="8255110"/>
            <a:ext cx="12642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Female 18 - 24</a:t>
            </a:r>
            <a:endParaRPr sz="1450">
              <a:latin typeface="Tahoma"/>
              <a:ea typeface="Tahoma"/>
              <a:cs typeface="Tahoma"/>
              <a:sym typeface="Tahoma"/>
            </a:endParaRPr>
          </a:p>
        </p:txBody>
      </p:sp>
      <p:sp>
        <p:nvSpPr>
          <p:cNvPr id="1399" name="Google Shape;1399;g16cd2f245f6_0_920"/>
          <p:cNvSpPr txBox="1"/>
          <p:nvPr/>
        </p:nvSpPr>
        <p:spPr>
          <a:xfrm>
            <a:off x="16433635" y="8255110"/>
            <a:ext cx="12642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Female 24 - 34</a:t>
            </a:r>
            <a:endParaRPr sz="1450">
              <a:latin typeface="Tahoma"/>
              <a:ea typeface="Tahoma"/>
              <a:cs typeface="Tahoma"/>
              <a:sym typeface="Tahoma"/>
            </a:endParaRPr>
          </a:p>
        </p:txBody>
      </p:sp>
      <p:sp>
        <p:nvSpPr>
          <p:cNvPr id="1400" name="Google Shape;1400;g16cd2f245f6_0_920"/>
          <p:cNvSpPr/>
          <p:nvPr/>
        </p:nvSpPr>
        <p:spPr>
          <a:xfrm>
            <a:off x="11481954" y="3402619"/>
            <a:ext cx="102234" cy="102235"/>
          </a:xfrm>
          <a:custGeom>
            <a:avLst/>
            <a:gdLst/>
            <a:ahLst/>
            <a:cxnLst/>
            <a:rect l="l" t="t" r="r" b="b"/>
            <a:pathLst>
              <a:path w="102234" h="102235" extrusionOk="0">
                <a:moveTo>
                  <a:pt x="101777" y="0"/>
                </a:moveTo>
                <a:lnTo>
                  <a:pt x="0" y="0"/>
                </a:lnTo>
                <a:lnTo>
                  <a:pt x="0" y="101777"/>
                </a:lnTo>
                <a:lnTo>
                  <a:pt x="101777" y="101777"/>
                </a:lnTo>
                <a:lnTo>
                  <a:pt x="101777" y="0"/>
                </a:lnTo>
                <a:close/>
              </a:path>
            </a:pathLst>
          </a:custGeom>
          <a:solidFill>
            <a:srgbClr val="A6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01" name="Google Shape;1401;g16cd2f245f6_0_920"/>
          <p:cNvSpPr txBox="1"/>
          <p:nvPr/>
        </p:nvSpPr>
        <p:spPr>
          <a:xfrm>
            <a:off x="11631478" y="3316308"/>
            <a:ext cx="6381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Control</a:t>
            </a:r>
            <a:endParaRPr sz="1450">
              <a:latin typeface="Tahoma"/>
              <a:ea typeface="Tahoma"/>
              <a:cs typeface="Tahoma"/>
              <a:sym typeface="Tahoma"/>
            </a:endParaRPr>
          </a:p>
        </p:txBody>
      </p:sp>
      <p:sp>
        <p:nvSpPr>
          <p:cNvPr id="1402" name="Google Shape;1402;g16cd2f245f6_0_920"/>
          <p:cNvSpPr/>
          <p:nvPr/>
        </p:nvSpPr>
        <p:spPr>
          <a:xfrm>
            <a:off x="12426846" y="3402619"/>
            <a:ext cx="102234" cy="102235"/>
          </a:xfrm>
          <a:custGeom>
            <a:avLst/>
            <a:gdLst/>
            <a:ahLst/>
            <a:cxnLst/>
            <a:rect l="l" t="t" r="r" b="b"/>
            <a:pathLst>
              <a:path w="102234" h="102235" extrusionOk="0">
                <a:moveTo>
                  <a:pt x="101777" y="0"/>
                </a:moveTo>
                <a:lnTo>
                  <a:pt x="0" y="0"/>
                </a:lnTo>
                <a:lnTo>
                  <a:pt x="0" y="101777"/>
                </a:lnTo>
                <a:lnTo>
                  <a:pt x="101777" y="101777"/>
                </a:lnTo>
                <a:lnTo>
                  <a:pt x="101777"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03" name="Google Shape;1403;g16cd2f245f6_0_920"/>
          <p:cNvSpPr txBox="1"/>
          <p:nvPr/>
        </p:nvSpPr>
        <p:spPr>
          <a:xfrm>
            <a:off x="12576371" y="3316308"/>
            <a:ext cx="714900" cy="240600"/>
          </a:xfrm>
          <a:prstGeom prst="rect">
            <a:avLst/>
          </a:prstGeom>
          <a:noFill/>
          <a:ln>
            <a:noFill/>
          </a:ln>
        </p:spPr>
        <p:txBody>
          <a:bodyPr spcFirstLastPara="1" wrap="square" lIns="0" tIns="17125" rIns="0" bIns="0" anchor="t" anchorCtr="0">
            <a:spAutoFit/>
          </a:bodyPr>
          <a:lstStyle/>
          <a:p>
            <a:pPr marL="0" marR="0" lvl="0" indent="0" algn="l" rtl="0">
              <a:lnSpc>
                <a:spcPct val="100000"/>
              </a:lnSpc>
              <a:spcBef>
                <a:spcPts val="0"/>
              </a:spcBef>
              <a:spcAft>
                <a:spcPts val="0"/>
              </a:spcAft>
              <a:buNone/>
            </a:pPr>
            <a:r>
              <a:rPr lang="en-US" sz="1450">
                <a:solidFill>
                  <a:srgbClr val="151617"/>
                </a:solidFill>
                <a:latin typeface="Tahoma"/>
                <a:ea typeface="Tahoma"/>
                <a:cs typeface="Tahoma"/>
                <a:sym typeface="Tahoma"/>
              </a:rPr>
              <a:t>Exposed</a:t>
            </a:r>
            <a:endParaRPr sz="1450">
              <a:latin typeface="Tahoma"/>
              <a:ea typeface="Tahoma"/>
              <a:cs typeface="Tahoma"/>
              <a:sym typeface="Tahoma"/>
            </a:endParaRPr>
          </a:p>
        </p:txBody>
      </p:sp>
      <p:sp>
        <p:nvSpPr>
          <p:cNvPr id="1404" name="Google Shape;1404;g16cd2f245f6_0_920"/>
          <p:cNvSpPr/>
          <p:nvPr/>
        </p:nvSpPr>
        <p:spPr>
          <a:xfrm>
            <a:off x="5775530" y="3063990"/>
            <a:ext cx="13190855" cy="6250305"/>
          </a:xfrm>
          <a:custGeom>
            <a:avLst/>
            <a:gdLst/>
            <a:ahLst/>
            <a:cxnLst/>
            <a:rect l="l" t="t" r="r" b="b"/>
            <a:pathLst>
              <a:path w="13190855" h="6250305" extrusionOk="0">
                <a:moveTo>
                  <a:pt x="0" y="6249862"/>
                </a:moveTo>
                <a:lnTo>
                  <a:pt x="13190802" y="6249862"/>
                </a:lnTo>
                <a:lnTo>
                  <a:pt x="13190802" y="0"/>
                </a:lnTo>
                <a:lnTo>
                  <a:pt x="0" y="0"/>
                </a:lnTo>
                <a:lnTo>
                  <a:pt x="0" y="6249862"/>
                </a:lnTo>
                <a:close/>
              </a:path>
            </a:pathLst>
          </a:custGeom>
          <a:noFill/>
          <a:ln w="31400" cap="flat" cmpd="sng">
            <a:solidFill>
              <a:srgbClr val="0064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05" name="Google Shape;1405;g16cd2f245f6_0_920"/>
          <p:cNvSpPr txBox="1"/>
          <p:nvPr/>
        </p:nvSpPr>
        <p:spPr>
          <a:xfrm>
            <a:off x="1201608" y="10748271"/>
            <a:ext cx="4885200" cy="520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50" b="1" i="1">
                <a:solidFill>
                  <a:srgbClr val="131617"/>
                </a:solidFill>
                <a:latin typeface="Trebuchet MS"/>
                <a:ea typeface="Trebuchet MS"/>
                <a:cs typeface="Trebuchet MS"/>
                <a:sym typeface="Trebuchet MS"/>
              </a:rPr>
              <a:t>Data has been weighted on respondents: Age &amp; Gender</a:t>
            </a:r>
            <a:endParaRPr sz="1650">
              <a:latin typeface="Trebuchet MS"/>
              <a:ea typeface="Trebuchet MS"/>
              <a:cs typeface="Trebuchet MS"/>
              <a:sym typeface="Trebuchet MS"/>
            </a:endParaRPr>
          </a:p>
        </p:txBody>
      </p:sp>
      <p:sp>
        <p:nvSpPr>
          <p:cNvPr id="1406" name="Google Shape;1406;g16cd2f245f6_0_920"/>
          <p:cNvSpPr txBox="1"/>
          <p:nvPr/>
        </p:nvSpPr>
        <p:spPr>
          <a:xfrm>
            <a:off x="456739" y="5437530"/>
            <a:ext cx="4885800" cy="943500"/>
          </a:xfrm>
          <a:prstGeom prst="rect">
            <a:avLst/>
          </a:prstGeom>
          <a:noFill/>
          <a:ln w="31400" cap="flat" cmpd="sng">
            <a:solidFill>
              <a:srgbClr val="006FC0"/>
            </a:solidFill>
            <a:prstDash val="solid"/>
            <a:round/>
            <a:headEnd type="none" w="sm" len="sm"/>
            <a:tailEnd type="none" w="sm" len="sm"/>
          </a:ln>
        </p:spPr>
        <p:txBody>
          <a:bodyPr spcFirstLastPara="1" wrap="square" lIns="0" tIns="40000" rIns="0" bIns="0" anchor="t" anchorCtr="0">
            <a:spAutoFit/>
          </a:bodyPr>
          <a:lstStyle/>
          <a:p>
            <a:pPr marL="0" marR="0" lvl="0" indent="0" algn="ctr" rtl="0">
              <a:lnSpc>
                <a:spcPct val="100000"/>
              </a:lnSpc>
              <a:spcBef>
                <a:spcPts val="0"/>
              </a:spcBef>
              <a:spcAft>
                <a:spcPts val="0"/>
              </a:spcAft>
              <a:buNone/>
            </a:pPr>
            <a:r>
              <a:rPr lang="en-US" sz="2650" b="1">
                <a:solidFill>
                  <a:srgbClr val="004A90"/>
                </a:solidFill>
                <a:latin typeface="Tahoma"/>
                <a:ea typeface="Tahoma"/>
                <a:cs typeface="Tahoma"/>
                <a:sym typeface="Tahoma"/>
              </a:rPr>
              <a:t>Campaign Target Group:</a:t>
            </a:r>
            <a:endParaRPr sz="2650">
              <a:latin typeface="Tahoma"/>
              <a:ea typeface="Tahoma"/>
              <a:cs typeface="Tahoma"/>
              <a:sym typeface="Tahoma"/>
            </a:endParaRPr>
          </a:p>
          <a:p>
            <a:pPr marL="0" marR="0" lvl="0" indent="0" algn="ctr" rtl="0">
              <a:lnSpc>
                <a:spcPct val="100000"/>
              </a:lnSpc>
              <a:spcBef>
                <a:spcPts val="680"/>
              </a:spcBef>
              <a:spcAft>
                <a:spcPts val="0"/>
              </a:spcAft>
              <a:buNone/>
            </a:pPr>
            <a:r>
              <a:rPr lang="en-US" sz="2650" b="1">
                <a:solidFill>
                  <a:srgbClr val="004A90"/>
                </a:solidFill>
                <a:latin typeface="Tahoma"/>
                <a:ea typeface="Tahoma"/>
                <a:cs typeface="Tahoma"/>
                <a:sym typeface="Tahoma"/>
              </a:rPr>
              <a:t>Persons	18 - 34</a:t>
            </a:r>
            <a:endParaRPr sz="2650">
              <a:latin typeface="Tahoma"/>
              <a:ea typeface="Tahoma"/>
              <a:cs typeface="Tahoma"/>
              <a:sym typeface="Tahoma"/>
            </a:endParaRPr>
          </a:p>
        </p:txBody>
      </p:sp>
      <p:sp>
        <p:nvSpPr>
          <p:cNvPr id="1407" name="Google Shape;1407;g16cd2f245f6_0_920"/>
          <p:cNvSpPr txBox="1"/>
          <p:nvPr/>
        </p:nvSpPr>
        <p:spPr>
          <a:xfrm>
            <a:off x="12003059" y="9453043"/>
            <a:ext cx="1414200" cy="721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latin typeface="Tahoma"/>
                <a:ea typeface="Tahoma"/>
                <a:cs typeface="Tahoma"/>
                <a:sym typeface="Tahoma"/>
              </a:rPr>
              <a:t>Base - 305</a:t>
            </a:r>
            <a:endParaRPr sz="2300">
              <a:latin typeface="Tahoma"/>
              <a:ea typeface="Tahoma"/>
              <a:cs typeface="Tahoma"/>
              <a:sym typeface="Tahoma"/>
            </a:endParaRPr>
          </a:p>
        </p:txBody>
      </p:sp>
      <p:pic>
        <p:nvPicPr>
          <p:cNvPr id="1408" name="Google Shape;1408;g16cd2f245f6_0_920"/>
          <p:cNvPicPr preferRelativeResize="0"/>
          <p:nvPr/>
        </p:nvPicPr>
        <p:blipFill rotWithShape="1">
          <a:blip r:embed="rId5">
            <a:alphaModFix/>
          </a:blip>
          <a:srcRect/>
          <a:stretch/>
        </p:blipFill>
        <p:spPr>
          <a:xfrm>
            <a:off x="163900" y="75326"/>
            <a:ext cx="1485564" cy="208707"/>
          </a:xfrm>
          <a:prstGeom prst="rect">
            <a:avLst/>
          </a:prstGeom>
          <a:noFill/>
          <a:ln>
            <a:noFill/>
          </a:ln>
        </p:spPr>
      </p:pic>
      <p:pic>
        <p:nvPicPr>
          <p:cNvPr id="1409" name="Google Shape;1409;g16cd2f245f6_0_920"/>
          <p:cNvPicPr preferRelativeResize="0"/>
          <p:nvPr/>
        </p:nvPicPr>
        <p:blipFill rotWithShape="1">
          <a:blip r:embed="rId6">
            <a:alphaModFix/>
          </a:blip>
          <a:srcRect/>
          <a:stretch/>
        </p:blipFill>
        <p:spPr>
          <a:xfrm>
            <a:off x="17699152" y="129432"/>
            <a:ext cx="796613" cy="748852"/>
          </a:xfrm>
          <a:prstGeom prst="rect">
            <a:avLst/>
          </a:prstGeom>
          <a:noFill/>
          <a:ln>
            <a:noFill/>
          </a:ln>
        </p:spPr>
      </p:pic>
      <p:sp>
        <p:nvSpPr>
          <p:cNvPr id="1410" name="Google Shape;1410;g16cd2f245f6_0_920"/>
          <p:cNvSpPr txBox="1"/>
          <p:nvPr/>
        </p:nvSpPr>
        <p:spPr>
          <a:xfrm>
            <a:off x="19651099" y="10874172"/>
            <a:ext cx="171600" cy="3168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5</a:t>
            </a:r>
            <a:endParaRPr sz="1950">
              <a:latin typeface="Libre Franklin Medium"/>
              <a:ea typeface="Libre Franklin Medium"/>
              <a:cs typeface="Libre Franklin Medium"/>
              <a:sym typeface="Libre Franklin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sp>
        <p:nvSpPr>
          <p:cNvPr id="1415" name="Google Shape;1415;g16cd2f245f6_0_954"/>
          <p:cNvSpPr txBox="1">
            <a:spLocks noGrp="1"/>
          </p:cNvSpPr>
          <p:nvPr>
            <p:ph type="title"/>
          </p:nvPr>
        </p:nvSpPr>
        <p:spPr>
          <a:xfrm>
            <a:off x="522822" y="4575537"/>
            <a:ext cx="14255100" cy="31611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BRAND KPIs</a:t>
            </a:r>
            <a:endParaRPr/>
          </a:p>
          <a:p>
            <a:pPr marL="12700" lvl="0" indent="0" algn="l" rtl="0">
              <a:lnSpc>
                <a:spcPct val="100000"/>
              </a:lnSpc>
              <a:spcBef>
                <a:spcPts val="5"/>
              </a:spcBef>
              <a:spcAft>
                <a:spcPts val="0"/>
              </a:spcAft>
              <a:buNone/>
            </a:pPr>
            <a:r>
              <a:rPr lang="en-US" sz="6600"/>
              <a:t>Brand Awareness | Purchase Intention</a:t>
            </a:r>
            <a:endParaRPr sz="6600"/>
          </a:p>
        </p:txBody>
      </p:sp>
      <p:pic>
        <p:nvPicPr>
          <p:cNvPr id="1416" name="Google Shape;1416;g16cd2f245f6_0_954"/>
          <p:cNvPicPr preferRelativeResize="0"/>
          <p:nvPr/>
        </p:nvPicPr>
        <p:blipFill rotWithShape="1">
          <a:blip r:embed="rId3">
            <a:alphaModFix/>
          </a:blip>
          <a:srcRect/>
          <a:stretch/>
        </p:blipFill>
        <p:spPr>
          <a:xfrm>
            <a:off x="163900" y="75326"/>
            <a:ext cx="1485564" cy="208707"/>
          </a:xfrm>
          <a:prstGeom prst="rect">
            <a:avLst/>
          </a:prstGeom>
          <a:noFill/>
          <a:ln>
            <a:noFill/>
          </a:ln>
        </p:spPr>
      </p:pic>
      <p:pic>
        <p:nvPicPr>
          <p:cNvPr id="1417" name="Google Shape;1417;g16cd2f245f6_0_954"/>
          <p:cNvPicPr preferRelativeResize="0"/>
          <p:nvPr/>
        </p:nvPicPr>
        <p:blipFill rotWithShape="1">
          <a:blip r:embed="rId4">
            <a:alphaModFix/>
          </a:blip>
          <a:srcRect/>
          <a:stretch/>
        </p:blipFill>
        <p:spPr>
          <a:xfrm>
            <a:off x="17699152" y="129432"/>
            <a:ext cx="796613" cy="748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21"/>
        <p:cNvGrpSpPr/>
        <p:nvPr/>
      </p:nvGrpSpPr>
      <p:grpSpPr>
        <a:xfrm>
          <a:off x="0" y="0"/>
          <a:ext cx="0" cy="0"/>
          <a:chOff x="0" y="0"/>
          <a:chExt cx="0" cy="0"/>
        </a:xfrm>
      </p:grpSpPr>
      <p:pic>
        <p:nvPicPr>
          <p:cNvPr id="1422" name="Google Shape;1422;g16cd2f245f6_0_960"/>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423" name="Google Shape;1423;g16cd2f245f6_0_960"/>
          <p:cNvSpPr/>
          <p:nvPr/>
        </p:nvSpPr>
        <p:spPr>
          <a:xfrm>
            <a:off x="18607799" y="126281"/>
            <a:ext cx="20955" cy="638810"/>
          </a:xfrm>
          <a:custGeom>
            <a:avLst/>
            <a:gdLst/>
            <a:ahLst/>
            <a:cxnLst/>
            <a:rect l="l" t="t" r="r" b="b"/>
            <a:pathLst>
              <a:path w="20955" h="638810" extrusionOk="0">
                <a:moveTo>
                  <a:pt x="20942" y="0"/>
                </a:moveTo>
                <a:lnTo>
                  <a:pt x="0" y="0"/>
                </a:lnTo>
                <a:lnTo>
                  <a:pt x="0" y="638721"/>
                </a:lnTo>
                <a:lnTo>
                  <a:pt x="20942" y="638721"/>
                </a:lnTo>
                <a:lnTo>
                  <a:pt x="20942" y="0"/>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24" name="Google Shape;1424;g16cd2f245f6_0_960"/>
          <p:cNvSpPr txBox="1">
            <a:spLocks noGrp="1"/>
          </p:cNvSpPr>
          <p:nvPr>
            <p:ph type="title"/>
          </p:nvPr>
        </p:nvSpPr>
        <p:spPr>
          <a:xfrm>
            <a:off x="1088208" y="349173"/>
            <a:ext cx="82995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solidFill>
                  <a:srgbClr val="000000"/>
                </a:solidFill>
              </a:rPr>
              <a:t>BRAND AWARENESS</a:t>
            </a:r>
            <a:endParaRPr sz="6600"/>
          </a:p>
        </p:txBody>
      </p:sp>
      <p:pic>
        <p:nvPicPr>
          <p:cNvPr id="1425" name="Google Shape;1425;g16cd2f245f6_0_960"/>
          <p:cNvPicPr preferRelativeResize="0"/>
          <p:nvPr/>
        </p:nvPicPr>
        <p:blipFill rotWithShape="1">
          <a:blip r:embed="rId4">
            <a:alphaModFix/>
          </a:blip>
          <a:srcRect/>
          <a:stretch/>
        </p:blipFill>
        <p:spPr>
          <a:xfrm>
            <a:off x="18826233" y="157063"/>
            <a:ext cx="1110751" cy="569197"/>
          </a:xfrm>
          <a:prstGeom prst="rect">
            <a:avLst/>
          </a:prstGeom>
          <a:noFill/>
          <a:ln>
            <a:noFill/>
          </a:ln>
        </p:spPr>
      </p:pic>
      <p:grpSp>
        <p:nvGrpSpPr>
          <p:cNvPr id="1426" name="Google Shape;1426;g16cd2f245f6_0_960"/>
          <p:cNvGrpSpPr/>
          <p:nvPr/>
        </p:nvGrpSpPr>
        <p:grpSpPr>
          <a:xfrm>
            <a:off x="5729668" y="4497035"/>
            <a:ext cx="7837169" cy="2307270"/>
            <a:chOff x="5729668" y="4497035"/>
            <a:chExt cx="7837169" cy="2307270"/>
          </a:xfrm>
        </p:grpSpPr>
        <p:sp>
          <p:nvSpPr>
            <p:cNvPr id="1427" name="Google Shape;1427;g16cd2f245f6_0_960"/>
            <p:cNvSpPr/>
            <p:nvPr/>
          </p:nvSpPr>
          <p:spPr>
            <a:xfrm>
              <a:off x="10823544" y="4497035"/>
              <a:ext cx="1568450" cy="2306954"/>
            </a:xfrm>
            <a:custGeom>
              <a:avLst/>
              <a:gdLst/>
              <a:ahLst/>
              <a:cxnLst/>
              <a:rect l="l" t="t" r="r" b="b"/>
              <a:pathLst>
                <a:path w="1568450" h="2306954" extrusionOk="0">
                  <a:moveTo>
                    <a:pt x="1568119" y="0"/>
                  </a:moveTo>
                  <a:lnTo>
                    <a:pt x="0" y="0"/>
                  </a:lnTo>
                  <a:lnTo>
                    <a:pt x="0" y="2306945"/>
                  </a:lnTo>
                  <a:lnTo>
                    <a:pt x="1568119" y="2306945"/>
                  </a:lnTo>
                  <a:lnTo>
                    <a:pt x="1568119" y="0"/>
                  </a:lnTo>
                  <a:close/>
                </a:path>
              </a:pathLst>
            </a:custGeom>
            <a:solidFill>
              <a:srgbClr val="0061A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28" name="Google Shape;1428;g16cd2f245f6_0_960"/>
            <p:cNvSpPr/>
            <p:nvPr/>
          </p:nvSpPr>
          <p:spPr>
            <a:xfrm>
              <a:off x="6905758" y="4763415"/>
              <a:ext cx="1567179" cy="2040890"/>
            </a:xfrm>
            <a:custGeom>
              <a:avLst/>
              <a:gdLst/>
              <a:ahLst/>
              <a:cxnLst/>
              <a:rect l="l" t="t" r="r" b="b"/>
              <a:pathLst>
                <a:path w="1567179" h="2040890" extrusionOk="0">
                  <a:moveTo>
                    <a:pt x="1566863" y="0"/>
                  </a:moveTo>
                  <a:lnTo>
                    <a:pt x="0" y="0"/>
                  </a:lnTo>
                  <a:lnTo>
                    <a:pt x="0" y="2040566"/>
                  </a:lnTo>
                  <a:lnTo>
                    <a:pt x="1566863" y="2040566"/>
                  </a:lnTo>
                  <a:lnTo>
                    <a:pt x="1566863" y="0"/>
                  </a:lnTo>
                  <a:close/>
                </a:path>
              </a:pathLst>
            </a:custGeom>
            <a:solidFill>
              <a:srgbClr val="A6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29" name="Google Shape;1429;g16cd2f245f6_0_960"/>
            <p:cNvSpPr/>
            <p:nvPr/>
          </p:nvSpPr>
          <p:spPr>
            <a:xfrm>
              <a:off x="5729668" y="6803981"/>
              <a:ext cx="7837169" cy="0"/>
            </a:xfrm>
            <a:custGeom>
              <a:avLst/>
              <a:gdLst/>
              <a:ahLst/>
              <a:cxnLst/>
              <a:rect l="l" t="t" r="r" b="b"/>
              <a:pathLst>
                <a:path w="7837169" h="120000" extrusionOk="0">
                  <a:moveTo>
                    <a:pt x="0" y="0"/>
                  </a:moveTo>
                  <a:lnTo>
                    <a:pt x="783682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430" name="Google Shape;1430;g16cd2f245f6_0_960"/>
          <p:cNvSpPr txBox="1"/>
          <p:nvPr/>
        </p:nvSpPr>
        <p:spPr>
          <a:xfrm>
            <a:off x="7427283" y="4399375"/>
            <a:ext cx="527700" cy="3168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1950" b="1">
                <a:solidFill>
                  <a:srgbClr val="151617"/>
                </a:solidFill>
                <a:latin typeface="Arial"/>
                <a:ea typeface="Arial"/>
                <a:cs typeface="Arial"/>
                <a:sym typeface="Arial"/>
              </a:rPr>
              <a:t>46%</a:t>
            </a:r>
            <a:endParaRPr sz="1950">
              <a:latin typeface="Arial"/>
              <a:ea typeface="Arial"/>
              <a:cs typeface="Arial"/>
              <a:sym typeface="Arial"/>
            </a:endParaRPr>
          </a:p>
        </p:txBody>
      </p:sp>
      <p:sp>
        <p:nvSpPr>
          <p:cNvPr id="1431" name="Google Shape;1431;g16cd2f245f6_0_960"/>
          <p:cNvSpPr txBox="1"/>
          <p:nvPr/>
        </p:nvSpPr>
        <p:spPr>
          <a:xfrm>
            <a:off x="11345907" y="4133561"/>
            <a:ext cx="5277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b="1">
                <a:solidFill>
                  <a:srgbClr val="151617"/>
                </a:solidFill>
                <a:latin typeface="Arial"/>
                <a:ea typeface="Arial"/>
                <a:cs typeface="Arial"/>
                <a:sym typeface="Arial"/>
              </a:rPr>
              <a:t>52%</a:t>
            </a:r>
            <a:endParaRPr sz="1950">
              <a:latin typeface="Arial"/>
              <a:ea typeface="Arial"/>
              <a:cs typeface="Arial"/>
              <a:sym typeface="Arial"/>
            </a:endParaRPr>
          </a:p>
        </p:txBody>
      </p:sp>
      <p:sp>
        <p:nvSpPr>
          <p:cNvPr id="1432" name="Google Shape;1432;g16cd2f245f6_0_960"/>
          <p:cNvSpPr txBox="1"/>
          <p:nvPr/>
        </p:nvSpPr>
        <p:spPr>
          <a:xfrm>
            <a:off x="6784999" y="6873006"/>
            <a:ext cx="2043300" cy="1166100"/>
          </a:xfrm>
          <a:prstGeom prst="rect">
            <a:avLst/>
          </a:prstGeom>
          <a:noFill/>
          <a:ln>
            <a:noFill/>
          </a:ln>
        </p:spPr>
        <p:txBody>
          <a:bodyPr spcFirstLastPara="1" wrap="square" lIns="0" tIns="62850" rIns="0" bIns="0" anchor="t" anchorCtr="0">
            <a:spAutoFit/>
          </a:bodyPr>
          <a:lstStyle/>
          <a:p>
            <a:pPr marL="499108" marR="0" lvl="0" indent="0" algn="l" rtl="0">
              <a:lnSpc>
                <a:spcPct val="100000"/>
              </a:lnSpc>
              <a:spcBef>
                <a:spcPts val="0"/>
              </a:spcBef>
              <a:spcAft>
                <a:spcPts val="0"/>
              </a:spcAft>
              <a:buNone/>
            </a:pPr>
            <a:r>
              <a:rPr lang="en-US" sz="1950">
                <a:solidFill>
                  <a:srgbClr val="151617"/>
                </a:solidFill>
                <a:latin typeface="Arial"/>
                <a:ea typeface="Arial"/>
                <a:cs typeface="Arial"/>
                <a:sym typeface="Arial"/>
              </a:rPr>
              <a:t>Control</a:t>
            </a:r>
            <a:endParaRPr sz="1950">
              <a:latin typeface="Arial"/>
              <a:ea typeface="Arial"/>
              <a:cs typeface="Arial"/>
              <a:sym typeface="Arial"/>
            </a:endParaRPr>
          </a:p>
          <a:p>
            <a:pPr marL="838200" marR="5080" lvl="0" indent="-826135" algn="l" rtl="0">
              <a:lnSpc>
                <a:spcPct val="100000"/>
              </a:lnSpc>
              <a:spcBef>
                <a:spcPts val="315"/>
              </a:spcBef>
              <a:spcAft>
                <a:spcPts val="0"/>
              </a:spcAft>
              <a:buNone/>
            </a:pPr>
            <a:r>
              <a:rPr lang="en-US" sz="1650" i="1">
                <a:solidFill>
                  <a:srgbClr val="131617"/>
                </a:solidFill>
                <a:latin typeface="Trebuchet MS"/>
                <a:ea typeface="Trebuchet MS"/>
                <a:cs typeface="Trebuchet MS"/>
                <a:sym typeface="Trebuchet MS"/>
              </a:rPr>
              <a:t>Base (All respondents) :  152</a:t>
            </a:r>
            <a:endParaRPr sz="1650">
              <a:latin typeface="Trebuchet MS"/>
              <a:ea typeface="Trebuchet MS"/>
              <a:cs typeface="Trebuchet MS"/>
              <a:sym typeface="Trebuchet MS"/>
            </a:endParaRPr>
          </a:p>
        </p:txBody>
      </p:sp>
      <p:sp>
        <p:nvSpPr>
          <p:cNvPr id="1433" name="Google Shape;1433;g16cd2f245f6_0_960"/>
          <p:cNvSpPr txBox="1"/>
          <p:nvPr/>
        </p:nvSpPr>
        <p:spPr>
          <a:xfrm>
            <a:off x="10712313" y="6873006"/>
            <a:ext cx="2043300" cy="1166100"/>
          </a:xfrm>
          <a:prstGeom prst="rect">
            <a:avLst/>
          </a:prstGeom>
          <a:noFill/>
          <a:ln>
            <a:noFill/>
          </a:ln>
        </p:spPr>
        <p:txBody>
          <a:bodyPr spcFirstLastPara="1" wrap="square" lIns="0" tIns="62850" rIns="0" bIns="0" anchor="t" anchorCtr="0">
            <a:spAutoFit/>
          </a:bodyPr>
          <a:lstStyle/>
          <a:p>
            <a:pPr marL="406400" marR="0" lvl="0" indent="0" algn="l" rtl="0">
              <a:lnSpc>
                <a:spcPct val="100000"/>
              </a:lnSpc>
              <a:spcBef>
                <a:spcPts val="0"/>
              </a:spcBef>
              <a:spcAft>
                <a:spcPts val="0"/>
              </a:spcAft>
              <a:buNone/>
            </a:pPr>
            <a:r>
              <a:rPr lang="en-US" sz="1950">
                <a:solidFill>
                  <a:srgbClr val="151617"/>
                </a:solidFill>
                <a:latin typeface="Arial"/>
                <a:ea typeface="Arial"/>
                <a:cs typeface="Arial"/>
                <a:sym typeface="Arial"/>
              </a:rPr>
              <a:t>Exposed</a:t>
            </a:r>
            <a:endParaRPr sz="1950">
              <a:latin typeface="Arial"/>
              <a:ea typeface="Arial"/>
              <a:cs typeface="Arial"/>
              <a:sym typeface="Arial"/>
            </a:endParaRPr>
          </a:p>
          <a:p>
            <a:pPr marL="838200" marR="5080" lvl="0" indent="-826135" algn="l" rtl="0">
              <a:lnSpc>
                <a:spcPct val="100000"/>
              </a:lnSpc>
              <a:spcBef>
                <a:spcPts val="315"/>
              </a:spcBef>
              <a:spcAft>
                <a:spcPts val="0"/>
              </a:spcAft>
              <a:buNone/>
            </a:pPr>
            <a:r>
              <a:rPr lang="en-US" sz="1650" i="1">
                <a:solidFill>
                  <a:srgbClr val="131617"/>
                </a:solidFill>
                <a:latin typeface="Trebuchet MS"/>
                <a:ea typeface="Trebuchet MS"/>
                <a:cs typeface="Trebuchet MS"/>
                <a:sym typeface="Trebuchet MS"/>
              </a:rPr>
              <a:t>Base (All respondents) :  153</a:t>
            </a:r>
            <a:endParaRPr sz="1650">
              <a:latin typeface="Trebuchet MS"/>
              <a:ea typeface="Trebuchet MS"/>
              <a:cs typeface="Trebuchet MS"/>
              <a:sym typeface="Trebuchet MS"/>
            </a:endParaRPr>
          </a:p>
        </p:txBody>
      </p:sp>
      <p:sp>
        <p:nvSpPr>
          <p:cNvPr id="1434" name="Google Shape;1434;g16cd2f245f6_0_960"/>
          <p:cNvSpPr txBox="1"/>
          <p:nvPr/>
        </p:nvSpPr>
        <p:spPr>
          <a:xfrm>
            <a:off x="1340347" y="10589448"/>
            <a:ext cx="7386300" cy="240600"/>
          </a:xfrm>
          <a:prstGeom prst="rect">
            <a:avLst/>
          </a:prstGeom>
          <a:noFill/>
          <a:ln>
            <a:noFill/>
          </a:ln>
        </p:spPr>
        <p:txBody>
          <a:bodyPr spcFirstLastPara="1" wrap="square" lIns="0" tIns="17125" rIns="0" bIns="0" anchor="t" anchorCtr="0">
            <a:spAutoFit/>
          </a:bodyPr>
          <a:lstStyle/>
          <a:p>
            <a:pPr marL="12700" marR="0" lvl="0" indent="0" algn="l" rtl="0">
              <a:lnSpc>
                <a:spcPct val="100000"/>
              </a:lnSpc>
              <a:spcBef>
                <a:spcPts val="0"/>
              </a:spcBef>
              <a:spcAft>
                <a:spcPts val="0"/>
              </a:spcAft>
              <a:buNone/>
            </a:pPr>
            <a:r>
              <a:rPr lang="en-US" sz="1450">
                <a:latin typeface="Tahoma"/>
                <a:ea typeface="Tahoma"/>
                <a:cs typeface="Tahoma"/>
                <a:sym typeface="Tahoma"/>
              </a:rPr>
              <a:t>When thinking about Quick Service Restaurants which of these brands are you aware of</a:t>
            </a:r>
            <a:r>
              <a:rPr lang="en-US" sz="1450" b="1" i="1">
                <a:latin typeface="Trebuchet MS"/>
                <a:ea typeface="Trebuchet MS"/>
                <a:cs typeface="Trebuchet MS"/>
                <a:sym typeface="Trebuchet MS"/>
              </a:rPr>
              <a:t>?</a:t>
            </a:r>
            <a:endParaRPr sz="1450">
              <a:latin typeface="Trebuchet MS"/>
              <a:ea typeface="Trebuchet MS"/>
              <a:cs typeface="Trebuchet MS"/>
              <a:sym typeface="Trebuchet MS"/>
            </a:endParaRPr>
          </a:p>
        </p:txBody>
      </p:sp>
      <p:pic>
        <p:nvPicPr>
          <p:cNvPr id="1435" name="Google Shape;1435;g16cd2f245f6_0_960"/>
          <p:cNvPicPr preferRelativeResize="0"/>
          <p:nvPr/>
        </p:nvPicPr>
        <p:blipFill rotWithShape="1">
          <a:blip r:embed="rId5">
            <a:alphaModFix/>
          </a:blip>
          <a:srcRect/>
          <a:stretch/>
        </p:blipFill>
        <p:spPr>
          <a:xfrm>
            <a:off x="761442" y="10578997"/>
            <a:ext cx="405851" cy="330775"/>
          </a:xfrm>
          <a:prstGeom prst="rect">
            <a:avLst/>
          </a:prstGeom>
          <a:noFill/>
          <a:ln>
            <a:noFill/>
          </a:ln>
        </p:spPr>
      </p:pic>
      <p:sp>
        <p:nvSpPr>
          <p:cNvPr id="1436" name="Google Shape;1436;g16cd2f245f6_0_960"/>
          <p:cNvSpPr txBox="1"/>
          <p:nvPr/>
        </p:nvSpPr>
        <p:spPr>
          <a:xfrm>
            <a:off x="1099517" y="1505159"/>
            <a:ext cx="18479700" cy="721500"/>
          </a:xfrm>
          <a:prstGeom prst="rect">
            <a:avLst/>
          </a:prstGeom>
          <a:noFill/>
          <a:ln>
            <a:noFill/>
          </a:ln>
        </p:spPr>
        <p:txBody>
          <a:bodyPr spcFirstLastPara="1" wrap="square" lIns="0" tIns="12050" rIns="0" bIns="0" anchor="t" anchorCtr="0">
            <a:spAutoFit/>
          </a:bodyPr>
          <a:lstStyle/>
          <a:p>
            <a:pPr marL="12700" marR="5080" lvl="0" indent="0" algn="l" rtl="0">
              <a:lnSpc>
                <a:spcPct val="100400"/>
              </a:lnSpc>
              <a:spcBef>
                <a:spcPts val="0"/>
              </a:spcBef>
              <a:spcAft>
                <a:spcPts val="0"/>
              </a:spcAft>
              <a:buNone/>
            </a:pPr>
            <a:r>
              <a:rPr lang="en-US" sz="2300" b="1" i="1">
                <a:solidFill>
                  <a:srgbClr val="004A90"/>
                </a:solidFill>
                <a:latin typeface="Trebuchet MS"/>
                <a:ea typeface="Trebuchet MS"/>
                <a:cs typeface="Trebuchet MS"/>
                <a:sym typeface="Trebuchet MS"/>
              </a:rPr>
              <a:t>A directional uplift of 6% is seen in the Awareness of Pizza Hut among the Exposed cluster when compared to Control cluster. This performance was in  the Fourth Quintile when compared with JioSaavn Specific DAE Norms.</a:t>
            </a:r>
            <a:endParaRPr sz="2300">
              <a:latin typeface="Trebuchet MS"/>
              <a:ea typeface="Trebuchet MS"/>
              <a:cs typeface="Trebuchet MS"/>
              <a:sym typeface="Trebuchet MS"/>
            </a:endParaRPr>
          </a:p>
        </p:txBody>
      </p:sp>
      <p:grpSp>
        <p:nvGrpSpPr>
          <p:cNvPr id="1437" name="Google Shape;1437;g16cd2f245f6_0_960"/>
          <p:cNvGrpSpPr/>
          <p:nvPr/>
        </p:nvGrpSpPr>
        <p:grpSpPr>
          <a:xfrm>
            <a:off x="7926041" y="8590733"/>
            <a:ext cx="4195264" cy="433704"/>
            <a:chOff x="7926041" y="8590733"/>
            <a:chExt cx="4195264" cy="433704"/>
          </a:xfrm>
        </p:grpSpPr>
        <p:sp>
          <p:nvSpPr>
            <p:cNvPr id="1438" name="Google Shape;1438;g16cd2f245f6_0_960"/>
            <p:cNvSpPr/>
            <p:nvPr/>
          </p:nvSpPr>
          <p:spPr>
            <a:xfrm>
              <a:off x="7926041" y="8819417"/>
              <a:ext cx="4160520" cy="4445"/>
            </a:xfrm>
            <a:custGeom>
              <a:avLst/>
              <a:gdLst/>
              <a:ahLst/>
              <a:cxnLst/>
              <a:rect l="l" t="t" r="r" b="b"/>
              <a:pathLst>
                <a:path w="4160520" h="4445" extrusionOk="0">
                  <a:moveTo>
                    <a:pt x="0" y="0"/>
                  </a:moveTo>
                  <a:lnTo>
                    <a:pt x="4160501" y="3978"/>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439" name="Google Shape;1439;g16cd2f245f6_0_960"/>
            <p:cNvPicPr preferRelativeResize="0"/>
            <p:nvPr/>
          </p:nvPicPr>
          <p:blipFill rotWithShape="1">
            <a:blip r:embed="rId6">
              <a:alphaModFix/>
            </a:blip>
            <a:srcRect/>
            <a:stretch/>
          </p:blipFill>
          <p:spPr>
            <a:xfrm>
              <a:off x="8447700" y="8682667"/>
              <a:ext cx="189313" cy="250882"/>
            </a:xfrm>
            <a:prstGeom prst="rect">
              <a:avLst/>
            </a:prstGeom>
            <a:noFill/>
            <a:ln>
              <a:noFill/>
            </a:ln>
          </p:spPr>
        </p:pic>
        <p:pic>
          <p:nvPicPr>
            <p:cNvPr id="1440" name="Google Shape;1440;g16cd2f245f6_0_960"/>
            <p:cNvPicPr preferRelativeResize="0"/>
            <p:nvPr/>
          </p:nvPicPr>
          <p:blipFill rotWithShape="1">
            <a:blip r:embed="rId7">
              <a:alphaModFix/>
            </a:blip>
            <a:srcRect/>
            <a:stretch/>
          </p:blipFill>
          <p:spPr>
            <a:xfrm>
              <a:off x="9361181" y="8697745"/>
              <a:ext cx="189313" cy="252138"/>
            </a:xfrm>
            <a:prstGeom prst="rect">
              <a:avLst/>
            </a:prstGeom>
            <a:noFill/>
            <a:ln>
              <a:noFill/>
            </a:ln>
          </p:spPr>
        </p:pic>
        <p:pic>
          <p:nvPicPr>
            <p:cNvPr id="1441" name="Google Shape;1441;g16cd2f245f6_0_960"/>
            <p:cNvPicPr preferRelativeResize="0"/>
            <p:nvPr/>
          </p:nvPicPr>
          <p:blipFill rotWithShape="1">
            <a:blip r:embed="rId8">
              <a:alphaModFix/>
            </a:blip>
            <a:srcRect/>
            <a:stretch/>
          </p:blipFill>
          <p:spPr>
            <a:xfrm>
              <a:off x="10235709" y="8697745"/>
              <a:ext cx="189313" cy="252138"/>
            </a:xfrm>
            <a:prstGeom prst="rect">
              <a:avLst/>
            </a:prstGeom>
            <a:noFill/>
            <a:ln>
              <a:noFill/>
            </a:ln>
          </p:spPr>
        </p:pic>
        <p:pic>
          <p:nvPicPr>
            <p:cNvPr id="1442" name="Google Shape;1442;g16cd2f245f6_0_960"/>
            <p:cNvPicPr preferRelativeResize="0"/>
            <p:nvPr/>
          </p:nvPicPr>
          <p:blipFill rotWithShape="1">
            <a:blip r:embed="rId9">
              <a:alphaModFix/>
            </a:blip>
            <a:srcRect/>
            <a:stretch/>
          </p:blipFill>
          <p:spPr>
            <a:xfrm>
              <a:off x="11018512" y="8697745"/>
              <a:ext cx="190570" cy="252138"/>
            </a:xfrm>
            <a:prstGeom prst="rect">
              <a:avLst/>
            </a:prstGeom>
            <a:noFill/>
            <a:ln>
              <a:noFill/>
            </a:ln>
          </p:spPr>
        </p:pic>
        <p:pic>
          <p:nvPicPr>
            <p:cNvPr id="1443" name="Google Shape;1443;g16cd2f245f6_0_960"/>
            <p:cNvPicPr preferRelativeResize="0"/>
            <p:nvPr/>
          </p:nvPicPr>
          <p:blipFill rotWithShape="1">
            <a:blip r:embed="rId10">
              <a:alphaModFix/>
            </a:blip>
            <a:srcRect/>
            <a:stretch/>
          </p:blipFill>
          <p:spPr>
            <a:xfrm>
              <a:off x="11931992" y="8697745"/>
              <a:ext cx="189313" cy="252138"/>
            </a:xfrm>
            <a:prstGeom prst="rect">
              <a:avLst/>
            </a:prstGeom>
            <a:noFill/>
            <a:ln>
              <a:noFill/>
            </a:ln>
          </p:spPr>
        </p:pic>
        <p:sp>
          <p:nvSpPr>
            <p:cNvPr id="1444" name="Google Shape;1444;g16cd2f245f6_0_960"/>
            <p:cNvSpPr/>
            <p:nvPr/>
          </p:nvSpPr>
          <p:spPr>
            <a:xfrm>
              <a:off x="9271759" y="8590733"/>
              <a:ext cx="370840" cy="433704"/>
            </a:xfrm>
            <a:custGeom>
              <a:avLst/>
              <a:gdLst/>
              <a:ahLst/>
              <a:cxnLst/>
              <a:rect l="l" t="t" r="r" b="b"/>
              <a:pathLst>
                <a:path w="370840" h="433704" extrusionOk="0">
                  <a:moveTo>
                    <a:pt x="0" y="216747"/>
                  </a:moveTo>
                  <a:lnTo>
                    <a:pt x="4892" y="167056"/>
                  </a:lnTo>
                  <a:lnTo>
                    <a:pt x="18829" y="121437"/>
                  </a:lnTo>
                  <a:lnTo>
                    <a:pt x="40700" y="81193"/>
                  </a:lnTo>
                  <a:lnTo>
                    <a:pt x="69397" y="47624"/>
                  </a:lnTo>
                  <a:lnTo>
                    <a:pt x="103808" y="22034"/>
                  </a:lnTo>
                  <a:lnTo>
                    <a:pt x="142824" y="5725"/>
                  </a:lnTo>
                  <a:lnTo>
                    <a:pt x="185334" y="0"/>
                  </a:lnTo>
                  <a:lnTo>
                    <a:pt x="227845" y="5725"/>
                  </a:lnTo>
                  <a:lnTo>
                    <a:pt x="266861" y="22034"/>
                  </a:lnTo>
                  <a:lnTo>
                    <a:pt x="301272" y="47624"/>
                  </a:lnTo>
                  <a:lnTo>
                    <a:pt x="329968" y="81193"/>
                  </a:lnTo>
                  <a:lnTo>
                    <a:pt x="351840" y="121437"/>
                  </a:lnTo>
                  <a:lnTo>
                    <a:pt x="365777" y="167056"/>
                  </a:lnTo>
                  <a:lnTo>
                    <a:pt x="370669" y="216747"/>
                  </a:lnTo>
                  <a:lnTo>
                    <a:pt x="365777" y="266437"/>
                  </a:lnTo>
                  <a:lnTo>
                    <a:pt x="351840" y="312056"/>
                  </a:lnTo>
                  <a:lnTo>
                    <a:pt x="329968" y="352301"/>
                  </a:lnTo>
                  <a:lnTo>
                    <a:pt x="301272" y="385870"/>
                  </a:lnTo>
                  <a:lnTo>
                    <a:pt x="266861" y="411460"/>
                  </a:lnTo>
                  <a:lnTo>
                    <a:pt x="227845" y="427768"/>
                  </a:lnTo>
                  <a:lnTo>
                    <a:pt x="185334" y="433494"/>
                  </a:lnTo>
                  <a:lnTo>
                    <a:pt x="142824" y="427768"/>
                  </a:lnTo>
                  <a:lnTo>
                    <a:pt x="103808" y="411460"/>
                  </a:lnTo>
                  <a:lnTo>
                    <a:pt x="69397" y="385870"/>
                  </a:lnTo>
                  <a:lnTo>
                    <a:pt x="40700" y="352301"/>
                  </a:lnTo>
                  <a:lnTo>
                    <a:pt x="18829" y="312056"/>
                  </a:lnTo>
                  <a:lnTo>
                    <a:pt x="4892" y="266437"/>
                  </a:lnTo>
                  <a:lnTo>
                    <a:pt x="0" y="216747"/>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graphicFrame>
        <p:nvGraphicFramePr>
          <p:cNvPr id="1445" name="Google Shape;1445;g16cd2f245f6_0_960"/>
          <p:cNvGraphicFramePr/>
          <p:nvPr/>
        </p:nvGraphicFramePr>
        <p:xfrm>
          <a:off x="8250336" y="9757687"/>
          <a:ext cx="3000000" cy="3000000"/>
        </p:xfrm>
        <a:graphic>
          <a:graphicData uri="http://schemas.openxmlformats.org/drawingml/2006/table">
            <a:tbl>
              <a:tblPr firstRow="1" bandRow="1">
                <a:noFill/>
                <a:tableStyleId>{A7EB5C23-D344-49BA-9811-5B2ACC2CBD17}</a:tableStyleId>
              </a:tblPr>
              <a:tblGrid>
                <a:gridCol w="775975">
                  <a:extLst>
                    <a:ext uri="{9D8B030D-6E8A-4147-A177-3AD203B41FA5}">
                      <a16:colId xmlns:a16="http://schemas.microsoft.com/office/drawing/2014/main" val="20000"/>
                    </a:ext>
                  </a:extLst>
                </a:gridCol>
                <a:gridCol w="791850">
                  <a:extLst>
                    <a:ext uri="{9D8B030D-6E8A-4147-A177-3AD203B41FA5}">
                      <a16:colId xmlns:a16="http://schemas.microsoft.com/office/drawing/2014/main" val="20001"/>
                    </a:ext>
                  </a:extLst>
                </a:gridCol>
                <a:gridCol w="824225">
                  <a:extLst>
                    <a:ext uri="{9D8B030D-6E8A-4147-A177-3AD203B41FA5}">
                      <a16:colId xmlns:a16="http://schemas.microsoft.com/office/drawing/2014/main" val="20002"/>
                    </a:ext>
                  </a:extLst>
                </a:gridCol>
                <a:gridCol w="852175">
                  <a:extLst>
                    <a:ext uri="{9D8B030D-6E8A-4147-A177-3AD203B41FA5}">
                      <a16:colId xmlns:a16="http://schemas.microsoft.com/office/drawing/2014/main" val="20003"/>
                    </a:ext>
                  </a:extLst>
                </a:gridCol>
                <a:gridCol w="855350">
                  <a:extLst>
                    <a:ext uri="{9D8B030D-6E8A-4147-A177-3AD203B41FA5}">
                      <a16:colId xmlns:a16="http://schemas.microsoft.com/office/drawing/2014/main" val="20004"/>
                    </a:ext>
                  </a:extLst>
                </a:gridCol>
              </a:tblGrid>
              <a:tr h="399075">
                <a:tc>
                  <a:txBody>
                    <a:bodyPr/>
                    <a:lstStyle/>
                    <a:p>
                      <a:pPr marL="127000" marR="86360" lvl="0" indent="1587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Bottom  Quintile</a:t>
                      </a:r>
                      <a:endParaRPr sz="1300" u="none" strike="noStrike" cap="none">
                        <a:latin typeface="Trebuchet MS"/>
                        <a:ea typeface="Trebuchet MS"/>
                        <a:cs typeface="Trebuchet MS"/>
                        <a:sym typeface="Trebuchet MS"/>
                      </a:endParaRPr>
                    </a:p>
                  </a:txBody>
                  <a:tcPr marL="0" marR="0" marT="0" marB="0"/>
                </a:tc>
                <a:tc>
                  <a:txBody>
                    <a:bodyPr/>
                    <a:lstStyle/>
                    <a:p>
                      <a:pPr marL="93980" marR="135255" lvl="0" indent="45084"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Second  Quintile</a:t>
                      </a:r>
                      <a:endParaRPr sz="1300" u="none" strike="noStrike" cap="none">
                        <a:latin typeface="Trebuchet MS"/>
                        <a:ea typeface="Trebuchet MS"/>
                        <a:cs typeface="Trebuchet MS"/>
                        <a:sym typeface="Trebuchet MS"/>
                      </a:endParaRPr>
                    </a:p>
                  </a:txBody>
                  <a:tcPr marL="0" marR="0" marT="0" marB="0"/>
                </a:tc>
                <a:tc>
                  <a:txBody>
                    <a:bodyPr/>
                    <a:lstStyle/>
                    <a:p>
                      <a:pPr marL="142875" marR="115570" lvl="0" indent="15557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Third.  Quintile</a:t>
                      </a:r>
                      <a:endParaRPr sz="1300" u="none" strike="noStrike" cap="none">
                        <a:latin typeface="Trebuchet MS"/>
                        <a:ea typeface="Trebuchet MS"/>
                        <a:cs typeface="Trebuchet MS"/>
                        <a:sym typeface="Trebuchet MS"/>
                      </a:endParaRPr>
                    </a:p>
                  </a:txBody>
                  <a:tcPr marL="0" marR="0" marT="0" marB="0"/>
                </a:tc>
                <a:tc>
                  <a:txBody>
                    <a:bodyPr/>
                    <a:lstStyle/>
                    <a:p>
                      <a:pPr marL="123188" marR="166370" lvl="0" indent="4508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Fourth  Quintile</a:t>
                      </a:r>
                      <a:endParaRPr sz="1300" u="none" strike="noStrike" cap="none">
                        <a:latin typeface="Trebuchet MS"/>
                        <a:ea typeface="Trebuchet MS"/>
                        <a:cs typeface="Trebuchet MS"/>
                        <a:sym typeface="Trebuchet MS"/>
                      </a:endParaRPr>
                    </a:p>
                  </a:txBody>
                  <a:tcPr marL="0" marR="0" marT="0" marB="0"/>
                </a:tc>
                <a:tc>
                  <a:txBody>
                    <a:bodyPr/>
                    <a:lstStyle/>
                    <a:p>
                      <a:pPr marL="173990" marR="119379" lvl="0" indent="16446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Top  Quintile</a:t>
                      </a:r>
                      <a:endParaRPr sz="1300" u="none" strike="noStrike" cap="none">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0"/>
                  </a:ext>
                </a:extLst>
              </a:tr>
            </a:tbl>
          </a:graphicData>
        </a:graphic>
      </p:graphicFrame>
      <p:grpSp>
        <p:nvGrpSpPr>
          <p:cNvPr id="1446" name="Google Shape;1446;g16cd2f245f6_0_960"/>
          <p:cNvGrpSpPr/>
          <p:nvPr/>
        </p:nvGrpSpPr>
        <p:grpSpPr>
          <a:xfrm>
            <a:off x="7959966" y="9255425"/>
            <a:ext cx="4195265" cy="388620"/>
            <a:chOff x="7959966" y="9255425"/>
            <a:chExt cx="4195265" cy="388620"/>
          </a:xfrm>
        </p:grpSpPr>
        <p:sp>
          <p:nvSpPr>
            <p:cNvPr id="1447" name="Google Shape;1447;g16cd2f245f6_0_960"/>
            <p:cNvSpPr/>
            <p:nvPr/>
          </p:nvSpPr>
          <p:spPr>
            <a:xfrm>
              <a:off x="7959966" y="9452696"/>
              <a:ext cx="4152265" cy="0"/>
            </a:xfrm>
            <a:custGeom>
              <a:avLst/>
              <a:gdLst/>
              <a:ahLst/>
              <a:cxnLst/>
              <a:rect l="l" t="t" r="r" b="b"/>
              <a:pathLst>
                <a:path w="4152265" h="120000" extrusionOk="0">
                  <a:moveTo>
                    <a:pt x="0" y="0"/>
                  </a:moveTo>
                  <a:lnTo>
                    <a:pt x="4151810" y="0"/>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448" name="Google Shape;1448;g16cd2f245f6_0_960"/>
            <p:cNvPicPr preferRelativeResize="0"/>
            <p:nvPr/>
          </p:nvPicPr>
          <p:blipFill rotWithShape="1">
            <a:blip r:embed="rId11">
              <a:alphaModFix/>
            </a:blip>
            <a:srcRect/>
            <a:stretch/>
          </p:blipFill>
          <p:spPr>
            <a:xfrm>
              <a:off x="8489165" y="9314690"/>
              <a:ext cx="189313" cy="245856"/>
            </a:xfrm>
            <a:prstGeom prst="rect">
              <a:avLst/>
            </a:prstGeom>
            <a:noFill/>
            <a:ln>
              <a:noFill/>
            </a:ln>
          </p:spPr>
        </p:pic>
        <p:pic>
          <p:nvPicPr>
            <p:cNvPr id="1449" name="Google Shape;1449;g16cd2f245f6_0_960"/>
            <p:cNvPicPr preferRelativeResize="0"/>
            <p:nvPr/>
          </p:nvPicPr>
          <p:blipFill rotWithShape="1">
            <a:blip r:embed="rId12">
              <a:alphaModFix/>
            </a:blip>
            <a:srcRect/>
            <a:stretch/>
          </p:blipFill>
          <p:spPr>
            <a:xfrm>
              <a:off x="9400132" y="9329768"/>
              <a:ext cx="189313" cy="247112"/>
            </a:xfrm>
            <a:prstGeom prst="rect">
              <a:avLst/>
            </a:prstGeom>
            <a:noFill/>
            <a:ln>
              <a:noFill/>
            </a:ln>
          </p:spPr>
        </p:pic>
        <p:pic>
          <p:nvPicPr>
            <p:cNvPr id="1450" name="Google Shape;1450;g16cd2f245f6_0_960"/>
            <p:cNvPicPr preferRelativeResize="0"/>
            <p:nvPr/>
          </p:nvPicPr>
          <p:blipFill rotWithShape="1">
            <a:blip r:embed="rId13">
              <a:alphaModFix/>
            </a:blip>
            <a:srcRect/>
            <a:stretch/>
          </p:blipFill>
          <p:spPr>
            <a:xfrm>
              <a:off x="10273404" y="9329768"/>
              <a:ext cx="189313" cy="247112"/>
            </a:xfrm>
            <a:prstGeom prst="rect">
              <a:avLst/>
            </a:prstGeom>
            <a:noFill/>
            <a:ln>
              <a:noFill/>
            </a:ln>
          </p:spPr>
        </p:pic>
        <p:pic>
          <p:nvPicPr>
            <p:cNvPr id="1451" name="Google Shape;1451;g16cd2f245f6_0_960"/>
            <p:cNvPicPr preferRelativeResize="0"/>
            <p:nvPr/>
          </p:nvPicPr>
          <p:blipFill rotWithShape="1">
            <a:blip r:embed="rId14">
              <a:alphaModFix/>
            </a:blip>
            <a:srcRect/>
            <a:stretch/>
          </p:blipFill>
          <p:spPr>
            <a:xfrm>
              <a:off x="11054951" y="9329768"/>
              <a:ext cx="189313" cy="247112"/>
            </a:xfrm>
            <a:prstGeom prst="rect">
              <a:avLst/>
            </a:prstGeom>
            <a:noFill/>
            <a:ln>
              <a:noFill/>
            </a:ln>
          </p:spPr>
        </p:pic>
        <p:pic>
          <p:nvPicPr>
            <p:cNvPr id="1452" name="Google Shape;1452;g16cd2f245f6_0_960"/>
            <p:cNvPicPr preferRelativeResize="0"/>
            <p:nvPr/>
          </p:nvPicPr>
          <p:blipFill rotWithShape="1">
            <a:blip r:embed="rId15">
              <a:alphaModFix/>
            </a:blip>
            <a:srcRect/>
            <a:stretch/>
          </p:blipFill>
          <p:spPr>
            <a:xfrm>
              <a:off x="11965918" y="9329768"/>
              <a:ext cx="189313" cy="247112"/>
            </a:xfrm>
            <a:prstGeom prst="rect">
              <a:avLst/>
            </a:prstGeom>
            <a:noFill/>
            <a:ln>
              <a:noFill/>
            </a:ln>
          </p:spPr>
        </p:pic>
        <p:sp>
          <p:nvSpPr>
            <p:cNvPr id="1453" name="Google Shape;1453;g16cd2f245f6_0_960"/>
            <p:cNvSpPr/>
            <p:nvPr/>
          </p:nvSpPr>
          <p:spPr>
            <a:xfrm>
              <a:off x="10968042" y="9255425"/>
              <a:ext cx="363220" cy="388620"/>
            </a:xfrm>
            <a:custGeom>
              <a:avLst/>
              <a:gdLst/>
              <a:ahLst/>
              <a:cxnLst/>
              <a:rect l="l" t="t" r="r" b="b"/>
              <a:pathLst>
                <a:path w="363220" h="388620" extrusionOk="0">
                  <a:moveTo>
                    <a:pt x="0" y="194130"/>
                  </a:moveTo>
                  <a:lnTo>
                    <a:pt x="6483" y="142520"/>
                  </a:lnTo>
                  <a:lnTo>
                    <a:pt x="24781" y="96145"/>
                  </a:lnTo>
                  <a:lnTo>
                    <a:pt x="53165" y="56856"/>
                  </a:lnTo>
                  <a:lnTo>
                    <a:pt x="89910" y="26502"/>
                  </a:lnTo>
                  <a:lnTo>
                    <a:pt x="133285" y="6934"/>
                  </a:lnTo>
                  <a:lnTo>
                    <a:pt x="181565" y="0"/>
                  </a:lnTo>
                  <a:lnTo>
                    <a:pt x="229844" y="6934"/>
                  </a:lnTo>
                  <a:lnTo>
                    <a:pt x="273220" y="26502"/>
                  </a:lnTo>
                  <a:lnTo>
                    <a:pt x="309964" y="56856"/>
                  </a:lnTo>
                  <a:lnTo>
                    <a:pt x="338349" y="96145"/>
                  </a:lnTo>
                  <a:lnTo>
                    <a:pt x="356647" y="142520"/>
                  </a:lnTo>
                  <a:lnTo>
                    <a:pt x="363130" y="194130"/>
                  </a:lnTo>
                  <a:lnTo>
                    <a:pt x="356647" y="245740"/>
                  </a:lnTo>
                  <a:lnTo>
                    <a:pt x="338349" y="292114"/>
                  </a:lnTo>
                  <a:lnTo>
                    <a:pt x="309964" y="331403"/>
                  </a:lnTo>
                  <a:lnTo>
                    <a:pt x="273220" y="361757"/>
                  </a:lnTo>
                  <a:lnTo>
                    <a:pt x="229844" y="381326"/>
                  </a:lnTo>
                  <a:lnTo>
                    <a:pt x="181565" y="388260"/>
                  </a:lnTo>
                  <a:lnTo>
                    <a:pt x="133285" y="381326"/>
                  </a:lnTo>
                  <a:lnTo>
                    <a:pt x="89910" y="361757"/>
                  </a:lnTo>
                  <a:lnTo>
                    <a:pt x="53165" y="331403"/>
                  </a:lnTo>
                  <a:lnTo>
                    <a:pt x="24781" y="292114"/>
                  </a:lnTo>
                  <a:lnTo>
                    <a:pt x="6483" y="245740"/>
                  </a:lnTo>
                  <a:lnTo>
                    <a:pt x="0" y="194130"/>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454" name="Google Shape;1454;g16cd2f245f6_0_960"/>
          <p:cNvSpPr txBox="1"/>
          <p:nvPr/>
        </p:nvSpPr>
        <p:spPr>
          <a:xfrm>
            <a:off x="6464589" y="8231970"/>
            <a:ext cx="5390400" cy="1546200"/>
          </a:xfrm>
          <a:prstGeom prst="rect">
            <a:avLst/>
          </a:prstGeom>
          <a:noFill/>
          <a:ln>
            <a:noFill/>
          </a:ln>
        </p:spPr>
        <p:txBody>
          <a:bodyPr spcFirstLastPara="1" wrap="square" lIns="0" tIns="14600" rIns="0" bIns="0" anchor="t" anchorCtr="0">
            <a:spAutoFit/>
          </a:bodyPr>
          <a:lstStyle/>
          <a:p>
            <a:pPr marL="1696720"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Nielsen Digital Ad Effect Overall Norms - Awareness</a:t>
            </a:r>
            <a:endParaRPr sz="1300">
              <a:latin typeface="Trebuchet MS"/>
              <a:ea typeface="Trebuchet MS"/>
              <a:cs typeface="Trebuchet MS"/>
              <a:sym typeface="Trebuchet MS"/>
            </a:endParaRPr>
          </a:p>
          <a:p>
            <a:pPr marL="0" marR="0" lvl="0" indent="0" algn="l" rtl="0">
              <a:lnSpc>
                <a:spcPct val="100000"/>
              </a:lnSpc>
              <a:spcBef>
                <a:spcPts val="40"/>
              </a:spcBef>
              <a:spcAft>
                <a:spcPts val="0"/>
              </a:spcAft>
              <a:buNone/>
            </a:pPr>
            <a:endParaRPr sz="2050">
              <a:latin typeface="Trebuchet MS"/>
              <a:ea typeface="Trebuchet MS"/>
              <a:cs typeface="Trebuchet MS"/>
              <a:sym typeface="Trebuchet MS"/>
            </a:endParaRPr>
          </a:p>
          <a:p>
            <a:pPr marL="648335"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Overall</a:t>
            </a:r>
            <a:endParaRPr sz="1300">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600">
              <a:latin typeface="Trebuchet MS"/>
              <a:ea typeface="Trebuchet MS"/>
              <a:cs typeface="Trebuchet MS"/>
              <a:sym typeface="Trebuchet MS"/>
            </a:endParaRPr>
          </a:p>
          <a:p>
            <a:pPr marL="12700" marR="0" lvl="0" indent="0" algn="l" rtl="0">
              <a:lnSpc>
                <a:spcPct val="100000"/>
              </a:lnSpc>
              <a:spcBef>
                <a:spcPts val="1280"/>
              </a:spcBef>
              <a:spcAft>
                <a:spcPts val="0"/>
              </a:spcAft>
              <a:buNone/>
            </a:pPr>
            <a:r>
              <a:rPr lang="en-US" sz="1300" b="1" i="1">
                <a:solidFill>
                  <a:srgbClr val="3D4246"/>
                </a:solidFill>
                <a:latin typeface="Trebuchet MS"/>
                <a:ea typeface="Trebuchet MS"/>
                <a:cs typeface="Trebuchet MS"/>
                <a:sym typeface="Trebuchet MS"/>
              </a:rPr>
              <a:t>JioSaavn Specific</a:t>
            </a:r>
            <a:endParaRPr sz="1300">
              <a:latin typeface="Trebuchet MS"/>
              <a:ea typeface="Trebuchet MS"/>
              <a:cs typeface="Trebuchet MS"/>
              <a:sym typeface="Trebuchet MS"/>
            </a:endParaRPr>
          </a:p>
        </p:txBody>
      </p:sp>
      <p:sp>
        <p:nvSpPr>
          <p:cNvPr id="1455" name="Google Shape;1455;g16cd2f245f6_0_960"/>
          <p:cNvSpPr txBox="1"/>
          <p:nvPr/>
        </p:nvSpPr>
        <p:spPr>
          <a:xfrm>
            <a:off x="11197983" y="3577273"/>
            <a:ext cx="864900" cy="341700"/>
          </a:xfrm>
          <a:prstGeom prst="rect">
            <a:avLst/>
          </a:prstGeom>
          <a:solidFill>
            <a:srgbClr val="DADCDF"/>
          </a:solidFill>
          <a:ln w="10450" cap="flat" cmpd="sng">
            <a:solidFill>
              <a:srgbClr val="A4A4A4"/>
            </a:solidFill>
            <a:prstDash val="solid"/>
            <a:round/>
            <a:headEnd type="none" w="sm" len="sm"/>
            <a:tailEnd type="none" w="sm" len="sm"/>
          </a:ln>
        </p:spPr>
        <p:txBody>
          <a:bodyPr spcFirstLastPara="1" wrap="square" lIns="0" tIns="41275" rIns="0" bIns="0" anchor="t" anchorCtr="0">
            <a:spAutoFit/>
          </a:bodyPr>
          <a:lstStyle/>
          <a:p>
            <a:pPr marL="182880" marR="0" lvl="0" indent="0" algn="l" rtl="0">
              <a:lnSpc>
                <a:spcPct val="100000"/>
              </a:lnSpc>
              <a:spcBef>
                <a:spcPts val="0"/>
              </a:spcBef>
              <a:spcAft>
                <a:spcPts val="0"/>
              </a:spcAft>
              <a:buNone/>
            </a:pPr>
            <a:r>
              <a:rPr lang="en-US" sz="1950" b="1">
                <a:solidFill>
                  <a:srgbClr val="131617"/>
                </a:solidFill>
                <a:latin typeface="Tahoma"/>
                <a:ea typeface="Tahoma"/>
                <a:cs typeface="Tahoma"/>
                <a:sym typeface="Tahoma"/>
              </a:rPr>
              <a:t>+6%</a:t>
            </a:r>
            <a:endParaRPr sz="1950">
              <a:latin typeface="Tahoma"/>
              <a:ea typeface="Tahoma"/>
              <a:cs typeface="Tahoma"/>
              <a:sym typeface="Tahoma"/>
            </a:endParaRPr>
          </a:p>
        </p:txBody>
      </p:sp>
      <p:sp>
        <p:nvSpPr>
          <p:cNvPr id="1456" name="Google Shape;1456;g16cd2f245f6_0_960"/>
          <p:cNvSpPr txBox="1"/>
          <p:nvPr/>
        </p:nvSpPr>
        <p:spPr>
          <a:xfrm>
            <a:off x="19739787" y="10888999"/>
            <a:ext cx="1716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7</a:t>
            </a:r>
            <a:endParaRPr sz="1950">
              <a:latin typeface="Libre Franklin Medium"/>
              <a:ea typeface="Libre Franklin Medium"/>
              <a:cs typeface="Libre Franklin Medium"/>
              <a:sym typeface="Libre Franklin Medium"/>
            </a:endParaRPr>
          </a:p>
        </p:txBody>
      </p:sp>
      <p:pic>
        <p:nvPicPr>
          <p:cNvPr id="1457" name="Google Shape;1457;g16cd2f245f6_0_960"/>
          <p:cNvPicPr preferRelativeResize="0"/>
          <p:nvPr/>
        </p:nvPicPr>
        <p:blipFill rotWithShape="1">
          <a:blip r:embed="rId16">
            <a:alphaModFix/>
          </a:blip>
          <a:srcRect/>
          <a:stretch/>
        </p:blipFill>
        <p:spPr>
          <a:xfrm>
            <a:off x="131254" y="71557"/>
            <a:ext cx="1486778" cy="208707"/>
          </a:xfrm>
          <a:prstGeom prst="rect">
            <a:avLst/>
          </a:prstGeom>
          <a:noFill/>
          <a:ln>
            <a:noFill/>
          </a:ln>
        </p:spPr>
      </p:pic>
      <p:sp>
        <p:nvSpPr>
          <p:cNvPr id="1458" name="Google Shape;1458;g16cd2f245f6_0_960"/>
          <p:cNvSpPr txBox="1"/>
          <p:nvPr/>
        </p:nvSpPr>
        <p:spPr>
          <a:xfrm>
            <a:off x="14814598" y="10442185"/>
            <a:ext cx="3898800" cy="1005900"/>
          </a:xfrm>
          <a:prstGeom prst="rect">
            <a:avLst/>
          </a:prstGeom>
          <a:noFill/>
          <a:ln>
            <a:noFill/>
          </a:ln>
        </p:spPr>
        <p:txBody>
          <a:bodyPr spcFirstLastPara="1" wrap="square" lIns="0" tIns="12700" rIns="0" bIns="0" anchor="t" anchorCtr="0">
            <a:spAutoFit/>
          </a:bodyPr>
          <a:lstStyle/>
          <a:p>
            <a:pPr marL="19050" marR="5080" lvl="0" indent="-6985" algn="l" rtl="0">
              <a:lnSpc>
                <a:spcPct val="145500"/>
              </a:lnSpc>
              <a:spcBef>
                <a:spcPts val="0"/>
              </a:spcBef>
              <a:spcAft>
                <a:spcPts val="0"/>
              </a:spcAft>
              <a:buNone/>
            </a:pPr>
            <a:r>
              <a:rPr lang="en-US" sz="1650">
                <a:latin typeface="Tahoma"/>
                <a:ea typeface="Tahoma"/>
                <a:cs typeface="Tahoma"/>
                <a:sym typeface="Tahoma"/>
              </a:rPr>
              <a:t>Significantly higher than control @ 95% CI  Significantly higher than control @ 90% CI</a:t>
            </a:r>
            <a:endParaRPr sz="1650">
              <a:latin typeface="Tahoma"/>
              <a:ea typeface="Tahoma"/>
              <a:cs typeface="Tahoma"/>
              <a:sym typeface="Tahoma"/>
            </a:endParaRPr>
          </a:p>
        </p:txBody>
      </p:sp>
      <p:sp>
        <p:nvSpPr>
          <p:cNvPr id="1459" name="Google Shape;1459;g16cd2f245f6_0_960"/>
          <p:cNvSpPr/>
          <p:nvPr/>
        </p:nvSpPr>
        <p:spPr>
          <a:xfrm>
            <a:off x="18808642" y="10459157"/>
            <a:ext cx="280669" cy="329565"/>
          </a:xfrm>
          <a:custGeom>
            <a:avLst/>
            <a:gdLst/>
            <a:ahLst/>
            <a:cxnLst/>
            <a:rect l="l" t="t" r="r" b="b"/>
            <a:pathLst>
              <a:path w="280669" h="329565" extrusionOk="0">
                <a:moveTo>
                  <a:pt x="140100" y="0"/>
                </a:moveTo>
                <a:lnTo>
                  <a:pt x="0" y="140100"/>
                </a:lnTo>
                <a:lnTo>
                  <a:pt x="70050" y="140100"/>
                </a:lnTo>
                <a:lnTo>
                  <a:pt x="70050" y="329204"/>
                </a:lnTo>
                <a:lnTo>
                  <a:pt x="210150" y="329204"/>
                </a:lnTo>
                <a:lnTo>
                  <a:pt x="210150" y="140100"/>
                </a:lnTo>
                <a:lnTo>
                  <a:pt x="280200" y="140100"/>
                </a:lnTo>
                <a:lnTo>
                  <a:pt x="140100" y="0"/>
                </a:lnTo>
                <a:close/>
              </a:path>
            </a:pathLst>
          </a:custGeom>
          <a:solidFill>
            <a:srgbClr val="00AF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60" name="Google Shape;1460;g16cd2f245f6_0_960"/>
          <p:cNvSpPr/>
          <p:nvPr/>
        </p:nvSpPr>
        <p:spPr>
          <a:xfrm>
            <a:off x="18831258" y="10942912"/>
            <a:ext cx="241300" cy="285750"/>
          </a:xfrm>
          <a:custGeom>
            <a:avLst/>
            <a:gdLst/>
            <a:ahLst/>
            <a:cxnLst/>
            <a:rect l="l" t="t" r="r" b="b"/>
            <a:pathLst>
              <a:path w="241300" h="285750" extrusionOk="0">
                <a:moveTo>
                  <a:pt x="120624" y="0"/>
                </a:moveTo>
                <a:lnTo>
                  <a:pt x="0" y="120624"/>
                </a:lnTo>
                <a:lnTo>
                  <a:pt x="60312" y="120624"/>
                </a:lnTo>
                <a:lnTo>
                  <a:pt x="60312" y="285225"/>
                </a:lnTo>
                <a:lnTo>
                  <a:pt x="180936" y="285225"/>
                </a:lnTo>
                <a:lnTo>
                  <a:pt x="180936" y="120624"/>
                </a:lnTo>
                <a:lnTo>
                  <a:pt x="241249" y="120624"/>
                </a:lnTo>
                <a:lnTo>
                  <a:pt x="120624"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461" name="Google Shape;1461;g16cd2f245f6_0_960"/>
          <p:cNvPicPr preferRelativeResize="0"/>
          <p:nvPr/>
        </p:nvPicPr>
        <p:blipFill rotWithShape="1">
          <a:blip r:embed="rId17">
            <a:alphaModFix/>
          </a:blip>
          <a:srcRect/>
          <a:stretch/>
        </p:blipFill>
        <p:spPr>
          <a:xfrm>
            <a:off x="17699152" y="129432"/>
            <a:ext cx="796613" cy="7488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65"/>
        <p:cNvGrpSpPr/>
        <p:nvPr/>
      </p:nvGrpSpPr>
      <p:grpSpPr>
        <a:xfrm>
          <a:off x="0" y="0"/>
          <a:ext cx="0" cy="0"/>
          <a:chOff x="0" y="0"/>
          <a:chExt cx="0" cy="0"/>
        </a:xfrm>
      </p:grpSpPr>
      <p:pic>
        <p:nvPicPr>
          <p:cNvPr id="1466" name="Google Shape;1466;g16cd2f245f6_0_1002"/>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467" name="Google Shape;1467;g16cd2f245f6_0_1002"/>
          <p:cNvSpPr/>
          <p:nvPr/>
        </p:nvSpPr>
        <p:spPr>
          <a:xfrm>
            <a:off x="18607799" y="126281"/>
            <a:ext cx="20955" cy="638810"/>
          </a:xfrm>
          <a:custGeom>
            <a:avLst/>
            <a:gdLst/>
            <a:ahLst/>
            <a:cxnLst/>
            <a:rect l="l" t="t" r="r" b="b"/>
            <a:pathLst>
              <a:path w="20955" h="638810" extrusionOk="0">
                <a:moveTo>
                  <a:pt x="20942" y="0"/>
                </a:moveTo>
                <a:lnTo>
                  <a:pt x="0" y="0"/>
                </a:lnTo>
                <a:lnTo>
                  <a:pt x="0" y="638721"/>
                </a:lnTo>
                <a:lnTo>
                  <a:pt x="20942" y="638721"/>
                </a:lnTo>
                <a:lnTo>
                  <a:pt x="20942" y="0"/>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68" name="Google Shape;1468;g16cd2f245f6_0_1002"/>
          <p:cNvSpPr txBox="1">
            <a:spLocks noGrp="1"/>
          </p:cNvSpPr>
          <p:nvPr>
            <p:ph type="title"/>
          </p:nvPr>
        </p:nvSpPr>
        <p:spPr>
          <a:xfrm>
            <a:off x="1041508" y="389130"/>
            <a:ext cx="92343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solidFill>
                  <a:srgbClr val="000000"/>
                </a:solidFill>
              </a:rPr>
              <a:t>PURCHASE INTENTION</a:t>
            </a:r>
            <a:endParaRPr sz="6600"/>
          </a:p>
        </p:txBody>
      </p:sp>
      <p:pic>
        <p:nvPicPr>
          <p:cNvPr id="1469" name="Google Shape;1469;g16cd2f245f6_0_1002"/>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470" name="Google Shape;1470;g16cd2f245f6_0_1002"/>
          <p:cNvSpPr txBox="1"/>
          <p:nvPr/>
        </p:nvSpPr>
        <p:spPr>
          <a:xfrm>
            <a:off x="1099517" y="1504949"/>
            <a:ext cx="18057600" cy="721500"/>
          </a:xfrm>
          <a:prstGeom prst="rect">
            <a:avLst/>
          </a:prstGeom>
          <a:noFill/>
          <a:ln>
            <a:noFill/>
          </a:ln>
        </p:spPr>
        <p:txBody>
          <a:bodyPr spcFirstLastPara="1" wrap="square" lIns="0" tIns="12050" rIns="0" bIns="0" anchor="t" anchorCtr="0">
            <a:spAutoFit/>
          </a:bodyPr>
          <a:lstStyle/>
          <a:p>
            <a:pPr marL="12700" marR="5080" lvl="0" indent="0" algn="l" rtl="0">
              <a:lnSpc>
                <a:spcPct val="100400"/>
              </a:lnSpc>
              <a:spcBef>
                <a:spcPts val="0"/>
              </a:spcBef>
              <a:spcAft>
                <a:spcPts val="0"/>
              </a:spcAft>
              <a:buNone/>
            </a:pPr>
            <a:r>
              <a:rPr lang="en-US" sz="2300" b="1" i="1">
                <a:solidFill>
                  <a:srgbClr val="004A90"/>
                </a:solidFill>
                <a:latin typeface="Trebuchet MS"/>
                <a:ea typeface="Trebuchet MS"/>
                <a:cs typeface="Trebuchet MS"/>
                <a:sym typeface="Trebuchet MS"/>
              </a:rPr>
              <a:t>Post exposure to the creative, the intention to purchase Pizza Hut among those aware of Pizza Hut had a significant uplift of 16% at 95% CI &amp; falls  under Top Quintile when compared with JioSaavn Specific DAE Norms.</a:t>
            </a:r>
            <a:endParaRPr sz="2300">
              <a:latin typeface="Trebuchet MS"/>
              <a:ea typeface="Trebuchet MS"/>
              <a:cs typeface="Trebuchet MS"/>
              <a:sym typeface="Trebuchet MS"/>
            </a:endParaRPr>
          </a:p>
        </p:txBody>
      </p:sp>
      <p:sp>
        <p:nvSpPr>
          <p:cNvPr id="1471" name="Google Shape;1471;g16cd2f245f6_0_1002"/>
          <p:cNvSpPr txBox="1"/>
          <p:nvPr/>
        </p:nvSpPr>
        <p:spPr>
          <a:xfrm>
            <a:off x="19739787" y="10888999"/>
            <a:ext cx="1716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8</a:t>
            </a:r>
            <a:endParaRPr sz="1950">
              <a:latin typeface="Libre Franklin Medium"/>
              <a:ea typeface="Libre Franklin Medium"/>
              <a:cs typeface="Libre Franklin Medium"/>
              <a:sym typeface="Libre Franklin Medium"/>
            </a:endParaRPr>
          </a:p>
        </p:txBody>
      </p:sp>
      <p:pic>
        <p:nvPicPr>
          <p:cNvPr id="1472" name="Google Shape;1472;g16cd2f245f6_0_1002"/>
          <p:cNvPicPr preferRelativeResize="0"/>
          <p:nvPr/>
        </p:nvPicPr>
        <p:blipFill rotWithShape="1">
          <a:blip r:embed="rId5">
            <a:alphaModFix/>
          </a:blip>
          <a:srcRect/>
          <a:stretch/>
        </p:blipFill>
        <p:spPr>
          <a:xfrm>
            <a:off x="131254" y="75326"/>
            <a:ext cx="1486778" cy="208707"/>
          </a:xfrm>
          <a:prstGeom prst="rect">
            <a:avLst/>
          </a:prstGeom>
          <a:noFill/>
          <a:ln>
            <a:noFill/>
          </a:ln>
        </p:spPr>
      </p:pic>
      <p:sp>
        <p:nvSpPr>
          <p:cNvPr id="1473" name="Google Shape;1473;g16cd2f245f6_0_1002"/>
          <p:cNvSpPr txBox="1"/>
          <p:nvPr/>
        </p:nvSpPr>
        <p:spPr>
          <a:xfrm>
            <a:off x="9233406" y="6332656"/>
            <a:ext cx="899100" cy="4149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None/>
            </a:pPr>
            <a:r>
              <a:rPr lang="en-US" sz="1300" b="1">
                <a:latin typeface="Tahoma"/>
                <a:ea typeface="Tahoma"/>
                <a:cs typeface="Tahoma"/>
                <a:sym typeface="Tahoma"/>
              </a:rPr>
              <a:t>TOP 2 BOX</a:t>
            </a:r>
            <a:endParaRPr sz="1300">
              <a:latin typeface="Tahoma"/>
              <a:ea typeface="Tahoma"/>
              <a:cs typeface="Tahoma"/>
              <a:sym typeface="Tahoma"/>
            </a:endParaRPr>
          </a:p>
        </p:txBody>
      </p:sp>
      <p:sp>
        <p:nvSpPr>
          <p:cNvPr id="1474" name="Google Shape;1474;g16cd2f245f6_0_1002"/>
          <p:cNvSpPr txBox="1"/>
          <p:nvPr/>
        </p:nvSpPr>
        <p:spPr>
          <a:xfrm>
            <a:off x="14814598" y="10377350"/>
            <a:ext cx="3898800" cy="1071300"/>
          </a:xfrm>
          <a:prstGeom prst="rect">
            <a:avLst/>
          </a:prstGeom>
          <a:noFill/>
          <a:ln>
            <a:noFill/>
          </a:ln>
        </p:spPr>
        <p:txBody>
          <a:bodyPr spcFirstLastPara="1" wrap="square" lIns="0" tIns="12700" rIns="0" bIns="0" anchor="t" anchorCtr="0">
            <a:spAutoFit/>
          </a:bodyPr>
          <a:lstStyle/>
          <a:p>
            <a:pPr marL="19050" marR="5080" lvl="0" indent="-6985" algn="l" rtl="0">
              <a:lnSpc>
                <a:spcPct val="158400"/>
              </a:lnSpc>
              <a:spcBef>
                <a:spcPts val="0"/>
              </a:spcBef>
              <a:spcAft>
                <a:spcPts val="0"/>
              </a:spcAft>
              <a:buNone/>
            </a:pPr>
            <a:r>
              <a:rPr lang="en-US" sz="1650">
                <a:latin typeface="Tahoma"/>
                <a:ea typeface="Tahoma"/>
                <a:cs typeface="Tahoma"/>
                <a:sym typeface="Tahoma"/>
              </a:rPr>
              <a:t>Significantly higher than control @ 95% CI  Significantly higher than control @ 90% CI</a:t>
            </a:r>
            <a:endParaRPr sz="1650">
              <a:latin typeface="Tahoma"/>
              <a:ea typeface="Tahoma"/>
              <a:cs typeface="Tahoma"/>
              <a:sym typeface="Tahoma"/>
            </a:endParaRPr>
          </a:p>
        </p:txBody>
      </p:sp>
      <p:sp>
        <p:nvSpPr>
          <p:cNvPr id="1475" name="Google Shape;1475;g16cd2f245f6_0_1002"/>
          <p:cNvSpPr/>
          <p:nvPr/>
        </p:nvSpPr>
        <p:spPr>
          <a:xfrm>
            <a:off x="18808642" y="10459157"/>
            <a:ext cx="280669" cy="329565"/>
          </a:xfrm>
          <a:custGeom>
            <a:avLst/>
            <a:gdLst/>
            <a:ahLst/>
            <a:cxnLst/>
            <a:rect l="l" t="t" r="r" b="b"/>
            <a:pathLst>
              <a:path w="280669" h="329565" extrusionOk="0">
                <a:moveTo>
                  <a:pt x="140100" y="0"/>
                </a:moveTo>
                <a:lnTo>
                  <a:pt x="0" y="140100"/>
                </a:lnTo>
                <a:lnTo>
                  <a:pt x="70050" y="140100"/>
                </a:lnTo>
                <a:lnTo>
                  <a:pt x="70050" y="329204"/>
                </a:lnTo>
                <a:lnTo>
                  <a:pt x="210150" y="329204"/>
                </a:lnTo>
                <a:lnTo>
                  <a:pt x="210150" y="140100"/>
                </a:lnTo>
                <a:lnTo>
                  <a:pt x="280200" y="140100"/>
                </a:lnTo>
                <a:lnTo>
                  <a:pt x="140100" y="0"/>
                </a:lnTo>
                <a:close/>
              </a:path>
            </a:pathLst>
          </a:custGeom>
          <a:solidFill>
            <a:srgbClr val="00AF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76" name="Google Shape;1476;g16cd2f245f6_0_1002"/>
          <p:cNvSpPr/>
          <p:nvPr/>
        </p:nvSpPr>
        <p:spPr>
          <a:xfrm>
            <a:off x="18831258" y="10942912"/>
            <a:ext cx="241300" cy="285750"/>
          </a:xfrm>
          <a:custGeom>
            <a:avLst/>
            <a:gdLst/>
            <a:ahLst/>
            <a:cxnLst/>
            <a:rect l="l" t="t" r="r" b="b"/>
            <a:pathLst>
              <a:path w="241300" h="285750" extrusionOk="0">
                <a:moveTo>
                  <a:pt x="120624" y="0"/>
                </a:moveTo>
                <a:lnTo>
                  <a:pt x="0" y="120624"/>
                </a:lnTo>
                <a:lnTo>
                  <a:pt x="60312" y="120624"/>
                </a:lnTo>
                <a:lnTo>
                  <a:pt x="60312" y="285225"/>
                </a:lnTo>
                <a:lnTo>
                  <a:pt x="180936" y="285225"/>
                </a:lnTo>
                <a:lnTo>
                  <a:pt x="180936" y="120624"/>
                </a:lnTo>
                <a:lnTo>
                  <a:pt x="241249" y="120624"/>
                </a:lnTo>
                <a:lnTo>
                  <a:pt x="120624"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1477" name="Google Shape;1477;g16cd2f245f6_0_1002"/>
          <p:cNvGrpSpPr/>
          <p:nvPr/>
        </p:nvGrpSpPr>
        <p:grpSpPr>
          <a:xfrm>
            <a:off x="5729668" y="3743131"/>
            <a:ext cx="7837169" cy="3238500"/>
            <a:chOff x="5729668" y="3743131"/>
            <a:chExt cx="7837169" cy="3238500"/>
          </a:xfrm>
        </p:grpSpPr>
        <p:sp>
          <p:nvSpPr>
            <p:cNvPr id="1478" name="Google Shape;1478;g16cd2f245f6_0_1002"/>
            <p:cNvSpPr/>
            <p:nvPr/>
          </p:nvSpPr>
          <p:spPr>
            <a:xfrm>
              <a:off x="10823544" y="3743131"/>
              <a:ext cx="1568450" cy="3238500"/>
            </a:xfrm>
            <a:custGeom>
              <a:avLst/>
              <a:gdLst/>
              <a:ahLst/>
              <a:cxnLst/>
              <a:rect l="l" t="t" r="r" b="b"/>
              <a:pathLst>
                <a:path w="1568450" h="3238500" extrusionOk="0">
                  <a:moveTo>
                    <a:pt x="1568119" y="0"/>
                  </a:moveTo>
                  <a:lnTo>
                    <a:pt x="0" y="0"/>
                  </a:lnTo>
                  <a:lnTo>
                    <a:pt x="0" y="3238016"/>
                  </a:lnTo>
                  <a:lnTo>
                    <a:pt x="1568119" y="3238016"/>
                  </a:lnTo>
                  <a:lnTo>
                    <a:pt x="1568119" y="0"/>
                  </a:lnTo>
                  <a:close/>
                </a:path>
              </a:pathLst>
            </a:custGeom>
            <a:solidFill>
              <a:srgbClr val="0061A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79" name="Google Shape;1479;g16cd2f245f6_0_1002"/>
            <p:cNvSpPr/>
            <p:nvPr/>
          </p:nvSpPr>
          <p:spPr>
            <a:xfrm>
              <a:off x="6905758" y="4453058"/>
              <a:ext cx="1567179" cy="2528570"/>
            </a:xfrm>
            <a:custGeom>
              <a:avLst/>
              <a:gdLst/>
              <a:ahLst/>
              <a:cxnLst/>
              <a:rect l="l" t="t" r="r" b="b"/>
              <a:pathLst>
                <a:path w="1567179" h="2528570" extrusionOk="0">
                  <a:moveTo>
                    <a:pt x="1566863" y="0"/>
                  </a:moveTo>
                  <a:lnTo>
                    <a:pt x="0" y="0"/>
                  </a:lnTo>
                  <a:lnTo>
                    <a:pt x="0" y="2528090"/>
                  </a:lnTo>
                  <a:lnTo>
                    <a:pt x="1566863" y="2528090"/>
                  </a:lnTo>
                  <a:lnTo>
                    <a:pt x="1566863" y="0"/>
                  </a:lnTo>
                  <a:close/>
                </a:path>
              </a:pathLst>
            </a:custGeom>
            <a:solidFill>
              <a:srgbClr val="A6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80" name="Google Shape;1480;g16cd2f245f6_0_1002"/>
            <p:cNvSpPr/>
            <p:nvPr/>
          </p:nvSpPr>
          <p:spPr>
            <a:xfrm>
              <a:off x="5729668" y="6981148"/>
              <a:ext cx="7837169" cy="0"/>
            </a:xfrm>
            <a:custGeom>
              <a:avLst/>
              <a:gdLst/>
              <a:ahLst/>
              <a:cxnLst/>
              <a:rect l="l" t="t" r="r" b="b"/>
              <a:pathLst>
                <a:path w="7837169" h="120000" extrusionOk="0">
                  <a:moveTo>
                    <a:pt x="0" y="0"/>
                  </a:moveTo>
                  <a:lnTo>
                    <a:pt x="783682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481" name="Google Shape;1481;g16cd2f245f6_0_1002"/>
          <p:cNvSpPr txBox="1"/>
          <p:nvPr/>
        </p:nvSpPr>
        <p:spPr>
          <a:xfrm>
            <a:off x="7427283" y="4089269"/>
            <a:ext cx="5277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b="1">
                <a:solidFill>
                  <a:srgbClr val="151617"/>
                </a:solidFill>
                <a:latin typeface="Arial"/>
                <a:ea typeface="Arial"/>
                <a:cs typeface="Arial"/>
                <a:sym typeface="Arial"/>
              </a:rPr>
              <a:t>57%</a:t>
            </a:r>
            <a:endParaRPr sz="1950">
              <a:latin typeface="Arial"/>
              <a:ea typeface="Arial"/>
              <a:cs typeface="Arial"/>
              <a:sym typeface="Arial"/>
            </a:endParaRPr>
          </a:p>
        </p:txBody>
      </p:sp>
      <p:sp>
        <p:nvSpPr>
          <p:cNvPr id="1482" name="Google Shape;1482;g16cd2f245f6_0_1002"/>
          <p:cNvSpPr txBox="1"/>
          <p:nvPr/>
        </p:nvSpPr>
        <p:spPr>
          <a:xfrm>
            <a:off x="11345907" y="3379342"/>
            <a:ext cx="5277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b="1">
                <a:solidFill>
                  <a:srgbClr val="151617"/>
                </a:solidFill>
                <a:latin typeface="Arial"/>
                <a:ea typeface="Arial"/>
                <a:cs typeface="Arial"/>
                <a:sym typeface="Arial"/>
              </a:rPr>
              <a:t>73%</a:t>
            </a:r>
            <a:endParaRPr sz="1950">
              <a:latin typeface="Arial"/>
              <a:ea typeface="Arial"/>
              <a:cs typeface="Arial"/>
              <a:sym typeface="Arial"/>
            </a:endParaRPr>
          </a:p>
        </p:txBody>
      </p:sp>
      <p:sp>
        <p:nvSpPr>
          <p:cNvPr id="1483" name="Google Shape;1483;g16cd2f245f6_0_1002"/>
          <p:cNvSpPr txBox="1"/>
          <p:nvPr/>
        </p:nvSpPr>
        <p:spPr>
          <a:xfrm>
            <a:off x="6301034" y="7096884"/>
            <a:ext cx="3250500" cy="1041300"/>
          </a:xfrm>
          <a:prstGeom prst="rect">
            <a:avLst/>
          </a:prstGeom>
          <a:noFill/>
          <a:ln>
            <a:noFill/>
          </a:ln>
        </p:spPr>
        <p:txBody>
          <a:bodyPr spcFirstLastPara="1" wrap="square" lIns="0" tIns="16500" rIns="0" bIns="0" anchor="t" anchorCtr="0">
            <a:spAutoFit/>
          </a:bodyPr>
          <a:lstStyle/>
          <a:p>
            <a:pPr marL="982980" marR="0" lvl="0" indent="0" algn="l" rtl="0">
              <a:lnSpc>
                <a:spcPct val="100000"/>
              </a:lnSpc>
              <a:spcBef>
                <a:spcPts val="0"/>
              </a:spcBef>
              <a:spcAft>
                <a:spcPts val="0"/>
              </a:spcAft>
              <a:buNone/>
            </a:pPr>
            <a:r>
              <a:rPr lang="en-US" sz="1950">
                <a:solidFill>
                  <a:srgbClr val="151617"/>
                </a:solidFill>
                <a:latin typeface="Arial"/>
                <a:ea typeface="Arial"/>
                <a:cs typeface="Arial"/>
                <a:sym typeface="Arial"/>
              </a:rPr>
              <a:t>Control</a:t>
            </a:r>
            <a:endParaRPr sz="1950">
              <a:latin typeface="Arial"/>
              <a:ea typeface="Arial"/>
              <a:cs typeface="Arial"/>
              <a:sym typeface="Arial"/>
            </a:endParaRPr>
          </a:p>
          <a:p>
            <a:pPr marL="12700" marR="0" lvl="0" indent="0" algn="l" rtl="0">
              <a:lnSpc>
                <a:spcPct val="100000"/>
              </a:lnSpc>
              <a:spcBef>
                <a:spcPts val="1689"/>
              </a:spcBef>
              <a:spcAft>
                <a:spcPts val="0"/>
              </a:spcAft>
              <a:buNone/>
            </a:pPr>
            <a:r>
              <a:rPr lang="en-US" sz="1650" i="1">
                <a:solidFill>
                  <a:srgbClr val="131617"/>
                </a:solidFill>
                <a:latin typeface="Trebuchet MS"/>
                <a:ea typeface="Trebuchet MS"/>
                <a:cs typeface="Trebuchet MS"/>
                <a:sym typeface="Trebuchet MS"/>
              </a:rPr>
              <a:t>Base (All aware about Pizza Hut) : 70</a:t>
            </a:r>
            <a:endParaRPr sz="1650">
              <a:latin typeface="Trebuchet MS"/>
              <a:ea typeface="Trebuchet MS"/>
              <a:cs typeface="Trebuchet MS"/>
              <a:sym typeface="Trebuchet MS"/>
            </a:endParaRPr>
          </a:p>
        </p:txBody>
      </p:sp>
      <p:sp>
        <p:nvSpPr>
          <p:cNvPr id="1484" name="Google Shape;1484;g16cd2f245f6_0_1002"/>
          <p:cNvSpPr txBox="1"/>
          <p:nvPr/>
        </p:nvSpPr>
        <p:spPr>
          <a:xfrm>
            <a:off x="10181544" y="7096884"/>
            <a:ext cx="3250500" cy="1041000"/>
          </a:xfrm>
          <a:prstGeom prst="rect">
            <a:avLst/>
          </a:prstGeom>
          <a:noFill/>
          <a:ln>
            <a:noFill/>
          </a:ln>
        </p:spPr>
        <p:txBody>
          <a:bodyPr spcFirstLastPara="1" wrap="square" lIns="0" tIns="16500" rIns="0" bIns="0" anchor="t" anchorCtr="0">
            <a:spAutoFit/>
          </a:bodyPr>
          <a:lstStyle/>
          <a:p>
            <a:pPr marL="937260" marR="0" lvl="0" indent="0" algn="l" rtl="0">
              <a:lnSpc>
                <a:spcPct val="100000"/>
              </a:lnSpc>
              <a:spcBef>
                <a:spcPts val="0"/>
              </a:spcBef>
              <a:spcAft>
                <a:spcPts val="0"/>
              </a:spcAft>
              <a:buNone/>
            </a:pPr>
            <a:r>
              <a:rPr lang="en-US" sz="1950">
                <a:solidFill>
                  <a:srgbClr val="151617"/>
                </a:solidFill>
                <a:latin typeface="Arial"/>
                <a:ea typeface="Arial"/>
                <a:cs typeface="Arial"/>
                <a:sym typeface="Arial"/>
              </a:rPr>
              <a:t>Exposed</a:t>
            </a:r>
            <a:endParaRPr sz="1950">
              <a:latin typeface="Arial"/>
              <a:ea typeface="Arial"/>
              <a:cs typeface="Arial"/>
              <a:sym typeface="Arial"/>
            </a:endParaRPr>
          </a:p>
          <a:p>
            <a:pPr marL="12700" marR="0" lvl="0" indent="0" algn="l" rtl="0">
              <a:lnSpc>
                <a:spcPct val="100000"/>
              </a:lnSpc>
              <a:spcBef>
                <a:spcPts val="1685"/>
              </a:spcBef>
              <a:spcAft>
                <a:spcPts val="0"/>
              </a:spcAft>
              <a:buNone/>
            </a:pPr>
            <a:r>
              <a:rPr lang="en-US" sz="1650" i="1">
                <a:solidFill>
                  <a:srgbClr val="131617"/>
                </a:solidFill>
                <a:latin typeface="Trebuchet MS"/>
                <a:ea typeface="Trebuchet MS"/>
                <a:cs typeface="Trebuchet MS"/>
                <a:sym typeface="Trebuchet MS"/>
              </a:rPr>
              <a:t>Base (All aware about Pizza Hut) : 80</a:t>
            </a:r>
            <a:endParaRPr sz="1650">
              <a:latin typeface="Trebuchet MS"/>
              <a:ea typeface="Trebuchet MS"/>
              <a:cs typeface="Trebuchet MS"/>
              <a:sym typeface="Trebuchet MS"/>
            </a:endParaRPr>
          </a:p>
        </p:txBody>
      </p:sp>
      <p:sp>
        <p:nvSpPr>
          <p:cNvPr id="1485" name="Google Shape;1485;g16cd2f245f6_0_1002"/>
          <p:cNvSpPr/>
          <p:nvPr/>
        </p:nvSpPr>
        <p:spPr>
          <a:xfrm>
            <a:off x="11838802" y="8627171"/>
            <a:ext cx="370840" cy="433704"/>
          </a:xfrm>
          <a:custGeom>
            <a:avLst/>
            <a:gdLst/>
            <a:ahLst/>
            <a:cxnLst/>
            <a:rect l="l" t="t" r="r" b="b"/>
            <a:pathLst>
              <a:path w="370840" h="433704" extrusionOk="0">
                <a:moveTo>
                  <a:pt x="0" y="216747"/>
                </a:moveTo>
                <a:lnTo>
                  <a:pt x="4892" y="167056"/>
                </a:lnTo>
                <a:lnTo>
                  <a:pt x="18829" y="121437"/>
                </a:lnTo>
                <a:lnTo>
                  <a:pt x="40700" y="81193"/>
                </a:lnTo>
                <a:lnTo>
                  <a:pt x="69397" y="47624"/>
                </a:lnTo>
                <a:lnTo>
                  <a:pt x="103808" y="22034"/>
                </a:lnTo>
                <a:lnTo>
                  <a:pt x="142824" y="5725"/>
                </a:lnTo>
                <a:lnTo>
                  <a:pt x="185334" y="0"/>
                </a:lnTo>
                <a:lnTo>
                  <a:pt x="227845" y="5725"/>
                </a:lnTo>
                <a:lnTo>
                  <a:pt x="266861" y="22034"/>
                </a:lnTo>
                <a:lnTo>
                  <a:pt x="301272" y="47624"/>
                </a:lnTo>
                <a:lnTo>
                  <a:pt x="329968" y="81193"/>
                </a:lnTo>
                <a:lnTo>
                  <a:pt x="351840" y="121437"/>
                </a:lnTo>
                <a:lnTo>
                  <a:pt x="365777" y="167056"/>
                </a:lnTo>
                <a:lnTo>
                  <a:pt x="370669" y="216747"/>
                </a:lnTo>
                <a:lnTo>
                  <a:pt x="365777" y="266437"/>
                </a:lnTo>
                <a:lnTo>
                  <a:pt x="351840" y="312056"/>
                </a:lnTo>
                <a:lnTo>
                  <a:pt x="329968" y="352301"/>
                </a:lnTo>
                <a:lnTo>
                  <a:pt x="301272" y="385870"/>
                </a:lnTo>
                <a:lnTo>
                  <a:pt x="266861" y="411460"/>
                </a:lnTo>
                <a:lnTo>
                  <a:pt x="227845" y="427768"/>
                </a:lnTo>
                <a:lnTo>
                  <a:pt x="185334" y="433494"/>
                </a:lnTo>
                <a:lnTo>
                  <a:pt x="142824" y="427768"/>
                </a:lnTo>
                <a:lnTo>
                  <a:pt x="103808" y="411460"/>
                </a:lnTo>
                <a:lnTo>
                  <a:pt x="69397" y="385870"/>
                </a:lnTo>
                <a:lnTo>
                  <a:pt x="40700" y="352301"/>
                </a:lnTo>
                <a:lnTo>
                  <a:pt x="18829" y="312056"/>
                </a:lnTo>
                <a:lnTo>
                  <a:pt x="4892" y="266437"/>
                </a:lnTo>
                <a:lnTo>
                  <a:pt x="0" y="216747"/>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aphicFrame>
        <p:nvGraphicFramePr>
          <p:cNvPr id="1486" name="Google Shape;1486;g16cd2f245f6_0_1002"/>
          <p:cNvGraphicFramePr/>
          <p:nvPr/>
        </p:nvGraphicFramePr>
        <p:xfrm>
          <a:off x="8246567" y="9755174"/>
          <a:ext cx="3000000" cy="3000000"/>
        </p:xfrm>
        <a:graphic>
          <a:graphicData uri="http://schemas.openxmlformats.org/drawingml/2006/table">
            <a:tbl>
              <a:tblPr firstRow="1" bandRow="1">
                <a:noFill/>
                <a:tableStyleId>{A7EB5C23-D344-49BA-9811-5B2ACC2CBD17}</a:tableStyleId>
              </a:tblPr>
              <a:tblGrid>
                <a:gridCol w="775975">
                  <a:extLst>
                    <a:ext uri="{9D8B030D-6E8A-4147-A177-3AD203B41FA5}">
                      <a16:colId xmlns:a16="http://schemas.microsoft.com/office/drawing/2014/main" val="20000"/>
                    </a:ext>
                  </a:extLst>
                </a:gridCol>
                <a:gridCol w="791850">
                  <a:extLst>
                    <a:ext uri="{9D8B030D-6E8A-4147-A177-3AD203B41FA5}">
                      <a16:colId xmlns:a16="http://schemas.microsoft.com/office/drawing/2014/main" val="20001"/>
                    </a:ext>
                  </a:extLst>
                </a:gridCol>
                <a:gridCol w="824225">
                  <a:extLst>
                    <a:ext uri="{9D8B030D-6E8A-4147-A177-3AD203B41FA5}">
                      <a16:colId xmlns:a16="http://schemas.microsoft.com/office/drawing/2014/main" val="20002"/>
                    </a:ext>
                  </a:extLst>
                </a:gridCol>
                <a:gridCol w="852175">
                  <a:extLst>
                    <a:ext uri="{9D8B030D-6E8A-4147-A177-3AD203B41FA5}">
                      <a16:colId xmlns:a16="http://schemas.microsoft.com/office/drawing/2014/main" val="20003"/>
                    </a:ext>
                  </a:extLst>
                </a:gridCol>
                <a:gridCol w="855975">
                  <a:extLst>
                    <a:ext uri="{9D8B030D-6E8A-4147-A177-3AD203B41FA5}">
                      <a16:colId xmlns:a16="http://schemas.microsoft.com/office/drawing/2014/main" val="20004"/>
                    </a:ext>
                  </a:extLst>
                </a:gridCol>
              </a:tblGrid>
              <a:tr h="399075">
                <a:tc>
                  <a:txBody>
                    <a:bodyPr/>
                    <a:lstStyle/>
                    <a:p>
                      <a:pPr marL="127000" marR="86360" lvl="0" indent="1587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Bottom  Quintile</a:t>
                      </a:r>
                      <a:endParaRPr sz="1300" u="none" strike="noStrike" cap="none">
                        <a:latin typeface="Trebuchet MS"/>
                        <a:ea typeface="Trebuchet MS"/>
                        <a:cs typeface="Trebuchet MS"/>
                        <a:sym typeface="Trebuchet MS"/>
                      </a:endParaRPr>
                    </a:p>
                  </a:txBody>
                  <a:tcPr marL="0" marR="0" marT="0" marB="0"/>
                </a:tc>
                <a:tc>
                  <a:txBody>
                    <a:bodyPr/>
                    <a:lstStyle/>
                    <a:p>
                      <a:pPr marL="93980" marR="135255" lvl="0" indent="45084"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Second  Quintile</a:t>
                      </a:r>
                      <a:endParaRPr sz="1300" u="none" strike="noStrike" cap="none">
                        <a:latin typeface="Trebuchet MS"/>
                        <a:ea typeface="Trebuchet MS"/>
                        <a:cs typeface="Trebuchet MS"/>
                        <a:sym typeface="Trebuchet MS"/>
                      </a:endParaRPr>
                    </a:p>
                  </a:txBody>
                  <a:tcPr marL="0" marR="0" marT="0" marB="0"/>
                </a:tc>
                <a:tc>
                  <a:txBody>
                    <a:bodyPr/>
                    <a:lstStyle/>
                    <a:p>
                      <a:pPr marL="142875" marR="115570" lvl="0" indent="15557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Third.  Quintile</a:t>
                      </a:r>
                      <a:endParaRPr sz="1300" u="none" strike="noStrike" cap="none">
                        <a:latin typeface="Trebuchet MS"/>
                        <a:ea typeface="Trebuchet MS"/>
                        <a:cs typeface="Trebuchet MS"/>
                        <a:sym typeface="Trebuchet MS"/>
                      </a:endParaRPr>
                    </a:p>
                  </a:txBody>
                  <a:tcPr marL="0" marR="0" marT="0" marB="0"/>
                </a:tc>
                <a:tc>
                  <a:txBody>
                    <a:bodyPr/>
                    <a:lstStyle/>
                    <a:p>
                      <a:pPr marL="123188" marR="166370" lvl="0" indent="4508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Fourth  Quintile</a:t>
                      </a:r>
                      <a:endParaRPr sz="1300" u="none" strike="noStrike" cap="none">
                        <a:latin typeface="Trebuchet MS"/>
                        <a:ea typeface="Trebuchet MS"/>
                        <a:cs typeface="Trebuchet MS"/>
                        <a:sym typeface="Trebuchet MS"/>
                      </a:endParaRPr>
                    </a:p>
                  </a:txBody>
                  <a:tcPr marL="0" marR="0" marT="0" marB="0"/>
                </a:tc>
                <a:tc>
                  <a:txBody>
                    <a:bodyPr/>
                    <a:lstStyle/>
                    <a:p>
                      <a:pPr marL="173990" marR="119379" lvl="0" indent="16446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Top  Quintile</a:t>
                      </a:r>
                      <a:endParaRPr sz="1300" u="none" strike="noStrike" cap="none">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0"/>
                  </a:ext>
                </a:extLst>
              </a:tr>
            </a:tbl>
          </a:graphicData>
        </a:graphic>
      </p:graphicFrame>
      <p:grpSp>
        <p:nvGrpSpPr>
          <p:cNvPr id="1487" name="Google Shape;1487;g16cd2f245f6_0_1002"/>
          <p:cNvGrpSpPr/>
          <p:nvPr/>
        </p:nvGrpSpPr>
        <p:grpSpPr>
          <a:xfrm>
            <a:off x="7926041" y="9313433"/>
            <a:ext cx="4195265" cy="263447"/>
            <a:chOff x="7926041" y="9313433"/>
            <a:chExt cx="4195265" cy="263447"/>
          </a:xfrm>
        </p:grpSpPr>
        <p:sp>
          <p:nvSpPr>
            <p:cNvPr id="1488" name="Google Shape;1488;g16cd2f245f6_0_1002"/>
            <p:cNvSpPr/>
            <p:nvPr/>
          </p:nvSpPr>
          <p:spPr>
            <a:xfrm>
              <a:off x="7926041" y="9452696"/>
              <a:ext cx="4152265" cy="0"/>
            </a:xfrm>
            <a:custGeom>
              <a:avLst/>
              <a:gdLst/>
              <a:ahLst/>
              <a:cxnLst/>
              <a:rect l="l" t="t" r="r" b="b"/>
              <a:pathLst>
                <a:path w="4152265" h="120000" extrusionOk="0">
                  <a:moveTo>
                    <a:pt x="0" y="0"/>
                  </a:moveTo>
                  <a:lnTo>
                    <a:pt x="4151810" y="0"/>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489" name="Google Shape;1489;g16cd2f245f6_0_1002"/>
            <p:cNvPicPr preferRelativeResize="0"/>
            <p:nvPr/>
          </p:nvPicPr>
          <p:blipFill rotWithShape="1">
            <a:blip r:embed="rId6">
              <a:alphaModFix/>
            </a:blip>
            <a:srcRect/>
            <a:stretch/>
          </p:blipFill>
          <p:spPr>
            <a:xfrm>
              <a:off x="8455240" y="9313433"/>
              <a:ext cx="189313" cy="247112"/>
            </a:xfrm>
            <a:prstGeom prst="rect">
              <a:avLst/>
            </a:prstGeom>
            <a:noFill/>
            <a:ln>
              <a:noFill/>
            </a:ln>
          </p:spPr>
        </p:pic>
        <p:pic>
          <p:nvPicPr>
            <p:cNvPr id="1490" name="Google Shape;1490;g16cd2f245f6_0_1002"/>
            <p:cNvPicPr preferRelativeResize="0"/>
            <p:nvPr/>
          </p:nvPicPr>
          <p:blipFill rotWithShape="1">
            <a:blip r:embed="rId7">
              <a:alphaModFix/>
            </a:blip>
            <a:srcRect/>
            <a:stretch/>
          </p:blipFill>
          <p:spPr>
            <a:xfrm>
              <a:off x="9366207" y="9329768"/>
              <a:ext cx="189313" cy="247112"/>
            </a:xfrm>
            <a:prstGeom prst="rect">
              <a:avLst/>
            </a:prstGeom>
            <a:noFill/>
            <a:ln>
              <a:noFill/>
            </a:ln>
          </p:spPr>
        </p:pic>
        <p:pic>
          <p:nvPicPr>
            <p:cNvPr id="1491" name="Google Shape;1491;g16cd2f245f6_0_1002"/>
            <p:cNvPicPr preferRelativeResize="0"/>
            <p:nvPr/>
          </p:nvPicPr>
          <p:blipFill rotWithShape="1">
            <a:blip r:embed="rId8">
              <a:alphaModFix/>
            </a:blip>
            <a:srcRect/>
            <a:stretch/>
          </p:blipFill>
          <p:spPr>
            <a:xfrm>
              <a:off x="10239479" y="9329768"/>
              <a:ext cx="189313" cy="247112"/>
            </a:xfrm>
            <a:prstGeom prst="rect">
              <a:avLst/>
            </a:prstGeom>
            <a:noFill/>
            <a:ln>
              <a:noFill/>
            </a:ln>
          </p:spPr>
        </p:pic>
        <p:pic>
          <p:nvPicPr>
            <p:cNvPr id="1492" name="Google Shape;1492;g16cd2f245f6_0_1002"/>
            <p:cNvPicPr preferRelativeResize="0"/>
            <p:nvPr/>
          </p:nvPicPr>
          <p:blipFill rotWithShape="1">
            <a:blip r:embed="rId9">
              <a:alphaModFix/>
            </a:blip>
            <a:srcRect/>
            <a:stretch/>
          </p:blipFill>
          <p:spPr>
            <a:xfrm>
              <a:off x="11021025" y="9329768"/>
              <a:ext cx="189313" cy="247112"/>
            </a:xfrm>
            <a:prstGeom prst="rect">
              <a:avLst/>
            </a:prstGeom>
            <a:noFill/>
            <a:ln>
              <a:noFill/>
            </a:ln>
          </p:spPr>
        </p:pic>
        <p:pic>
          <p:nvPicPr>
            <p:cNvPr id="1493" name="Google Shape;1493;g16cd2f245f6_0_1002"/>
            <p:cNvPicPr preferRelativeResize="0"/>
            <p:nvPr/>
          </p:nvPicPr>
          <p:blipFill rotWithShape="1">
            <a:blip r:embed="rId10">
              <a:alphaModFix/>
            </a:blip>
            <a:srcRect/>
            <a:stretch/>
          </p:blipFill>
          <p:spPr>
            <a:xfrm>
              <a:off x="11931993" y="9329768"/>
              <a:ext cx="189313" cy="247112"/>
            </a:xfrm>
            <a:prstGeom prst="rect">
              <a:avLst/>
            </a:prstGeom>
            <a:noFill/>
            <a:ln>
              <a:noFill/>
            </a:ln>
          </p:spPr>
        </p:pic>
      </p:grpSp>
      <p:sp>
        <p:nvSpPr>
          <p:cNvPr id="1494" name="Google Shape;1494;g16cd2f245f6_0_1002"/>
          <p:cNvSpPr txBox="1"/>
          <p:nvPr/>
        </p:nvSpPr>
        <p:spPr>
          <a:xfrm>
            <a:off x="6401554" y="8242022"/>
            <a:ext cx="5477400" cy="1738200"/>
          </a:xfrm>
          <a:prstGeom prst="rect">
            <a:avLst/>
          </a:prstGeom>
          <a:noFill/>
          <a:ln>
            <a:noFill/>
          </a:ln>
        </p:spPr>
        <p:txBody>
          <a:bodyPr spcFirstLastPara="1" wrap="square" lIns="0" tIns="14600" rIns="0" bIns="0" anchor="t" anchorCtr="0">
            <a:spAutoFit/>
          </a:bodyPr>
          <a:lstStyle/>
          <a:p>
            <a:pPr marL="1783713"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Nielsen Digital Ad Effect Overall Norms - Awareness</a:t>
            </a:r>
            <a:endParaRPr sz="1300">
              <a:latin typeface="Trebuchet MS"/>
              <a:ea typeface="Trebuchet MS"/>
              <a:cs typeface="Trebuchet MS"/>
              <a:sym typeface="Trebuchet MS"/>
            </a:endParaRPr>
          </a:p>
          <a:p>
            <a:pPr marL="0" marR="0" lvl="0" indent="0" algn="l" rtl="0">
              <a:lnSpc>
                <a:spcPct val="100000"/>
              </a:lnSpc>
              <a:spcBef>
                <a:spcPts val="20"/>
              </a:spcBef>
              <a:spcAft>
                <a:spcPts val="0"/>
              </a:spcAft>
              <a:buNone/>
            </a:pPr>
            <a:endParaRPr sz="2000">
              <a:latin typeface="Trebuchet MS"/>
              <a:ea typeface="Trebuchet MS"/>
              <a:cs typeface="Trebuchet MS"/>
              <a:sym typeface="Trebuchet MS"/>
            </a:endParaRPr>
          </a:p>
          <a:p>
            <a:pPr marL="0" marR="4243070" lvl="0" indent="0" algn="r"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Overall</a:t>
            </a:r>
            <a:endParaRPr sz="1300">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600">
              <a:latin typeface="Trebuchet MS"/>
              <a:ea typeface="Trebuchet MS"/>
              <a:cs typeface="Trebuchet MS"/>
              <a:sym typeface="Trebuchet MS"/>
            </a:endParaRPr>
          </a:p>
          <a:p>
            <a:pPr marL="0" marR="4241800" lvl="0" indent="0" algn="r" rtl="0">
              <a:lnSpc>
                <a:spcPct val="100000"/>
              </a:lnSpc>
              <a:spcBef>
                <a:spcPts val="1295"/>
              </a:spcBef>
              <a:spcAft>
                <a:spcPts val="0"/>
              </a:spcAft>
              <a:buNone/>
            </a:pPr>
            <a:r>
              <a:rPr lang="en-US" sz="1300" b="1" i="1">
                <a:solidFill>
                  <a:srgbClr val="3D4246"/>
                </a:solidFill>
                <a:latin typeface="Trebuchet MS"/>
                <a:ea typeface="Trebuchet MS"/>
                <a:cs typeface="Trebuchet MS"/>
                <a:sym typeface="Trebuchet MS"/>
              </a:rPr>
              <a:t>JioSaavn Specific</a:t>
            </a:r>
            <a:endParaRPr sz="1300">
              <a:latin typeface="Trebuchet MS"/>
              <a:ea typeface="Trebuchet MS"/>
              <a:cs typeface="Trebuchet MS"/>
              <a:sym typeface="Trebuchet MS"/>
            </a:endParaRPr>
          </a:p>
        </p:txBody>
      </p:sp>
      <p:grpSp>
        <p:nvGrpSpPr>
          <p:cNvPr id="1495" name="Google Shape;1495;g16cd2f245f6_0_1002"/>
          <p:cNvGrpSpPr/>
          <p:nvPr/>
        </p:nvGrpSpPr>
        <p:grpSpPr>
          <a:xfrm>
            <a:off x="7926041" y="8697745"/>
            <a:ext cx="4195264" cy="267216"/>
            <a:chOff x="7926041" y="8697745"/>
            <a:chExt cx="4195264" cy="267216"/>
          </a:xfrm>
        </p:grpSpPr>
        <p:sp>
          <p:nvSpPr>
            <p:cNvPr id="1496" name="Google Shape;1496;g16cd2f245f6_0_1002"/>
            <p:cNvSpPr/>
            <p:nvPr/>
          </p:nvSpPr>
          <p:spPr>
            <a:xfrm>
              <a:off x="7926041" y="8834495"/>
              <a:ext cx="4160520" cy="4445"/>
            </a:xfrm>
            <a:custGeom>
              <a:avLst/>
              <a:gdLst/>
              <a:ahLst/>
              <a:cxnLst/>
              <a:rect l="l" t="t" r="r" b="b"/>
              <a:pathLst>
                <a:path w="4160520" h="4445" extrusionOk="0">
                  <a:moveTo>
                    <a:pt x="0" y="0"/>
                  </a:moveTo>
                  <a:lnTo>
                    <a:pt x="4160501" y="3978"/>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497" name="Google Shape;1497;g16cd2f245f6_0_1002"/>
            <p:cNvPicPr preferRelativeResize="0"/>
            <p:nvPr/>
          </p:nvPicPr>
          <p:blipFill rotWithShape="1">
            <a:blip r:embed="rId11">
              <a:alphaModFix/>
            </a:blip>
            <a:srcRect/>
            <a:stretch/>
          </p:blipFill>
          <p:spPr>
            <a:xfrm>
              <a:off x="8447700" y="8697745"/>
              <a:ext cx="189313" cy="250882"/>
            </a:xfrm>
            <a:prstGeom prst="rect">
              <a:avLst/>
            </a:prstGeom>
            <a:noFill/>
            <a:ln>
              <a:noFill/>
            </a:ln>
          </p:spPr>
        </p:pic>
        <p:pic>
          <p:nvPicPr>
            <p:cNvPr id="1498" name="Google Shape;1498;g16cd2f245f6_0_1002"/>
            <p:cNvPicPr preferRelativeResize="0"/>
            <p:nvPr/>
          </p:nvPicPr>
          <p:blipFill rotWithShape="1">
            <a:blip r:embed="rId12">
              <a:alphaModFix/>
            </a:blip>
            <a:srcRect/>
            <a:stretch/>
          </p:blipFill>
          <p:spPr>
            <a:xfrm>
              <a:off x="9361181" y="8712823"/>
              <a:ext cx="189313" cy="252138"/>
            </a:xfrm>
            <a:prstGeom prst="rect">
              <a:avLst/>
            </a:prstGeom>
            <a:noFill/>
            <a:ln>
              <a:noFill/>
            </a:ln>
          </p:spPr>
        </p:pic>
        <p:pic>
          <p:nvPicPr>
            <p:cNvPr id="1499" name="Google Shape;1499;g16cd2f245f6_0_1002"/>
            <p:cNvPicPr preferRelativeResize="0"/>
            <p:nvPr/>
          </p:nvPicPr>
          <p:blipFill rotWithShape="1">
            <a:blip r:embed="rId13">
              <a:alphaModFix/>
            </a:blip>
            <a:srcRect/>
            <a:stretch/>
          </p:blipFill>
          <p:spPr>
            <a:xfrm>
              <a:off x="10235709" y="8712823"/>
              <a:ext cx="189313" cy="252138"/>
            </a:xfrm>
            <a:prstGeom prst="rect">
              <a:avLst/>
            </a:prstGeom>
            <a:noFill/>
            <a:ln>
              <a:noFill/>
            </a:ln>
          </p:spPr>
        </p:pic>
        <p:pic>
          <p:nvPicPr>
            <p:cNvPr id="1500" name="Google Shape;1500;g16cd2f245f6_0_1002"/>
            <p:cNvPicPr preferRelativeResize="0"/>
            <p:nvPr/>
          </p:nvPicPr>
          <p:blipFill rotWithShape="1">
            <a:blip r:embed="rId14">
              <a:alphaModFix/>
            </a:blip>
            <a:srcRect/>
            <a:stretch/>
          </p:blipFill>
          <p:spPr>
            <a:xfrm>
              <a:off x="11018512" y="8712823"/>
              <a:ext cx="190570" cy="252138"/>
            </a:xfrm>
            <a:prstGeom prst="rect">
              <a:avLst/>
            </a:prstGeom>
            <a:noFill/>
            <a:ln>
              <a:noFill/>
            </a:ln>
          </p:spPr>
        </p:pic>
        <p:pic>
          <p:nvPicPr>
            <p:cNvPr id="1501" name="Google Shape;1501;g16cd2f245f6_0_1002"/>
            <p:cNvPicPr preferRelativeResize="0"/>
            <p:nvPr/>
          </p:nvPicPr>
          <p:blipFill rotWithShape="1">
            <a:blip r:embed="rId15">
              <a:alphaModFix/>
            </a:blip>
            <a:srcRect/>
            <a:stretch/>
          </p:blipFill>
          <p:spPr>
            <a:xfrm>
              <a:off x="11931992" y="8712823"/>
              <a:ext cx="189313" cy="252138"/>
            </a:xfrm>
            <a:prstGeom prst="rect">
              <a:avLst/>
            </a:prstGeom>
            <a:noFill/>
            <a:ln>
              <a:noFill/>
            </a:ln>
          </p:spPr>
        </p:pic>
      </p:grpSp>
      <p:sp>
        <p:nvSpPr>
          <p:cNvPr id="1502" name="Google Shape;1502;g16cd2f245f6_0_1002"/>
          <p:cNvSpPr txBox="1"/>
          <p:nvPr/>
        </p:nvSpPr>
        <p:spPr>
          <a:xfrm>
            <a:off x="11179116" y="2804525"/>
            <a:ext cx="1605300" cy="341100"/>
          </a:xfrm>
          <a:prstGeom prst="rect">
            <a:avLst/>
          </a:prstGeom>
          <a:solidFill>
            <a:srgbClr val="DADCDF"/>
          </a:solidFill>
          <a:ln w="10450" cap="flat" cmpd="sng">
            <a:solidFill>
              <a:srgbClr val="A4A4A4"/>
            </a:solidFill>
            <a:prstDash val="solid"/>
            <a:round/>
            <a:headEnd type="none" w="sm" len="sm"/>
            <a:tailEnd type="none" w="sm" len="sm"/>
          </a:ln>
        </p:spPr>
        <p:txBody>
          <a:bodyPr spcFirstLastPara="1" wrap="square" lIns="0" tIns="40625" rIns="0" bIns="0" anchor="t" anchorCtr="0">
            <a:spAutoFit/>
          </a:bodyPr>
          <a:lstStyle/>
          <a:p>
            <a:pPr marL="110488" marR="0" lvl="0" indent="0" algn="l" rtl="0">
              <a:lnSpc>
                <a:spcPct val="100000"/>
              </a:lnSpc>
              <a:spcBef>
                <a:spcPts val="0"/>
              </a:spcBef>
              <a:spcAft>
                <a:spcPts val="0"/>
              </a:spcAft>
              <a:buNone/>
            </a:pPr>
            <a:r>
              <a:rPr lang="en-US" sz="1950" b="1">
                <a:solidFill>
                  <a:srgbClr val="131617"/>
                </a:solidFill>
                <a:latin typeface="Tahoma"/>
                <a:ea typeface="Tahoma"/>
                <a:cs typeface="Tahoma"/>
                <a:sym typeface="Tahoma"/>
              </a:rPr>
              <a:t>+16%</a:t>
            </a:r>
            <a:endParaRPr sz="1950">
              <a:latin typeface="Tahoma"/>
              <a:ea typeface="Tahoma"/>
              <a:cs typeface="Tahoma"/>
              <a:sym typeface="Tahoma"/>
            </a:endParaRPr>
          </a:p>
        </p:txBody>
      </p:sp>
      <p:sp>
        <p:nvSpPr>
          <p:cNvPr id="1503" name="Google Shape;1503;g16cd2f245f6_0_1002"/>
          <p:cNvSpPr/>
          <p:nvPr/>
        </p:nvSpPr>
        <p:spPr>
          <a:xfrm>
            <a:off x="11823724" y="9220242"/>
            <a:ext cx="370840" cy="433704"/>
          </a:xfrm>
          <a:custGeom>
            <a:avLst/>
            <a:gdLst/>
            <a:ahLst/>
            <a:cxnLst/>
            <a:rect l="l" t="t" r="r" b="b"/>
            <a:pathLst>
              <a:path w="370840" h="433704" extrusionOk="0">
                <a:moveTo>
                  <a:pt x="0" y="216747"/>
                </a:moveTo>
                <a:lnTo>
                  <a:pt x="4892" y="167056"/>
                </a:lnTo>
                <a:lnTo>
                  <a:pt x="18829" y="121437"/>
                </a:lnTo>
                <a:lnTo>
                  <a:pt x="40700" y="81193"/>
                </a:lnTo>
                <a:lnTo>
                  <a:pt x="69397" y="47624"/>
                </a:lnTo>
                <a:lnTo>
                  <a:pt x="103808" y="22034"/>
                </a:lnTo>
                <a:lnTo>
                  <a:pt x="142824" y="5725"/>
                </a:lnTo>
                <a:lnTo>
                  <a:pt x="185334" y="0"/>
                </a:lnTo>
                <a:lnTo>
                  <a:pt x="227845" y="5725"/>
                </a:lnTo>
                <a:lnTo>
                  <a:pt x="266861" y="22034"/>
                </a:lnTo>
                <a:lnTo>
                  <a:pt x="301272" y="47624"/>
                </a:lnTo>
                <a:lnTo>
                  <a:pt x="329968" y="81193"/>
                </a:lnTo>
                <a:lnTo>
                  <a:pt x="351840" y="121437"/>
                </a:lnTo>
                <a:lnTo>
                  <a:pt x="365777" y="167056"/>
                </a:lnTo>
                <a:lnTo>
                  <a:pt x="370669" y="216747"/>
                </a:lnTo>
                <a:lnTo>
                  <a:pt x="365777" y="266437"/>
                </a:lnTo>
                <a:lnTo>
                  <a:pt x="351840" y="312056"/>
                </a:lnTo>
                <a:lnTo>
                  <a:pt x="329968" y="352301"/>
                </a:lnTo>
                <a:lnTo>
                  <a:pt x="301272" y="385870"/>
                </a:lnTo>
                <a:lnTo>
                  <a:pt x="266861" y="411460"/>
                </a:lnTo>
                <a:lnTo>
                  <a:pt x="227845" y="427768"/>
                </a:lnTo>
                <a:lnTo>
                  <a:pt x="185334" y="433494"/>
                </a:lnTo>
                <a:lnTo>
                  <a:pt x="142824" y="427768"/>
                </a:lnTo>
                <a:lnTo>
                  <a:pt x="103808" y="411460"/>
                </a:lnTo>
                <a:lnTo>
                  <a:pt x="69397" y="385870"/>
                </a:lnTo>
                <a:lnTo>
                  <a:pt x="40700" y="352301"/>
                </a:lnTo>
                <a:lnTo>
                  <a:pt x="18829" y="312056"/>
                </a:lnTo>
                <a:lnTo>
                  <a:pt x="4892" y="266437"/>
                </a:lnTo>
                <a:lnTo>
                  <a:pt x="0" y="216747"/>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504" name="Google Shape;1504;g16cd2f245f6_0_1002"/>
          <p:cNvSpPr/>
          <p:nvPr/>
        </p:nvSpPr>
        <p:spPr>
          <a:xfrm>
            <a:off x="10749410" y="2858551"/>
            <a:ext cx="279400" cy="329564"/>
          </a:xfrm>
          <a:custGeom>
            <a:avLst/>
            <a:gdLst/>
            <a:ahLst/>
            <a:cxnLst/>
            <a:rect l="l" t="t" r="r" b="b"/>
            <a:pathLst>
              <a:path w="279400" h="329564" extrusionOk="0">
                <a:moveTo>
                  <a:pt x="139472" y="0"/>
                </a:moveTo>
                <a:lnTo>
                  <a:pt x="0" y="139472"/>
                </a:lnTo>
                <a:lnTo>
                  <a:pt x="69736" y="139472"/>
                </a:lnTo>
                <a:lnTo>
                  <a:pt x="69736" y="329204"/>
                </a:lnTo>
                <a:lnTo>
                  <a:pt x="209208" y="329204"/>
                </a:lnTo>
                <a:lnTo>
                  <a:pt x="209208" y="139472"/>
                </a:lnTo>
                <a:lnTo>
                  <a:pt x="278944" y="139472"/>
                </a:lnTo>
                <a:lnTo>
                  <a:pt x="139472" y="0"/>
                </a:lnTo>
                <a:close/>
              </a:path>
            </a:pathLst>
          </a:custGeom>
          <a:solidFill>
            <a:srgbClr val="00AF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505" name="Google Shape;1505;g16cd2f245f6_0_1002"/>
          <p:cNvPicPr preferRelativeResize="0"/>
          <p:nvPr/>
        </p:nvPicPr>
        <p:blipFill rotWithShape="1">
          <a:blip r:embed="rId16">
            <a:alphaModFix/>
          </a:blip>
          <a:srcRect/>
          <a:stretch/>
        </p:blipFill>
        <p:spPr>
          <a:xfrm>
            <a:off x="17699152" y="129432"/>
            <a:ext cx="796613" cy="748852"/>
          </a:xfrm>
          <a:prstGeom prst="rect">
            <a:avLst/>
          </a:prstGeom>
          <a:noFill/>
          <a:ln>
            <a:noFill/>
          </a:ln>
        </p:spPr>
      </p:pic>
      <p:sp>
        <p:nvSpPr>
          <p:cNvPr id="1506" name="Google Shape;1506;g16cd2f245f6_0_1002"/>
          <p:cNvSpPr txBox="1"/>
          <p:nvPr/>
        </p:nvSpPr>
        <p:spPr>
          <a:xfrm>
            <a:off x="1340347" y="10536165"/>
            <a:ext cx="11708700" cy="544500"/>
          </a:xfrm>
          <a:prstGeom prst="rect">
            <a:avLst/>
          </a:prstGeom>
          <a:noFill/>
          <a:ln>
            <a:noFill/>
          </a:ln>
        </p:spPr>
        <p:txBody>
          <a:bodyPr spcFirstLastPara="1" wrap="square" lIns="0" tIns="69850" rIns="0" bIns="0" anchor="t" anchorCtr="0">
            <a:spAutoFit/>
          </a:bodyPr>
          <a:lstStyle/>
          <a:p>
            <a:pPr marL="12700" marR="0" lvl="0" indent="0" algn="l" rtl="0">
              <a:lnSpc>
                <a:spcPct val="100000"/>
              </a:lnSpc>
              <a:spcBef>
                <a:spcPts val="0"/>
              </a:spcBef>
              <a:spcAft>
                <a:spcPts val="0"/>
              </a:spcAft>
              <a:buNone/>
            </a:pPr>
            <a:r>
              <a:rPr lang="en-US" sz="1450">
                <a:latin typeface="Tahoma"/>
                <a:ea typeface="Tahoma"/>
                <a:cs typeface="Tahoma"/>
                <a:sym typeface="Tahoma"/>
              </a:rPr>
              <a:t>The next time you are looking to visit/order from a Quick Service Restaurant, how likely or unlikely are you to purchase the following brands?</a:t>
            </a:r>
            <a:endParaRPr sz="1450">
              <a:latin typeface="Tahoma"/>
              <a:ea typeface="Tahoma"/>
              <a:cs typeface="Tahoma"/>
              <a:sym typeface="Tahoma"/>
            </a:endParaRPr>
          </a:p>
          <a:p>
            <a:pPr marL="12700" marR="0" lvl="0" indent="0" algn="l" rtl="0">
              <a:lnSpc>
                <a:spcPct val="100000"/>
              </a:lnSpc>
              <a:spcBef>
                <a:spcPts val="395"/>
              </a:spcBef>
              <a:spcAft>
                <a:spcPts val="0"/>
              </a:spcAft>
              <a:buNone/>
            </a:pPr>
            <a:r>
              <a:rPr lang="en-US" sz="1300" b="1">
                <a:latin typeface="Tahoma"/>
                <a:ea typeface="Tahoma"/>
                <a:cs typeface="Tahoma"/>
                <a:sym typeface="Tahoma"/>
              </a:rPr>
              <a:t>Top 2 Box: </a:t>
            </a:r>
            <a:r>
              <a:rPr lang="en-US" sz="1300">
                <a:latin typeface="Tahoma"/>
                <a:ea typeface="Tahoma"/>
                <a:cs typeface="Tahoma"/>
                <a:sym typeface="Tahoma"/>
              </a:rPr>
              <a:t>Extremely Likely + Somewhat Likely</a:t>
            </a:r>
            <a:endParaRPr sz="1300">
              <a:latin typeface="Tahoma"/>
              <a:ea typeface="Tahoma"/>
              <a:cs typeface="Tahoma"/>
              <a:sym typeface="Tahoma"/>
            </a:endParaRPr>
          </a:p>
        </p:txBody>
      </p:sp>
      <p:pic>
        <p:nvPicPr>
          <p:cNvPr id="1507" name="Google Shape;1507;g16cd2f245f6_0_1002"/>
          <p:cNvPicPr preferRelativeResize="0"/>
          <p:nvPr/>
        </p:nvPicPr>
        <p:blipFill rotWithShape="1">
          <a:blip r:embed="rId17">
            <a:alphaModFix/>
          </a:blip>
          <a:srcRect/>
          <a:stretch/>
        </p:blipFill>
        <p:spPr>
          <a:xfrm>
            <a:off x="761442" y="10578997"/>
            <a:ext cx="405851" cy="330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2" name="Google Shape;1512;g16cd2f245f6_0_1046"/>
          <p:cNvSpPr txBox="1">
            <a:spLocks noGrp="1"/>
          </p:cNvSpPr>
          <p:nvPr>
            <p:ph type="title"/>
          </p:nvPr>
        </p:nvSpPr>
        <p:spPr>
          <a:xfrm>
            <a:off x="225842" y="4575537"/>
            <a:ext cx="19652400" cy="3161100"/>
          </a:xfrm>
          <a:prstGeom prst="rect">
            <a:avLst/>
          </a:prstGeom>
          <a:noFill/>
          <a:ln>
            <a:noFill/>
          </a:ln>
        </p:spPr>
        <p:txBody>
          <a:bodyPr spcFirstLastPara="1" wrap="square" lIns="0" tIns="12700" rIns="0" bIns="0" anchor="t" anchorCtr="0">
            <a:spAutoFit/>
          </a:bodyPr>
          <a:lstStyle/>
          <a:p>
            <a:pPr marL="309245" lvl="0" indent="0" algn="l" rtl="0">
              <a:lnSpc>
                <a:spcPct val="100000"/>
              </a:lnSpc>
              <a:spcBef>
                <a:spcPts val="0"/>
              </a:spcBef>
              <a:spcAft>
                <a:spcPts val="0"/>
              </a:spcAft>
              <a:buNone/>
            </a:pPr>
            <a:r>
              <a:rPr lang="en-US"/>
              <a:t>AD DIAGNOSTICS</a:t>
            </a:r>
            <a:endParaRPr/>
          </a:p>
          <a:p>
            <a:pPr marL="309245" lvl="0" indent="0" algn="l" rtl="0">
              <a:lnSpc>
                <a:spcPct val="100000"/>
              </a:lnSpc>
              <a:spcBef>
                <a:spcPts val="5"/>
              </a:spcBef>
              <a:spcAft>
                <a:spcPts val="0"/>
              </a:spcAft>
              <a:buNone/>
            </a:pPr>
            <a:r>
              <a:rPr lang="en-US" sz="6600"/>
              <a:t>Ad Recall | Brand Association | Message Association</a:t>
            </a:r>
            <a:endParaRPr sz="6600"/>
          </a:p>
        </p:txBody>
      </p:sp>
      <p:pic>
        <p:nvPicPr>
          <p:cNvPr id="1513" name="Google Shape;1513;g16cd2f245f6_0_1046"/>
          <p:cNvPicPr preferRelativeResize="0"/>
          <p:nvPr/>
        </p:nvPicPr>
        <p:blipFill rotWithShape="1">
          <a:blip r:embed="rId3">
            <a:alphaModFix/>
          </a:blip>
          <a:srcRect/>
          <a:stretch/>
        </p:blipFill>
        <p:spPr>
          <a:xfrm>
            <a:off x="163900" y="75326"/>
            <a:ext cx="1485564" cy="208707"/>
          </a:xfrm>
          <a:prstGeom prst="rect">
            <a:avLst/>
          </a:prstGeom>
          <a:noFill/>
          <a:ln>
            <a:noFill/>
          </a:ln>
        </p:spPr>
      </p:pic>
      <p:pic>
        <p:nvPicPr>
          <p:cNvPr id="1514" name="Google Shape;1514;g16cd2f245f6_0_1046"/>
          <p:cNvPicPr preferRelativeResize="0"/>
          <p:nvPr/>
        </p:nvPicPr>
        <p:blipFill rotWithShape="1">
          <a:blip r:embed="rId4">
            <a:alphaModFix/>
          </a:blip>
          <a:srcRect/>
          <a:stretch/>
        </p:blipFill>
        <p:spPr>
          <a:xfrm>
            <a:off x="17699152" y="129432"/>
            <a:ext cx="796613" cy="74885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8F8F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1179</Words>
  <Application>Microsoft Office PowerPoint</Application>
  <PresentationFormat>Custom</PresentationFormat>
  <Paragraphs>258</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 Black</vt:lpstr>
      <vt:lpstr>Arial</vt:lpstr>
      <vt:lpstr>Trebuchet MS</vt:lpstr>
      <vt:lpstr>Tahoma</vt:lpstr>
      <vt:lpstr>Libre Franklin Medium</vt:lpstr>
      <vt:lpstr>Calibri</vt:lpstr>
      <vt:lpstr>Times New Roman</vt:lpstr>
      <vt:lpstr>Office Theme</vt:lpstr>
      <vt:lpstr>PowerPoint Presentation</vt:lpstr>
      <vt:lpstr>RESEARCH BACKGROUND</vt:lpstr>
      <vt:lpstr>KEY METRICS</vt:lpstr>
      <vt:lpstr>THE METHODOLOGY</vt:lpstr>
      <vt:lpstr>THE DEMOGRAPHICS</vt:lpstr>
      <vt:lpstr>BRAND KPIs Brand Awareness | Purchase Intention</vt:lpstr>
      <vt:lpstr>BRAND AWARENESS</vt:lpstr>
      <vt:lpstr>PURCHASE INTENTION</vt:lpstr>
      <vt:lpstr>AD DIAGNOSTICS Ad Recall | Brand Association | Message Association</vt:lpstr>
      <vt:lpstr>AD RECALL</vt:lpstr>
      <vt:lpstr>BRAND ASSOCIATION</vt:lpstr>
      <vt:lpstr>MESSAGE ASSOCIATION</vt:lpstr>
      <vt:lpstr>SUMMARY</vt:lpstr>
      <vt:lpstr>SUMMARY</vt:lpstr>
      <vt:lpstr>ANNEXURE</vt:lpstr>
      <vt:lpstr>ANNEXURE – BRAND AWARENESS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TMA</dc:creator>
  <cp:lastModifiedBy>Pallabi Roy</cp:lastModifiedBy>
  <cp:revision>1</cp:revision>
  <dcterms:created xsi:type="dcterms:W3CDTF">2022-10-06T10:05:10Z</dcterms:created>
  <dcterms:modified xsi:type="dcterms:W3CDTF">2022-11-03T05:51:32Z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2022-08-05T00:00:00Z</vt:filetime>
  </property>
  <property fmtid="{D5CDD505-2E9C-101B-9397-08002B2CF9AE}" pid="3" name="Creator">
    <vt:lpwstr>Keynote</vt:lpwstr>
  </property>
  <property fmtid="{D5CDD505-2E9C-101B-9397-08002B2CF9AE}" pid="4" name="LastSaved">
    <vt:filetime>2022-10-06T00:00:00Z</vt:filetime>
  </property>
  <property fmtid="{D5CDD505-2E9C-101B-9397-08002B2CF9AE}" pid="5" name="Producer">
    <vt:lpwstr>macOS Version 11.4 (Build 20F71) Quartz PDFContext</vt:lpwstr>
  </property>
</Properties>
</file>