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79589-36EE-16BD-CE35-4A0ABED6EE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7F826D-6799-8E7B-969F-570ACDB787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32A0B-3ED3-0F07-C0C6-BADA1FF52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2C8E2-4AA1-4976-B93C-1FFFFD232ECA}" type="datetimeFigureOut">
              <a:rPr lang="en-IN" smtClean="0"/>
              <a:t>17-08-2022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CD238-AF55-26D2-04B9-A96B4EDCD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66794-2C7C-8220-132B-C3B6A5CDE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8ED9-27AE-42E3-B57B-AA9B397E298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765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D5B94-980F-3A1C-8783-2D58D3070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A6B2CF-CCEC-0871-E8B7-6E6DDD79F5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136FF-AF38-40FF-61DE-E413333F5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2C8E2-4AA1-4976-B93C-1FFFFD232ECA}" type="datetimeFigureOut">
              <a:rPr lang="en-IN" smtClean="0"/>
              <a:t>17-08-2022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37DD3-E445-FB24-885A-C9644DF79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89C8B-A2E6-A62E-EC34-9DA602FE3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8ED9-27AE-42E3-B57B-AA9B397E298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591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F9A86D-7C96-1872-5243-5880C7222F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B85B4E-83CA-2B9F-6CA5-6E617E4BC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35C26-3670-94D8-6481-6AB20DFD5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2C8E2-4AA1-4976-B93C-1FFFFD232ECA}" type="datetimeFigureOut">
              <a:rPr lang="en-IN" smtClean="0"/>
              <a:t>17-08-2022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3CEB8-8ADC-A9FE-85F3-C0E0FF63B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592FB-B134-72C5-21A7-2A5C52182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8ED9-27AE-42E3-B57B-AA9B397E298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3630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325BF-FFE3-6F26-50D4-A034561E9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1DAFB-4612-BA25-6068-F5026C740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BB03B-16CE-B498-6887-CE6B2486F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2C8E2-4AA1-4976-B93C-1FFFFD232ECA}" type="datetimeFigureOut">
              <a:rPr lang="en-IN" smtClean="0"/>
              <a:t>17-08-2022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00F65-5441-A343-FFDD-4D6AF19BE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4DDBF-0B89-A705-C651-D78181F90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8ED9-27AE-42E3-B57B-AA9B397E298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5846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260EA-1F39-03E4-9B68-E7F38DD8E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5B53E5-5D9C-171B-F0E5-3DF5692A6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6C572-C522-4129-7630-34F50CB61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2C8E2-4AA1-4976-B93C-1FFFFD232ECA}" type="datetimeFigureOut">
              <a:rPr lang="en-IN" smtClean="0"/>
              <a:t>17-08-2022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66BB5-CE78-4479-B5E2-90FCCE217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18D04-EAA7-4722-C989-B9ADBC0AD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8ED9-27AE-42E3-B57B-AA9B397E298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2350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C519C-C78F-A085-3C2A-38B20F395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6F51E-1305-2BE3-CCE5-D9E0A18EC4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B908ED-27C8-492D-C9E7-EC281F469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7746C-873B-13FA-2783-FC2112235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2C8E2-4AA1-4976-B93C-1FFFFD232ECA}" type="datetimeFigureOut">
              <a:rPr lang="en-IN" smtClean="0"/>
              <a:t>17-08-2022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95C63B-30F6-A18A-2EF1-75105A70C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3D29B3-B79A-284F-9A8A-5E8A3C002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8ED9-27AE-42E3-B57B-AA9B397E298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0261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677ED-178E-3629-B8DC-13F745958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2DF5E-CB59-A55C-8A37-C764EFB37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11FFC9-FDA5-714C-B40D-74FED3FC5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F2B442-3E9E-FA2B-544E-313470BC26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0C7932-6DC1-1438-3EA5-AA3E4590A7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B0892D-EB49-5911-BA35-38C3C5DF4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2C8E2-4AA1-4976-B93C-1FFFFD232ECA}" type="datetimeFigureOut">
              <a:rPr lang="en-IN" smtClean="0"/>
              <a:t>17-08-2022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336036-641C-E659-38B4-DF287AC7C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98E8B2-EC88-0985-D436-E4C1BD74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8ED9-27AE-42E3-B57B-AA9B397E298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7230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B79A5-EB4B-B010-2732-F9F213BCA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34872B-AC9D-FC1C-1055-3218A58A5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2C8E2-4AA1-4976-B93C-1FFFFD232ECA}" type="datetimeFigureOut">
              <a:rPr lang="en-IN" smtClean="0"/>
              <a:t>17-08-2022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5E0B38-9889-B537-26E5-B98CFB3AB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6ACFD8-9893-B200-79DC-4E23BD637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8ED9-27AE-42E3-B57B-AA9B397E298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383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41CAB8-8505-01DE-01DE-52EE3B245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2C8E2-4AA1-4976-B93C-1FFFFD232ECA}" type="datetimeFigureOut">
              <a:rPr lang="en-IN" smtClean="0"/>
              <a:t>17-08-2022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D8C657-6E21-8A8A-C49F-64E6DC12E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1B2E8B-947C-D001-E6FD-2BC94364C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8ED9-27AE-42E3-B57B-AA9B397E298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7352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F851F-B26E-B655-4972-34B0638CC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460F5-5250-287B-146F-35DE252CC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8EC7E0-2A0E-FAA2-DD43-2BBE5530EA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C3BDAF-70CC-B643-4D7B-1DA4086AF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2C8E2-4AA1-4976-B93C-1FFFFD232ECA}" type="datetimeFigureOut">
              <a:rPr lang="en-IN" smtClean="0"/>
              <a:t>17-08-2022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42916F-926C-B152-99B0-443BEE9B8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F51BCB-B65E-B691-2A3D-F6A9312BD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8ED9-27AE-42E3-B57B-AA9B397E298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4225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88989-9B5E-43E1-B7A9-42B9FB33D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DD5C0-7AF1-0DC1-317E-2BEC505191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314E0B-6AEB-28A0-55BE-EBD45373B5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EC14C6-C961-7EA5-1A65-430AAE32C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2C8E2-4AA1-4976-B93C-1FFFFD232ECA}" type="datetimeFigureOut">
              <a:rPr lang="en-IN" smtClean="0"/>
              <a:t>17-08-2022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ED319C-9B25-4E57-950E-3CF314499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E701FF-5822-2507-DD2D-3C9CF2198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E8ED9-27AE-42E3-B57B-AA9B397E298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2015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8A7B71-FE18-7F98-8421-3A9128A72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E43E22-B07E-B07C-5B64-C45A10A34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6CF52-0810-253D-4D23-D895B28D89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2C8E2-4AA1-4976-B93C-1FFFFD232ECA}" type="datetimeFigureOut">
              <a:rPr lang="en-IN" smtClean="0"/>
              <a:t>17-08-2022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18C33-4F2E-2242-FA39-D7116769E8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1E19D-AC7D-08FF-AD60-B61525EB6E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E8ED9-27AE-42E3-B57B-AA9B397E298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7546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7FFDB5-3D53-4DB4-8FB5-6C495E36DCEA}"/>
              </a:ext>
            </a:extLst>
          </p:cNvPr>
          <p:cNvSpPr txBox="1"/>
          <p:nvPr/>
        </p:nvSpPr>
        <p:spPr>
          <a:xfrm>
            <a:off x="1196788" y="161365"/>
            <a:ext cx="9359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Popular Custom Sized Dimensions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C364C4-39BB-6D80-2BDA-0B86EB40233D}"/>
              </a:ext>
            </a:extLst>
          </p:cNvPr>
          <p:cNvSpPr txBox="1"/>
          <p:nvPr/>
        </p:nvSpPr>
        <p:spPr>
          <a:xfrm>
            <a:off x="660834" y="1439262"/>
            <a:ext cx="233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Width X 5 Height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AA9EBB-D6F8-6977-26DE-B3695BD83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19" y="1958922"/>
            <a:ext cx="2666161" cy="330048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98EAFE-281D-F50B-8D87-CA9BF999F481}"/>
              </a:ext>
            </a:extLst>
          </p:cNvPr>
          <p:cNvSpPr txBox="1"/>
          <p:nvPr/>
        </p:nvSpPr>
        <p:spPr>
          <a:xfrm>
            <a:off x="3536576" y="1439262"/>
            <a:ext cx="2559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Width X 10 Height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EBA735-94E5-027E-34F6-2CF1DF883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605" y="1984709"/>
            <a:ext cx="2178759" cy="324891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D16EF6B-7CB4-E632-7D8F-3F91EFA0EF8D}"/>
              </a:ext>
            </a:extLst>
          </p:cNvPr>
          <p:cNvSpPr txBox="1"/>
          <p:nvPr/>
        </p:nvSpPr>
        <p:spPr>
          <a:xfrm>
            <a:off x="6464097" y="1399668"/>
            <a:ext cx="2326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Width X 20 Height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CA45CC5-7A17-36AD-DCE2-2A956EBB3F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544" y="1984709"/>
            <a:ext cx="2009449" cy="329946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3D9359F-18D3-B491-6190-3513EFF57DD4}"/>
              </a:ext>
            </a:extLst>
          </p:cNvPr>
          <p:cNvSpPr txBox="1"/>
          <p:nvPr/>
        </p:nvSpPr>
        <p:spPr>
          <a:xfrm>
            <a:off x="779929" y="5391478"/>
            <a:ext cx="1667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Area: 20 Sqcm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378751-B704-CF49-6174-A0B56B4A4EAF}"/>
              </a:ext>
            </a:extLst>
          </p:cNvPr>
          <p:cNvSpPr txBox="1"/>
          <p:nvPr/>
        </p:nvSpPr>
        <p:spPr>
          <a:xfrm>
            <a:off x="3697605" y="5390685"/>
            <a:ext cx="1882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Area: 120 Sqcm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8E2628-C773-050A-CA07-84D97E027827}"/>
              </a:ext>
            </a:extLst>
          </p:cNvPr>
          <p:cNvSpPr txBox="1"/>
          <p:nvPr/>
        </p:nvSpPr>
        <p:spPr>
          <a:xfrm>
            <a:off x="6622544" y="5375652"/>
            <a:ext cx="1838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Area: 240 Sqcm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4ACD68-CF4F-518A-024B-F21D0604CB59}"/>
              </a:ext>
            </a:extLst>
          </p:cNvPr>
          <p:cNvSpPr txBox="1"/>
          <p:nvPr/>
        </p:nvSpPr>
        <p:spPr>
          <a:xfrm>
            <a:off x="9355791" y="5406121"/>
            <a:ext cx="1882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Area: 100 </a:t>
            </a:r>
            <a:r>
              <a:rPr lang="en-I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Sqcm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007BFB-B87B-CB38-5738-EB0CB9DBA52F}"/>
              </a:ext>
            </a:extLst>
          </p:cNvPr>
          <p:cNvSpPr txBox="1"/>
          <p:nvPr/>
        </p:nvSpPr>
        <p:spPr>
          <a:xfrm>
            <a:off x="9214923" y="1370250"/>
            <a:ext cx="26871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Width X 10 Height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CE58F02-E55F-487B-C30A-4308FBBC16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923" y="1958922"/>
            <a:ext cx="2371759" cy="327470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16727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04B322D-84FC-7F4A-8FA4-6BB30445D7FF}"/>
              </a:ext>
            </a:extLst>
          </p:cNvPr>
          <p:cNvSpPr txBox="1"/>
          <p:nvPr/>
        </p:nvSpPr>
        <p:spPr>
          <a:xfrm>
            <a:off x="1734670" y="143453"/>
            <a:ext cx="84850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Dimensions to Advertise in Newspaper</a:t>
            </a:r>
            <a:endParaRPr lang="en-IN" sz="320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A1603F9-C02E-C902-274C-5D26CBAA2C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905232"/>
              </p:ext>
            </p:extLst>
          </p:nvPr>
        </p:nvGraphicFramePr>
        <p:xfrm>
          <a:off x="712693" y="806824"/>
          <a:ext cx="10623176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635">
                  <a:extLst>
                    <a:ext uri="{9D8B030D-6E8A-4147-A177-3AD203B41FA5}">
                      <a16:colId xmlns:a16="http://schemas.microsoft.com/office/drawing/2014/main" val="2048740175"/>
                    </a:ext>
                  </a:extLst>
                </a:gridCol>
                <a:gridCol w="2182222">
                  <a:extLst>
                    <a:ext uri="{9D8B030D-6E8A-4147-A177-3AD203B41FA5}">
                      <a16:colId xmlns:a16="http://schemas.microsoft.com/office/drawing/2014/main" val="1453954222"/>
                    </a:ext>
                  </a:extLst>
                </a:gridCol>
                <a:gridCol w="1718931">
                  <a:extLst>
                    <a:ext uri="{9D8B030D-6E8A-4147-A177-3AD203B41FA5}">
                      <a16:colId xmlns:a16="http://schemas.microsoft.com/office/drawing/2014/main" val="1384421978"/>
                    </a:ext>
                  </a:extLst>
                </a:gridCol>
                <a:gridCol w="1517597">
                  <a:extLst>
                    <a:ext uri="{9D8B030D-6E8A-4147-A177-3AD203B41FA5}">
                      <a16:colId xmlns:a16="http://schemas.microsoft.com/office/drawing/2014/main" val="3912612584"/>
                    </a:ext>
                  </a:extLst>
                </a:gridCol>
                <a:gridCol w="1517597">
                  <a:extLst>
                    <a:ext uri="{9D8B030D-6E8A-4147-A177-3AD203B41FA5}">
                      <a16:colId xmlns:a16="http://schemas.microsoft.com/office/drawing/2014/main" val="103386769"/>
                    </a:ext>
                  </a:extLst>
                </a:gridCol>
                <a:gridCol w="1517597">
                  <a:extLst>
                    <a:ext uri="{9D8B030D-6E8A-4147-A177-3AD203B41FA5}">
                      <a16:colId xmlns:a16="http://schemas.microsoft.com/office/drawing/2014/main" val="677900099"/>
                    </a:ext>
                  </a:extLst>
                </a:gridCol>
                <a:gridCol w="1517597">
                  <a:extLst>
                    <a:ext uri="{9D8B030D-6E8A-4147-A177-3AD203B41FA5}">
                      <a16:colId xmlns:a16="http://schemas.microsoft.com/office/drawing/2014/main" val="2634355887"/>
                    </a:ext>
                  </a:extLst>
                </a:gridCol>
              </a:tblGrid>
              <a:tr h="904198">
                <a:tc>
                  <a:txBody>
                    <a:bodyPr/>
                    <a:lstStyle/>
                    <a:p>
                      <a:endParaRPr lang="en-IN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120sqcm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240sqcm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Quarter Page</a:t>
                      </a:r>
                    </a:p>
                    <a:p>
                      <a:r>
                        <a:rPr lang="en-IN" b="1" dirty="0"/>
                        <a:t>400sqcm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Horizontal Half Page 825sqcm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Vertical Half Page 736sqcm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699107"/>
                  </a:ext>
                </a:extLst>
              </a:tr>
              <a:tr h="361679">
                <a:tc>
                  <a:txBody>
                    <a:bodyPr/>
                    <a:lstStyle/>
                    <a:p>
                      <a:r>
                        <a:rPr lang="en-IN" b="1" dirty="0"/>
                        <a:t>S.N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Particulars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W                  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W             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W             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W             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W             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50494"/>
                  </a:ext>
                </a:extLst>
              </a:tr>
              <a:tr h="361679">
                <a:tc>
                  <a:txBody>
                    <a:bodyPr/>
                    <a:lstStyle/>
                    <a:p>
                      <a:r>
                        <a:rPr lang="en-IN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Popular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12                10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12             20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20             20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32.9          25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16             46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353225"/>
                  </a:ext>
                </a:extLst>
              </a:tr>
              <a:tr h="361679">
                <a:tc>
                  <a:txBody>
                    <a:bodyPr/>
                    <a:lstStyle/>
                    <a:p>
                      <a:r>
                        <a:rPr lang="en-IN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Popular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10                12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20             12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16             25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        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         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990461"/>
                  </a:ext>
                </a:extLst>
              </a:tr>
              <a:tr h="361679">
                <a:tc>
                  <a:txBody>
                    <a:bodyPr/>
                    <a:lstStyle/>
                    <a:p>
                      <a:r>
                        <a:rPr lang="en-IN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1" dirty="0"/>
                        <a:t>Other alternative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03                40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15             16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25             16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        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         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748001"/>
                  </a:ext>
                </a:extLst>
              </a:tr>
              <a:tr h="361679">
                <a:tc>
                  <a:txBody>
                    <a:bodyPr/>
                    <a:lstStyle/>
                    <a:p>
                      <a:r>
                        <a:rPr lang="en-IN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dirty="0"/>
                        <a:t>Other alternative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05                24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16             15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08             50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        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         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2173379"/>
                  </a:ext>
                </a:extLst>
              </a:tr>
              <a:tr h="361679">
                <a:tc>
                  <a:txBody>
                    <a:bodyPr/>
                    <a:lstStyle/>
                    <a:p>
                      <a:r>
                        <a:rPr lang="en-IN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dirty="0"/>
                        <a:t>Other alternative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24                05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05             48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10             40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        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         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141420"/>
                  </a:ext>
                </a:extLst>
              </a:tr>
              <a:tr h="361679">
                <a:tc>
                  <a:txBody>
                    <a:bodyPr/>
                    <a:lstStyle/>
                    <a:p>
                      <a:r>
                        <a:rPr lang="en-IN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dirty="0"/>
                        <a:t>Other alternative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06                20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06             40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       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        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         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343221"/>
                  </a:ext>
                </a:extLst>
              </a:tr>
              <a:tr h="361679">
                <a:tc>
                  <a:txBody>
                    <a:bodyPr/>
                    <a:lstStyle/>
                    <a:p>
                      <a:r>
                        <a:rPr lang="en-IN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dirty="0"/>
                        <a:t>Other alternative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20                06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08             30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       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        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         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363618"/>
                  </a:ext>
                </a:extLst>
              </a:tr>
              <a:tr h="361679">
                <a:tc>
                  <a:txBody>
                    <a:bodyPr/>
                    <a:lstStyle/>
                    <a:p>
                      <a:r>
                        <a:rPr lang="en-IN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dirty="0"/>
                        <a:t>Other alternative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08                15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30             08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       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        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         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480867"/>
                  </a:ext>
                </a:extLst>
              </a:tr>
              <a:tr h="361679">
                <a:tc>
                  <a:txBody>
                    <a:bodyPr/>
                    <a:lstStyle/>
                    <a:p>
                      <a:r>
                        <a:rPr lang="en-IN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dirty="0"/>
                        <a:t>Other alternative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15                08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10             24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       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        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         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109499"/>
                  </a:ext>
                </a:extLst>
              </a:tr>
              <a:tr h="361679">
                <a:tc>
                  <a:txBody>
                    <a:bodyPr/>
                    <a:lstStyle/>
                    <a:p>
                      <a:r>
                        <a:rPr lang="en-IN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dirty="0"/>
                        <a:t>Other alternative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04                30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24             10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       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        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         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768998"/>
                  </a:ext>
                </a:extLst>
              </a:tr>
              <a:tr h="361679">
                <a:tc>
                  <a:txBody>
                    <a:bodyPr/>
                    <a:lstStyle/>
                    <a:p>
                      <a:r>
                        <a:rPr lang="en-IN" b="1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dirty="0"/>
                        <a:t>Other alternative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30                04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        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        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         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           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610435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563DB2-377F-2BF5-25DA-07AA3E0577D5}"/>
              </a:ext>
            </a:extLst>
          </p:cNvPr>
          <p:cNvCxnSpPr>
            <a:cxnSpLocks/>
          </p:cNvCxnSpPr>
          <p:nvPr/>
        </p:nvCxnSpPr>
        <p:spPr>
          <a:xfrm>
            <a:off x="4410635" y="1896035"/>
            <a:ext cx="0" cy="4155141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8EEAE8-507C-4DDF-2F99-49207D9913EA}"/>
              </a:ext>
            </a:extLst>
          </p:cNvPr>
          <p:cNvCxnSpPr>
            <a:cxnSpLocks/>
          </p:cNvCxnSpPr>
          <p:nvPr/>
        </p:nvCxnSpPr>
        <p:spPr>
          <a:xfrm>
            <a:off x="5907741" y="1896035"/>
            <a:ext cx="0" cy="4155141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C7A8753-3A1D-51A8-FAB4-E14DE8736BA3}"/>
              </a:ext>
            </a:extLst>
          </p:cNvPr>
          <p:cNvCxnSpPr>
            <a:cxnSpLocks/>
          </p:cNvCxnSpPr>
          <p:nvPr/>
        </p:nvCxnSpPr>
        <p:spPr>
          <a:xfrm>
            <a:off x="7454153" y="1748118"/>
            <a:ext cx="0" cy="2272553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1250835-73A4-1920-CF5B-5B8A3596874C}"/>
              </a:ext>
            </a:extLst>
          </p:cNvPr>
          <p:cNvSpPr txBox="1"/>
          <p:nvPr/>
        </p:nvSpPr>
        <p:spPr>
          <a:xfrm>
            <a:off x="3292288" y="6188940"/>
            <a:ext cx="8323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 Other alternatives dimensions are not a popular dimensions and subject to approval from the respective publication</a:t>
            </a:r>
          </a:p>
        </p:txBody>
      </p:sp>
    </p:spTree>
    <p:extLst>
      <p:ext uri="{BB962C8B-B14F-4D97-AF65-F5344CB8AC3E}">
        <p14:creationId xmlns:p14="http://schemas.microsoft.com/office/powerpoint/2010/main" val="1209530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232</Words>
  <Application>Microsoft Office PowerPoint</Application>
  <PresentationFormat>Widescreen</PresentationFormat>
  <Paragraphs>101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TMA</dc:creator>
  <cp:lastModifiedBy>TMA</cp:lastModifiedBy>
  <cp:revision>9</cp:revision>
  <dcterms:created xsi:type="dcterms:W3CDTF">2022-08-02T07:11:56Z</dcterms:created>
  <dcterms:modified xsi:type="dcterms:W3CDTF">2022-08-17T11:56:32Z</dcterms:modified>
</cp:coreProperties>
</file>