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5" r:id="rId2"/>
    <p:sldId id="275" r:id="rId3"/>
    <p:sldId id="266" r:id="rId4"/>
    <p:sldId id="264" r:id="rId5"/>
    <p:sldId id="265" r:id="rId6"/>
    <p:sldId id="269"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78"/>
  </p:normalViewPr>
  <p:slideViewPr>
    <p:cSldViewPr snapToGrid="0" snapToObjects="1">
      <p:cViewPr varScale="1">
        <p:scale>
          <a:sx n="66" d="100"/>
          <a:sy n="66"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EF354-34A3-7147-94CE-D92F019DB02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184DEE2-2AAC-8C4D-9516-377F6903D2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C334938-A9C9-B54C-ADB5-E621319FF11A}"/>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DF6C79D2-B092-2B4F-AD70-F94650903F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3D7D7-C2B2-664B-9348-6ADBAD43719F}"/>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263767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8BEF5-4CBD-DC44-BFF2-7F36CC417C9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2C03B0B-9DD3-8C4B-9B18-7CAE8E29CC2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F34FD3A-60DD-4F45-AB6E-646DB3406EEC}"/>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F3D71A3A-0C4D-6C41-9BE4-DE5393157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65CCBF-CEDE-9940-A052-D9A068BBD848}"/>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62819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8611C6-85F6-7A4E-8632-A3B19D5BE89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40EC02-4F63-714C-B988-625AA27E29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8BCD660-1A35-5F47-B1C8-918B888C9D16}"/>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41512841-CEBC-8B46-9CBD-2F0827044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45960D-FF19-4D4E-8C94-1D1989DB7AB5}"/>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23473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F31E1-3B7A-104C-86AE-C4F2867624A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59AEC30-3DD7-3141-A3AB-9D87ED0080E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BBCDD3-9E77-2F45-BB7C-69B379D63817}"/>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087DDAAA-8F24-EC40-B9F0-6E1253BD3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AC56C-64EC-564C-AA28-B08CC0777A56}"/>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427362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3BD67-6594-E441-9B1E-21D7BD382AC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24E29DD-9696-7F4D-80BB-6F97E42324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B7D3A60-0EF1-E848-BE7E-583A5B9339CA}"/>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2A85ADAB-227E-3B4F-81BC-B9D63BB932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365CF-0954-124E-9B9F-2E1E2B09E3C4}"/>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284740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23218-185A-7243-B2EB-F50AEA1E9EF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E7E3817-19A3-AF45-939C-9EFB91E3A1C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8B8090D-6DDE-3444-858C-99E27578AFA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4AADF9D-60CF-A94D-9392-E574CA39E9C1}"/>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6" name="Footer Placeholder 5">
            <a:extLst>
              <a:ext uri="{FF2B5EF4-FFF2-40B4-BE49-F238E27FC236}">
                <a16:creationId xmlns:a16="http://schemas.microsoft.com/office/drawing/2014/main" id="{0EB54DFF-31C2-FE4F-BB0D-B32C74F2F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6293C-1EF4-254C-B51F-A674B48C3F43}"/>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393546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9391-DE6A-DC40-8D36-34A4D65DF14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907C6C6-999D-0345-80DE-509DB5391B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FFAB307-F5EF-0F45-A557-C99299CCD5E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28227EB-97D1-2149-B5C9-486A2EB0D7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8FB1CA9-82EA-6941-BCD1-59A5D55323B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74794DA-0175-C742-A3B4-33210D7D7A5F}"/>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8" name="Footer Placeholder 7">
            <a:extLst>
              <a:ext uri="{FF2B5EF4-FFF2-40B4-BE49-F238E27FC236}">
                <a16:creationId xmlns:a16="http://schemas.microsoft.com/office/drawing/2014/main" id="{69E54EF4-B8CB-C74B-B52D-0B57D5C1D0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3245C0-67E5-E24C-8A2E-D4FE3CB73984}"/>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77144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9846D-63C6-BA46-A11A-8DFC90E5794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8021D00-BD0D-A244-B4C0-A02C6F4E8B5E}"/>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4" name="Footer Placeholder 3">
            <a:extLst>
              <a:ext uri="{FF2B5EF4-FFF2-40B4-BE49-F238E27FC236}">
                <a16:creationId xmlns:a16="http://schemas.microsoft.com/office/drawing/2014/main" id="{1EAD14D5-F140-B344-9A33-291AA88B7E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2A4574-C32A-2F48-9BBD-20A911F147DF}"/>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620340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29795E-EF4D-0843-811B-FE7D97CFCDCA}"/>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3" name="Footer Placeholder 2">
            <a:extLst>
              <a:ext uri="{FF2B5EF4-FFF2-40B4-BE49-F238E27FC236}">
                <a16:creationId xmlns:a16="http://schemas.microsoft.com/office/drawing/2014/main" id="{AB56A372-27AA-3641-9AC4-4134A691C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AD7D2A-4AC6-AD4C-9FE8-D39A35CC686A}"/>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2037883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0259A-8B55-434B-B9A8-0D5C901E7AA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B29B6EB-6484-B740-95D3-B364FAFE77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B41AAAB-D04E-2144-AF18-860EB21CA2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600A9A-C06C-2844-8586-5EAB59DC6970}"/>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6" name="Footer Placeholder 5">
            <a:extLst>
              <a:ext uri="{FF2B5EF4-FFF2-40B4-BE49-F238E27FC236}">
                <a16:creationId xmlns:a16="http://schemas.microsoft.com/office/drawing/2014/main" id="{2E937229-2DBC-C045-AECC-2EBBA9697B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F5B544-5FDD-4D42-8CE8-DEAB3732DAC8}"/>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355997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F6DC2-F905-5841-B421-B62AAC026A0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30B70B8-FAE6-1B45-B031-9F61EA179E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8220E5-319D-B147-A016-5329F92321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2E92788-D4EA-E146-AE95-B8B56277F411}"/>
              </a:ext>
            </a:extLst>
          </p:cNvPr>
          <p:cNvSpPr>
            <a:spLocks noGrp="1"/>
          </p:cNvSpPr>
          <p:nvPr>
            <p:ph type="dt" sz="half" idx="10"/>
          </p:nvPr>
        </p:nvSpPr>
        <p:spPr/>
        <p:txBody>
          <a:bodyPr/>
          <a:lstStyle/>
          <a:p>
            <a:fld id="{72040333-D5EC-B14B-8414-8FDC82EBB701}" type="datetimeFigureOut">
              <a:rPr lang="en-US" smtClean="0"/>
              <a:t>7/13/2022</a:t>
            </a:fld>
            <a:endParaRPr lang="en-US"/>
          </a:p>
        </p:txBody>
      </p:sp>
      <p:sp>
        <p:nvSpPr>
          <p:cNvPr id="6" name="Footer Placeholder 5">
            <a:extLst>
              <a:ext uri="{FF2B5EF4-FFF2-40B4-BE49-F238E27FC236}">
                <a16:creationId xmlns:a16="http://schemas.microsoft.com/office/drawing/2014/main" id="{F58594C2-4D95-7846-8BDC-37DA728DDC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5E0363-5631-8749-A353-532769040360}"/>
              </a:ext>
            </a:extLst>
          </p:cNvPr>
          <p:cNvSpPr>
            <a:spLocks noGrp="1"/>
          </p:cNvSpPr>
          <p:nvPr>
            <p:ph type="sldNum" sz="quarter" idx="12"/>
          </p:nvPr>
        </p:nvSpPr>
        <p:spPr/>
        <p:txBody>
          <a:bodyPr/>
          <a:lstStyle/>
          <a:p>
            <a:fld id="{88D02CF3-A7D2-8D41-9DC8-5F14981E37F6}" type="slidenum">
              <a:rPr lang="en-US" smtClean="0"/>
              <a:t>‹#›</a:t>
            </a:fld>
            <a:endParaRPr lang="en-US"/>
          </a:p>
        </p:txBody>
      </p:sp>
    </p:spTree>
    <p:extLst>
      <p:ext uri="{BB962C8B-B14F-4D97-AF65-F5344CB8AC3E}">
        <p14:creationId xmlns:p14="http://schemas.microsoft.com/office/powerpoint/2010/main" val="40146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DE21BF-9D9A-9E46-8D2B-28BB7EC292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2C9E89C-26EB-B74F-A7B9-665885A82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89513EC-B79C-4842-BE21-0D5C824C79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40333-D5EC-B14B-8414-8FDC82EBB701}" type="datetimeFigureOut">
              <a:rPr lang="en-US" smtClean="0"/>
              <a:t>7/13/2022</a:t>
            </a:fld>
            <a:endParaRPr lang="en-US"/>
          </a:p>
        </p:txBody>
      </p:sp>
      <p:sp>
        <p:nvSpPr>
          <p:cNvPr id="5" name="Footer Placeholder 4">
            <a:extLst>
              <a:ext uri="{FF2B5EF4-FFF2-40B4-BE49-F238E27FC236}">
                <a16:creationId xmlns:a16="http://schemas.microsoft.com/office/drawing/2014/main" id="{255FE1C3-A930-3344-8AAD-84DD6948E3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589E6E-2B9D-0348-8388-F3DEF73112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D02CF3-A7D2-8D41-9DC8-5F14981E37F6}" type="slidenum">
              <a:rPr lang="en-US" smtClean="0"/>
              <a:t>‹#›</a:t>
            </a:fld>
            <a:endParaRPr lang="en-US"/>
          </a:p>
        </p:txBody>
      </p:sp>
    </p:spTree>
    <p:extLst>
      <p:ext uri="{BB962C8B-B14F-4D97-AF65-F5344CB8AC3E}">
        <p14:creationId xmlns:p14="http://schemas.microsoft.com/office/powerpoint/2010/main" val="4167703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YSL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118" y="1286201"/>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440543"/>
            <a:ext cx="407509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Brand</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Yves Saint Laurent</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1809875"/>
            <a:ext cx="9144000"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Objective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YSL partnered with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Dua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Lipa to launch a new fragrance called ‘Libre’, as a part of the campaign, the brand created video &amp; banner ads that used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Dua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Lipa &amp; her music to create awareness for the fragrance amongst highly affined &amp; affluential female audience on premium ad platforms like Spotify. The goal was to drive awareness for the launch of the new fragrance amongst their core TG,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76222" y="3323094"/>
            <a:ext cx="889098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Targeting</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Females, 25-45, Top Metros, Streamers of Pop, EDM, House Music, Concert Goers, Premium Device Users etc. </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76222" y="3968139"/>
            <a:ext cx="9036756"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Creative Concept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We deployed video ads &amp; banner ads targeted to the TG. Our video &amp; banner ads are built for viewability &amp; engagement as they target the ‘lean-in’ moment experienced by users. Tads only served when the audience is actively looking at, &amp; engaging with the screen, hence ensuring strong visibility, recall, &amp; engagement. </a:t>
            </a:r>
          </a:p>
        </p:txBody>
      </p:sp>
      <p:sp>
        <p:nvSpPr>
          <p:cNvPr id="18" name="Title 1">
            <a:extLst>
              <a:ext uri="{FF2B5EF4-FFF2-40B4-BE49-F238E27FC236}">
                <a16:creationId xmlns:a16="http://schemas.microsoft.com/office/drawing/2014/main" id="{8CDCFC25-4529-BD4B-ACA2-A9D470ACC62C}"/>
              </a:ext>
            </a:extLst>
          </p:cNvPr>
          <p:cNvSpPr txBox="1">
            <a:spLocks/>
          </p:cNvSpPr>
          <p:nvPr/>
        </p:nvSpPr>
        <p:spPr>
          <a:xfrm>
            <a:off x="1479354" y="5142474"/>
            <a:ext cx="9144000" cy="147867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161B2"/>
                </a:solidFill>
                <a:effectLst/>
                <a:uLnTx/>
                <a:uFillTx/>
                <a:latin typeface="Calibri Light" panose="020F0302020204030204"/>
                <a:ea typeface="+mj-ea"/>
                <a:cs typeface="+mj-cs"/>
              </a:rPr>
              <a:t>~ 0.4 Mn.</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161B2"/>
                </a:solidFill>
                <a:effectLst/>
                <a:uLnTx/>
                <a:uFillTx/>
                <a:latin typeface="Calibri Light" panose="020F0302020204030204"/>
                <a:ea typeface="+mj-ea"/>
                <a:cs typeface="+mj-cs"/>
              </a:rPr>
              <a:t>Reach</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7155180" y="4888386"/>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161B2"/>
                </a:solidFill>
                <a:effectLst/>
                <a:uLnTx/>
                <a:uFillTx/>
                <a:latin typeface="Calibri Light" panose="020F0302020204030204"/>
                <a:ea typeface="+mj-ea"/>
                <a:cs typeface="+mj-cs"/>
              </a:rPr>
              <a:t>0.7%.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161B2"/>
                </a:solidFill>
                <a:effectLst/>
                <a:uLnTx/>
                <a:uFillTx/>
                <a:latin typeface="Calibri Light" panose="020F0302020204030204"/>
                <a:ea typeface="+mj-ea"/>
                <a:cs typeface="+mj-cs"/>
              </a:rPr>
              <a:t>CTR </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1200" b="1" i="0" u="none" strike="noStrike" kern="1200" cap="none" spc="0" normalizeH="0" baseline="0" noProof="0" dirty="0">
                <a:ln>
                  <a:noFill/>
                </a:ln>
                <a:solidFill>
                  <a:srgbClr val="0161B2"/>
                </a:solidFill>
                <a:effectLst/>
                <a:uLnTx/>
                <a:uFillTx/>
                <a:latin typeface="Calibri Light" panose="020F0302020204030204"/>
                <a:ea typeface="+mj-ea"/>
                <a:cs typeface="+mj-cs"/>
              </a:rPr>
              <a:t>(higher than benchmark of 0.5%)</a:t>
            </a:r>
            <a:endParaRPr kumimoji="0" lang="en-US" sz="12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cxnSp>
        <p:nvCxnSpPr>
          <p:cNvPr id="15" name="Straight Connector 14">
            <a:extLst>
              <a:ext uri="{FF2B5EF4-FFF2-40B4-BE49-F238E27FC236}">
                <a16:creationId xmlns:a16="http://schemas.microsoft.com/office/drawing/2014/main" id="{DE29527B-7020-0446-A894-DAF0545ABEB0}"/>
              </a:ext>
            </a:extLst>
          </p:cNvPr>
          <p:cNvCxnSpPr/>
          <p:nvPr/>
        </p:nvCxnSpPr>
        <p:spPr>
          <a:xfrm>
            <a:off x="7378671" y="5531824"/>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6" name="Google Shape;472;p65">
            <a:extLst>
              <a:ext uri="{FF2B5EF4-FFF2-40B4-BE49-F238E27FC236}">
                <a16:creationId xmlns:a16="http://schemas.microsoft.com/office/drawing/2014/main" id="{6621950F-7714-7743-8E3F-F7CB3963BA4D}"/>
              </a:ext>
            </a:extLst>
          </p:cNvPr>
          <p:cNvPicPr preferRelativeResize="0"/>
          <p:nvPr/>
        </p:nvPicPr>
        <p:blipFill rotWithShape="1">
          <a:blip r:embed="rId3">
            <a:alphaModFix/>
          </a:blip>
          <a:srcRect l="1085" r="1085"/>
          <a:stretch/>
        </p:blipFill>
        <p:spPr>
          <a:xfrm>
            <a:off x="662956" y="1976295"/>
            <a:ext cx="2131438" cy="3873305"/>
          </a:xfrm>
          <a:prstGeom prst="rect">
            <a:avLst/>
          </a:prstGeom>
          <a:noFill/>
          <a:ln>
            <a:noFill/>
          </a:ln>
        </p:spPr>
      </p:pic>
    </p:spTree>
    <p:extLst>
      <p:ext uri="{BB962C8B-B14F-4D97-AF65-F5344CB8AC3E}">
        <p14:creationId xmlns:p14="http://schemas.microsoft.com/office/powerpoint/2010/main" val="324606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err="1"/>
              <a:t>Melorra</a:t>
            </a:r>
            <a:r>
              <a:rPr lang="en-US" b="1" dirty="0"/>
              <a:t>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a:t>
            </a:r>
            <a:r>
              <a:rPr lang="en-US" dirty="0" err="1"/>
              <a:t>Melorra</a:t>
            </a:r>
            <a:endParaRPr lang="en-US" dirty="0"/>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923330"/>
          </a:xfrm>
          <a:prstGeom prst="rect">
            <a:avLst/>
          </a:prstGeom>
          <a:noFill/>
        </p:spPr>
        <p:txBody>
          <a:bodyPr wrap="square" rtlCol="0">
            <a:spAutoFit/>
          </a:bodyPr>
          <a:lstStyle/>
          <a:p>
            <a:r>
              <a:rPr lang="en-US" b="1" dirty="0"/>
              <a:t>Objective</a:t>
            </a:r>
            <a:r>
              <a:rPr lang="en-US" dirty="0"/>
              <a:t>: To create awareness for </a:t>
            </a:r>
            <a:r>
              <a:rPr lang="en-US" dirty="0" err="1"/>
              <a:t>Melorra’s</a:t>
            </a:r>
            <a:r>
              <a:rPr lang="en-US" dirty="0"/>
              <a:t> range of fashion jewelry &amp; to drive consideration for the products on e-comm amongst relevant audiences on Spotify who are premium &amp; well engaged. The brand had a 30 sec. ad film that was to be promoted.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111327"/>
            <a:ext cx="8551334" cy="369332"/>
          </a:xfrm>
          <a:prstGeom prst="rect">
            <a:avLst/>
          </a:prstGeom>
          <a:noFill/>
        </p:spPr>
        <p:txBody>
          <a:bodyPr wrap="square" rtlCol="0">
            <a:spAutoFit/>
          </a:bodyPr>
          <a:lstStyle/>
          <a:p>
            <a:r>
              <a:rPr lang="en-US" b="1" dirty="0"/>
              <a:t>Targeting</a:t>
            </a:r>
            <a:r>
              <a:rPr lang="en-US" dirty="0"/>
              <a:t>: Females, 18+, Top 6 Metro Cities </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477328"/>
          </a:xfrm>
          <a:prstGeom prst="rect">
            <a:avLst/>
          </a:prstGeom>
          <a:noFill/>
        </p:spPr>
        <p:txBody>
          <a:bodyPr wrap="square" rtlCol="0">
            <a:spAutoFit/>
          </a:bodyPr>
          <a:lstStyle/>
          <a:p>
            <a:r>
              <a:rPr lang="en-US" b="1" dirty="0"/>
              <a:t>Solution</a:t>
            </a:r>
            <a:r>
              <a:rPr lang="en-US" dirty="0"/>
              <a:t>: We deployed Sponsored Sessions as the video ad format to promote the brand film. Sponsored Session ads gratify the audience with 30 min. of ad free music after they have seen your ad, &amp; the advertiser gets higher </a:t>
            </a:r>
            <a:r>
              <a:rPr lang="en-US" dirty="0" err="1"/>
              <a:t>SoZV</a:t>
            </a:r>
            <a:r>
              <a:rPr lang="en-US" dirty="0"/>
              <a:t> &amp; better ad recall as no other brand can advertise. The ads where specifically targeted to Females &amp; the companion banner drove them to the e-comm site for consideration.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010229" y="4656569"/>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1.9%. </a:t>
            </a:r>
          </a:p>
          <a:p>
            <a:r>
              <a:rPr lang="en-US" sz="2800" b="1" dirty="0">
                <a:solidFill>
                  <a:srgbClr val="0161B2"/>
                </a:solidFill>
              </a:rPr>
              <a:t>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4894277" y="4644878"/>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~2 Mn.</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80359" y="4656569"/>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104K+</a:t>
            </a:r>
          </a:p>
          <a:p>
            <a:r>
              <a:rPr lang="en-US" sz="2800" b="1" dirty="0">
                <a:solidFill>
                  <a:srgbClr val="0161B2"/>
                </a:solidFill>
              </a:rPr>
              <a:t>Campaign Clicks</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029200" y="5559912"/>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8907780" y="5581696"/>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6378C639-3F43-5547-94C3-B2EBBFE208E9}"/>
              </a:ext>
            </a:extLst>
          </p:cNvPr>
          <p:cNvPicPr>
            <a:picLocks noChangeAspect="1"/>
          </p:cNvPicPr>
          <p:nvPr/>
        </p:nvPicPr>
        <p:blipFill>
          <a:blip r:embed="rId3"/>
          <a:stretch>
            <a:fillRect/>
          </a:stretch>
        </p:blipFill>
        <p:spPr>
          <a:xfrm>
            <a:off x="735831" y="2131838"/>
            <a:ext cx="2047675" cy="3640311"/>
          </a:xfrm>
          <a:prstGeom prst="rect">
            <a:avLst/>
          </a:prstGeom>
        </p:spPr>
      </p:pic>
    </p:spTree>
    <p:extLst>
      <p:ext uri="{BB962C8B-B14F-4D97-AF65-F5344CB8AC3E}">
        <p14:creationId xmlns:p14="http://schemas.microsoft.com/office/powerpoint/2010/main" val="2197981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Pizza Hut India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Pizza Hut India</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923330"/>
          </a:xfrm>
          <a:prstGeom prst="rect">
            <a:avLst/>
          </a:prstGeom>
          <a:noFill/>
        </p:spPr>
        <p:txBody>
          <a:bodyPr wrap="square" rtlCol="0">
            <a:spAutoFit/>
          </a:bodyPr>
          <a:lstStyle/>
          <a:p>
            <a:r>
              <a:rPr lang="en-US" b="1" dirty="0"/>
              <a:t>Objective</a:t>
            </a:r>
            <a:r>
              <a:rPr lang="en-US" dirty="0"/>
              <a:t>: To create awareness for the launch of Pizza Hut’s limited time offer of select pizzas @ Rs. 99, in store. This campaign was in line with their larger campaign with </a:t>
            </a:r>
            <a:r>
              <a:rPr lang="en-US" dirty="0" err="1"/>
              <a:t>Bhuvan</a:t>
            </a:r>
            <a:r>
              <a:rPr lang="en-US" dirty="0"/>
              <a:t> Bam for the Pizza Hut @ 99 promo.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011691"/>
            <a:ext cx="8551334" cy="369332"/>
          </a:xfrm>
          <a:prstGeom prst="rect">
            <a:avLst/>
          </a:prstGeom>
          <a:noFill/>
        </p:spPr>
        <p:txBody>
          <a:bodyPr wrap="square" rtlCol="0">
            <a:spAutoFit/>
          </a:bodyPr>
          <a:lstStyle/>
          <a:p>
            <a:r>
              <a:rPr lang="en-US" b="1" dirty="0"/>
              <a:t>Targeting</a:t>
            </a:r>
            <a:r>
              <a:rPr lang="en-US" dirty="0"/>
              <a:t>: Males &amp; Females, 18-35, Top 8 Metro Cities </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754326"/>
          </a:xfrm>
          <a:prstGeom prst="rect">
            <a:avLst/>
          </a:prstGeom>
          <a:noFill/>
        </p:spPr>
        <p:txBody>
          <a:bodyPr wrap="square" rtlCol="0">
            <a:spAutoFit/>
          </a:bodyPr>
          <a:lstStyle/>
          <a:p>
            <a:r>
              <a:rPr lang="en-US" b="1" dirty="0"/>
              <a:t>Solution</a:t>
            </a:r>
            <a:r>
              <a:rPr lang="en-US" dirty="0"/>
              <a:t>: We deployed our Audio Everywhere ad format for Pizza Hit India with the aim of targeting Males &amp; Females, 18-35, with an ad that was voiced by </a:t>
            </a:r>
            <a:r>
              <a:rPr lang="en-US" dirty="0" err="1"/>
              <a:t>Bhuvan</a:t>
            </a:r>
            <a:r>
              <a:rPr lang="en-US" dirty="0"/>
              <a:t> Bam in a similar tone of quirk as what he used in the brand TVC. Our audio ads are served to audiences in between music. Our ads are non-skippable, served in a 1:1 format, &amp; accompanied by a companion banner that is clickable &amp; can take users to a desired landing page. Users would click on the banner &amp; locate the closest store to them that was running the offer.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274891" y="4643432"/>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0.7%. </a:t>
            </a:r>
          </a:p>
          <a:p>
            <a:r>
              <a:rPr lang="en-US" sz="2800" b="1" dirty="0">
                <a:solidFill>
                  <a:srgbClr val="0161B2"/>
                </a:solidFill>
              </a:rPr>
              <a:t>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4894277" y="4644878"/>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~550K</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80359" y="4656569"/>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10K+</a:t>
            </a:r>
          </a:p>
          <a:p>
            <a:r>
              <a:rPr lang="en-US" sz="2800" b="1" dirty="0">
                <a:solidFill>
                  <a:srgbClr val="0161B2"/>
                </a:solidFill>
              </a:rPr>
              <a:t>Campaign Clicks</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029200" y="5559912"/>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8907780" y="5581696"/>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31632E9-FB7E-B441-9E08-577F374361FA}"/>
              </a:ext>
            </a:extLst>
          </p:cNvPr>
          <p:cNvPicPr>
            <a:picLocks noChangeAspect="1"/>
          </p:cNvPicPr>
          <p:nvPr/>
        </p:nvPicPr>
        <p:blipFill rotWithShape="1">
          <a:blip r:embed="rId3"/>
          <a:srcRect t="4275" b="11466"/>
          <a:stretch/>
        </p:blipFill>
        <p:spPr>
          <a:xfrm>
            <a:off x="729295" y="2003331"/>
            <a:ext cx="2061739" cy="3768819"/>
          </a:xfrm>
          <a:prstGeom prst="rect">
            <a:avLst/>
          </a:prstGeom>
        </p:spPr>
      </p:pic>
    </p:spTree>
    <p:extLst>
      <p:ext uri="{BB962C8B-B14F-4D97-AF65-F5344CB8AC3E}">
        <p14:creationId xmlns:p14="http://schemas.microsoft.com/office/powerpoint/2010/main" val="140239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McDonalds’s India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McDonald’s India</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923330"/>
          </a:xfrm>
          <a:prstGeom prst="rect">
            <a:avLst/>
          </a:prstGeom>
          <a:noFill/>
        </p:spPr>
        <p:txBody>
          <a:bodyPr wrap="square" rtlCol="0">
            <a:spAutoFit/>
          </a:bodyPr>
          <a:lstStyle/>
          <a:p>
            <a:r>
              <a:rPr lang="en-US" b="1" dirty="0"/>
              <a:t>Objective</a:t>
            </a:r>
            <a:r>
              <a:rPr lang="en-US" dirty="0"/>
              <a:t>: To create awareness for the limited range of The Big Hug range of burgers from </a:t>
            </a:r>
            <a:r>
              <a:rPr lang="en-US" dirty="0" err="1"/>
              <a:t>Mcdonald’s</a:t>
            </a:r>
            <a:r>
              <a:rPr lang="en-US" dirty="0"/>
              <a:t> in North India &amp; to drive consideration for the menu item amongst relevant users during the limited period activity.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011691"/>
            <a:ext cx="8551334" cy="369332"/>
          </a:xfrm>
          <a:prstGeom prst="rect">
            <a:avLst/>
          </a:prstGeom>
          <a:noFill/>
        </p:spPr>
        <p:txBody>
          <a:bodyPr wrap="square" rtlCol="0">
            <a:spAutoFit/>
          </a:bodyPr>
          <a:lstStyle/>
          <a:p>
            <a:r>
              <a:rPr lang="en-US" b="1" dirty="0"/>
              <a:t>Targeting</a:t>
            </a:r>
            <a:r>
              <a:rPr lang="en-US" dirty="0"/>
              <a:t>: </a:t>
            </a:r>
            <a:r>
              <a:rPr lang="en-US" dirty="0" err="1"/>
              <a:t>GenZ</a:t>
            </a:r>
            <a:r>
              <a:rPr lang="en-US" dirty="0"/>
              <a:t> &amp; Millennials, Delhi NCR</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754326"/>
          </a:xfrm>
          <a:prstGeom prst="rect">
            <a:avLst/>
          </a:prstGeom>
          <a:noFill/>
        </p:spPr>
        <p:txBody>
          <a:bodyPr wrap="square" rtlCol="0">
            <a:spAutoFit/>
          </a:bodyPr>
          <a:lstStyle/>
          <a:p>
            <a:r>
              <a:rPr lang="en-US" b="1" dirty="0"/>
              <a:t>Solution</a:t>
            </a:r>
            <a:r>
              <a:rPr lang="en-US" dirty="0"/>
              <a:t>: We deployed our Audio Everywhere ad format for McDonald’s India with the aim of targeting </a:t>
            </a:r>
            <a:r>
              <a:rPr lang="en-US" dirty="0" err="1"/>
              <a:t>GenZ</a:t>
            </a:r>
            <a:r>
              <a:rPr lang="en-US" dirty="0"/>
              <a:t> &amp; Millennials who were the core TG for the brand. Our audio ads are served to audiences in between music. Our ads are non-skippable, served in a 1:1 format, &amp; accompanied by a companion banner that is clickable &amp; can take users to a desired landing page. Users would hear the messaging for the special edition burgers via audio &amp; could click on the banner to place their order. Lovin’ it!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274891" y="4643432"/>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0.4%. </a:t>
            </a:r>
          </a:p>
          <a:p>
            <a:r>
              <a:rPr lang="en-US" sz="2800" b="1" dirty="0">
                <a:solidFill>
                  <a:srgbClr val="0161B2"/>
                </a:solidFill>
              </a:rPr>
              <a:t>Audio Ad 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5192889" y="4634785"/>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305K</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14007" y="4634785"/>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3K+</a:t>
            </a:r>
          </a:p>
          <a:p>
            <a:r>
              <a:rPr lang="en-US" sz="2800" b="1" dirty="0">
                <a:solidFill>
                  <a:srgbClr val="0161B2"/>
                </a:solidFill>
              </a:rPr>
              <a:t>Campaign Clicks</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360670" y="5551963"/>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9159240" y="5588554"/>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48A9187F-0B7D-AC4B-B2FC-40B77ECCA6B7}"/>
              </a:ext>
            </a:extLst>
          </p:cNvPr>
          <p:cNvPicPr>
            <a:picLocks noChangeAspect="1"/>
          </p:cNvPicPr>
          <p:nvPr/>
        </p:nvPicPr>
        <p:blipFill rotWithShape="1">
          <a:blip r:embed="rId3"/>
          <a:srcRect t="6047" b="12589"/>
          <a:stretch/>
        </p:blipFill>
        <p:spPr>
          <a:xfrm>
            <a:off x="708101" y="2067783"/>
            <a:ext cx="2104461" cy="3714751"/>
          </a:xfrm>
          <a:prstGeom prst="rect">
            <a:avLst/>
          </a:prstGeom>
        </p:spPr>
      </p:pic>
    </p:spTree>
    <p:extLst>
      <p:ext uri="{BB962C8B-B14F-4D97-AF65-F5344CB8AC3E}">
        <p14:creationId xmlns:p14="http://schemas.microsoft.com/office/powerpoint/2010/main" val="110577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Subway India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Subway India</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923330"/>
          </a:xfrm>
          <a:prstGeom prst="rect">
            <a:avLst/>
          </a:prstGeom>
          <a:noFill/>
        </p:spPr>
        <p:txBody>
          <a:bodyPr wrap="square" rtlCol="0">
            <a:spAutoFit/>
          </a:bodyPr>
          <a:lstStyle/>
          <a:p>
            <a:r>
              <a:rPr lang="en-US" b="1" dirty="0"/>
              <a:t>Objective</a:t>
            </a:r>
            <a:r>
              <a:rPr lang="en-US" dirty="0"/>
              <a:t>: To create awareness for the launch of Subway’s Desi Wraps in India &amp; to drive consideration for the new menu item by getting audiences to learn more about the 4 new desi flavors of wraps.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011691"/>
            <a:ext cx="8551334" cy="369332"/>
          </a:xfrm>
          <a:prstGeom prst="rect">
            <a:avLst/>
          </a:prstGeom>
          <a:noFill/>
        </p:spPr>
        <p:txBody>
          <a:bodyPr wrap="square" rtlCol="0">
            <a:spAutoFit/>
          </a:bodyPr>
          <a:lstStyle/>
          <a:p>
            <a:r>
              <a:rPr lang="en-US" b="1" dirty="0"/>
              <a:t>Targeting</a:t>
            </a:r>
            <a:r>
              <a:rPr lang="en-US" dirty="0"/>
              <a:t>: Males &amp; Females, 18-35, Pan India</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477328"/>
          </a:xfrm>
          <a:prstGeom prst="rect">
            <a:avLst/>
          </a:prstGeom>
          <a:noFill/>
        </p:spPr>
        <p:txBody>
          <a:bodyPr wrap="square" rtlCol="0">
            <a:spAutoFit/>
          </a:bodyPr>
          <a:lstStyle/>
          <a:p>
            <a:r>
              <a:rPr lang="en-US" b="1" dirty="0"/>
              <a:t>Solution</a:t>
            </a:r>
            <a:r>
              <a:rPr lang="en-US" dirty="0"/>
              <a:t>: We created a custom microsite for Subway India where audiences were matched to the Desi Flavor Wrap that matched their personality, basis the music they listened to on Spotify. Our API would scan their music listening preferences/habits, &amp; recommend a flavor for them that they would enjoy along with a playlist of the freshest desi hits to accompany their wrap at Subway!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274891" y="4643432"/>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0.7%. </a:t>
            </a:r>
          </a:p>
          <a:p>
            <a:r>
              <a:rPr lang="en-US" sz="2800" b="1" dirty="0">
                <a:solidFill>
                  <a:srgbClr val="0161B2"/>
                </a:solidFill>
              </a:rPr>
              <a:t>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4894277" y="4644878"/>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 1.5 Mn.</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80359" y="4656569"/>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00:45 Sec</a:t>
            </a:r>
          </a:p>
          <a:p>
            <a:r>
              <a:rPr lang="en-US" sz="2800" b="1" dirty="0">
                <a:solidFill>
                  <a:srgbClr val="0161B2"/>
                </a:solidFill>
              </a:rPr>
              <a:t>Time Spent on Site</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029200" y="5559912"/>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8907780" y="5581696"/>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089E4575-128D-4747-9A81-E582A93A0A87}"/>
              </a:ext>
            </a:extLst>
          </p:cNvPr>
          <p:cNvPicPr>
            <a:picLocks noChangeAspect="1"/>
          </p:cNvPicPr>
          <p:nvPr/>
        </p:nvPicPr>
        <p:blipFill rotWithShape="1">
          <a:blip r:embed="rId3"/>
          <a:srcRect l="691" t="14872" r="1999" b="13408"/>
          <a:stretch/>
        </p:blipFill>
        <p:spPr>
          <a:xfrm>
            <a:off x="620756" y="2133541"/>
            <a:ext cx="2266030" cy="3623310"/>
          </a:xfrm>
          <a:prstGeom prst="rect">
            <a:avLst/>
          </a:prstGeom>
        </p:spPr>
      </p:pic>
    </p:spTree>
    <p:extLst>
      <p:ext uri="{BB962C8B-B14F-4D97-AF65-F5344CB8AC3E}">
        <p14:creationId xmlns:p14="http://schemas.microsoft.com/office/powerpoint/2010/main" val="1857486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Starbucks India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Starbucks India</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923330"/>
          </a:xfrm>
          <a:prstGeom prst="rect">
            <a:avLst/>
          </a:prstGeom>
          <a:noFill/>
        </p:spPr>
        <p:txBody>
          <a:bodyPr wrap="square" rtlCol="0">
            <a:spAutoFit/>
          </a:bodyPr>
          <a:lstStyle/>
          <a:p>
            <a:r>
              <a:rPr lang="en-US" b="1" dirty="0"/>
              <a:t>Objective</a:t>
            </a:r>
            <a:r>
              <a:rPr lang="en-US" dirty="0"/>
              <a:t>: To create awareness for Starbucks @ 190 as a promotional offer in October 2020 amongst relevant audiences, there by driving consideration for the coffee chain in key metro cities. </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011691"/>
            <a:ext cx="8551334" cy="369332"/>
          </a:xfrm>
          <a:prstGeom prst="rect">
            <a:avLst/>
          </a:prstGeom>
          <a:noFill/>
        </p:spPr>
        <p:txBody>
          <a:bodyPr wrap="square" rtlCol="0">
            <a:spAutoFit/>
          </a:bodyPr>
          <a:lstStyle/>
          <a:p>
            <a:r>
              <a:rPr lang="en-US" b="1" dirty="0"/>
              <a:t>Targeting</a:t>
            </a:r>
            <a:r>
              <a:rPr lang="en-US" dirty="0"/>
              <a:t>: Males &amp; Females, 18+, Top 6 Metro Cities </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200329"/>
          </a:xfrm>
          <a:prstGeom prst="rect">
            <a:avLst/>
          </a:prstGeom>
          <a:noFill/>
        </p:spPr>
        <p:txBody>
          <a:bodyPr wrap="square" rtlCol="0">
            <a:spAutoFit/>
          </a:bodyPr>
          <a:lstStyle/>
          <a:p>
            <a:r>
              <a:rPr lang="en-US" b="1" dirty="0"/>
              <a:t>Solution</a:t>
            </a:r>
            <a:r>
              <a:rPr lang="en-US" dirty="0"/>
              <a:t>: We deployed our Audio Everywhere ad format for Starbucks to promote the offer. The audio ad spoke about the range of beverages, the safety &amp; social distancing protocols, &amp; he Starbucks @ 190 offer over a weekend in October. It also mentioned that the coffee could be ordered via partner delivery apps like </a:t>
            </a:r>
            <a:r>
              <a:rPr lang="en-US" dirty="0" err="1"/>
              <a:t>Swiggy</a:t>
            </a:r>
            <a:r>
              <a:rPr lang="en-US" dirty="0"/>
              <a:t> &amp; Zomato.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274891" y="4643432"/>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0.65%. </a:t>
            </a:r>
          </a:p>
          <a:p>
            <a:r>
              <a:rPr lang="en-US" sz="2800" b="1" dirty="0">
                <a:solidFill>
                  <a:srgbClr val="0161B2"/>
                </a:solidFill>
              </a:rPr>
              <a:t>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4894277" y="4644878"/>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~600K</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80359" y="4656569"/>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~7K+</a:t>
            </a:r>
          </a:p>
          <a:p>
            <a:r>
              <a:rPr lang="en-US" sz="2800" b="1" dirty="0">
                <a:solidFill>
                  <a:srgbClr val="0161B2"/>
                </a:solidFill>
              </a:rPr>
              <a:t>Campaign Clicks</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029200" y="5559912"/>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8907780" y="5581696"/>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850AE02C-5D88-9544-BDB3-37C29735CFE6}"/>
              </a:ext>
            </a:extLst>
          </p:cNvPr>
          <p:cNvPicPr>
            <a:picLocks noChangeAspect="1"/>
          </p:cNvPicPr>
          <p:nvPr/>
        </p:nvPicPr>
        <p:blipFill rotWithShape="1">
          <a:blip r:embed="rId3"/>
          <a:srcRect t="5641"/>
          <a:stretch/>
        </p:blipFill>
        <p:spPr>
          <a:xfrm>
            <a:off x="733228" y="2118517"/>
            <a:ext cx="2082746" cy="3653358"/>
          </a:xfrm>
          <a:prstGeom prst="rect">
            <a:avLst/>
          </a:prstGeom>
        </p:spPr>
      </p:pic>
    </p:spTree>
    <p:extLst>
      <p:ext uri="{BB962C8B-B14F-4D97-AF65-F5344CB8AC3E}">
        <p14:creationId xmlns:p14="http://schemas.microsoft.com/office/powerpoint/2010/main" val="3272744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A721-4A32-4F4A-8B0F-6EC9577892C9}"/>
              </a:ext>
            </a:extLst>
          </p:cNvPr>
          <p:cNvSpPr>
            <a:spLocks noGrp="1"/>
          </p:cNvSpPr>
          <p:nvPr>
            <p:ph type="ctrTitle"/>
          </p:nvPr>
        </p:nvSpPr>
        <p:spPr>
          <a:xfrm>
            <a:off x="620889" y="283763"/>
            <a:ext cx="9144000" cy="992541"/>
          </a:xfrm>
        </p:spPr>
        <p:txBody>
          <a:bodyPr/>
          <a:lstStyle/>
          <a:p>
            <a:pPr algn="l"/>
            <a:r>
              <a:rPr lang="en-US" b="1" dirty="0"/>
              <a:t>KFC India on Spotify</a:t>
            </a:r>
          </a:p>
        </p:txBody>
      </p:sp>
      <p:pic>
        <p:nvPicPr>
          <p:cNvPr id="1026" name="Picture 2" descr="Apple's iPhone 7 PNG Transparent Images | PNG All">
            <a:extLst>
              <a:ext uri="{FF2B5EF4-FFF2-40B4-BE49-F238E27FC236}">
                <a16:creationId xmlns:a16="http://schemas.microsoft.com/office/drawing/2014/main" id="{3A25C60F-3CE0-AB4D-A1B5-9CBF91B47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560" y="1276304"/>
            <a:ext cx="5337785" cy="5337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FFB33A7-2E0C-1743-A9FC-A2A0E463FF2B}"/>
              </a:ext>
            </a:extLst>
          </p:cNvPr>
          <p:cNvSpPr txBox="1"/>
          <p:nvPr/>
        </p:nvSpPr>
        <p:spPr>
          <a:xfrm>
            <a:off x="3080090" y="1633999"/>
            <a:ext cx="5333917" cy="369332"/>
          </a:xfrm>
          <a:prstGeom prst="rect">
            <a:avLst/>
          </a:prstGeom>
          <a:noFill/>
        </p:spPr>
        <p:txBody>
          <a:bodyPr wrap="square" rtlCol="0">
            <a:spAutoFit/>
          </a:bodyPr>
          <a:lstStyle/>
          <a:p>
            <a:r>
              <a:rPr lang="en-US" b="1" dirty="0"/>
              <a:t>Brand</a:t>
            </a:r>
            <a:r>
              <a:rPr lang="en-US" dirty="0"/>
              <a:t>: KFC India</a:t>
            </a:r>
          </a:p>
        </p:txBody>
      </p:sp>
      <p:sp>
        <p:nvSpPr>
          <p:cNvPr id="9" name="TextBox 8">
            <a:extLst>
              <a:ext uri="{FF2B5EF4-FFF2-40B4-BE49-F238E27FC236}">
                <a16:creationId xmlns:a16="http://schemas.microsoft.com/office/drawing/2014/main" id="{5990010B-373B-B44F-800E-B927BF775B4D}"/>
              </a:ext>
            </a:extLst>
          </p:cNvPr>
          <p:cNvSpPr txBox="1"/>
          <p:nvPr/>
        </p:nvSpPr>
        <p:spPr>
          <a:xfrm>
            <a:off x="3076222" y="2003331"/>
            <a:ext cx="9144000" cy="646331"/>
          </a:xfrm>
          <a:prstGeom prst="rect">
            <a:avLst/>
          </a:prstGeom>
          <a:noFill/>
        </p:spPr>
        <p:txBody>
          <a:bodyPr wrap="square" rtlCol="0">
            <a:spAutoFit/>
          </a:bodyPr>
          <a:lstStyle/>
          <a:p>
            <a:r>
              <a:rPr lang="en-US" b="1" dirty="0"/>
              <a:t>Objective</a:t>
            </a:r>
            <a:r>
              <a:rPr lang="en-US" dirty="0"/>
              <a:t>: To create awareness for KFC’s range of Boss Buckets &amp; to drive consideration for the menu item amongst audiences on Spotify to order the bucket.</a:t>
            </a:r>
          </a:p>
        </p:txBody>
      </p:sp>
      <p:sp>
        <p:nvSpPr>
          <p:cNvPr id="14" name="TextBox 13">
            <a:extLst>
              <a:ext uri="{FF2B5EF4-FFF2-40B4-BE49-F238E27FC236}">
                <a16:creationId xmlns:a16="http://schemas.microsoft.com/office/drawing/2014/main" id="{EF28B888-9E0F-B046-971B-4E6DDE13C601}"/>
              </a:ext>
            </a:extLst>
          </p:cNvPr>
          <p:cNvSpPr txBox="1"/>
          <p:nvPr/>
        </p:nvSpPr>
        <p:spPr>
          <a:xfrm>
            <a:off x="3029684" y="3011691"/>
            <a:ext cx="8551334" cy="369332"/>
          </a:xfrm>
          <a:prstGeom prst="rect">
            <a:avLst/>
          </a:prstGeom>
          <a:noFill/>
        </p:spPr>
        <p:txBody>
          <a:bodyPr wrap="square" rtlCol="0">
            <a:spAutoFit/>
          </a:bodyPr>
          <a:lstStyle/>
          <a:p>
            <a:r>
              <a:rPr lang="en-US" b="1" dirty="0"/>
              <a:t>Targeting</a:t>
            </a:r>
            <a:r>
              <a:rPr lang="en-US" dirty="0"/>
              <a:t>: Males &amp; Females, 18+, Top 6 Metro Cities </a:t>
            </a:r>
          </a:p>
        </p:txBody>
      </p:sp>
      <p:sp>
        <p:nvSpPr>
          <p:cNvPr id="17" name="TextBox 16">
            <a:extLst>
              <a:ext uri="{FF2B5EF4-FFF2-40B4-BE49-F238E27FC236}">
                <a16:creationId xmlns:a16="http://schemas.microsoft.com/office/drawing/2014/main" id="{9170D2DC-07F5-AD47-9A28-EA6B31617CF5}"/>
              </a:ext>
            </a:extLst>
          </p:cNvPr>
          <p:cNvSpPr txBox="1"/>
          <p:nvPr/>
        </p:nvSpPr>
        <p:spPr>
          <a:xfrm>
            <a:off x="3029684" y="3597628"/>
            <a:ext cx="9036756" cy="1754326"/>
          </a:xfrm>
          <a:prstGeom prst="rect">
            <a:avLst/>
          </a:prstGeom>
          <a:noFill/>
        </p:spPr>
        <p:txBody>
          <a:bodyPr wrap="square" rtlCol="0">
            <a:spAutoFit/>
          </a:bodyPr>
          <a:lstStyle/>
          <a:p>
            <a:r>
              <a:rPr lang="en-US" b="1" dirty="0"/>
              <a:t>Solution</a:t>
            </a:r>
            <a:r>
              <a:rPr lang="en-US" dirty="0"/>
              <a:t>: We deployed our Audio Everywhere ad format for KFC India to promote the Boss Buckets menu item. The ads were quirky, &amp; were scripted to covey that the boss bucket was for audiences who wanted to feel like a boss &amp; enjoy a filling &amp; sumptuous bucket of fried chicken &amp; appetizers. Our audio ads are served to audiences in between music. Our ads are non-skippable, served in a 1:1 format, &amp; accompanied by a companion banner that is clickable &amp; can take users to a desired landing page. </a:t>
            </a:r>
          </a:p>
        </p:txBody>
      </p:sp>
      <p:sp>
        <p:nvSpPr>
          <p:cNvPr id="19" name="Title 1">
            <a:extLst>
              <a:ext uri="{FF2B5EF4-FFF2-40B4-BE49-F238E27FC236}">
                <a16:creationId xmlns:a16="http://schemas.microsoft.com/office/drawing/2014/main" id="{94B43300-6D3C-404A-A06A-B978A17A9C0F}"/>
              </a:ext>
            </a:extLst>
          </p:cNvPr>
          <p:cNvSpPr txBox="1">
            <a:spLocks/>
          </p:cNvSpPr>
          <p:nvPr/>
        </p:nvSpPr>
        <p:spPr>
          <a:xfrm>
            <a:off x="2274891" y="4643432"/>
            <a:ext cx="37500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0.5%. </a:t>
            </a:r>
          </a:p>
          <a:p>
            <a:r>
              <a:rPr lang="en-US" sz="2800" b="1" dirty="0">
                <a:solidFill>
                  <a:srgbClr val="0161B2"/>
                </a:solidFill>
              </a:rPr>
              <a:t>CTR </a:t>
            </a:r>
          </a:p>
        </p:txBody>
      </p:sp>
      <p:sp>
        <p:nvSpPr>
          <p:cNvPr id="12" name="Title 1">
            <a:extLst>
              <a:ext uri="{FF2B5EF4-FFF2-40B4-BE49-F238E27FC236}">
                <a16:creationId xmlns:a16="http://schemas.microsoft.com/office/drawing/2014/main" id="{E69894BA-06D2-8643-B652-86898056D772}"/>
              </a:ext>
            </a:extLst>
          </p:cNvPr>
          <p:cNvSpPr txBox="1">
            <a:spLocks/>
          </p:cNvSpPr>
          <p:nvPr/>
        </p:nvSpPr>
        <p:spPr>
          <a:xfrm>
            <a:off x="4894277" y="4644878"/>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~320K</a:t>
            </a:r>
          </a:p>
          <a:p>
            <a:r>
              <a:rPr lang="en-US" sz="2800" b="1" dirty="0">
                <a:solidFill>
                  <a:srgbClr val="0161B2"/>
                </a:solidFill>
              </a:rPr>
              <a:t>Unique Users Reached</a:t>
            </a:r>
          </a:p>
        </p:txBody>
      </p:sp>
      <p:sp>
        <p:nvSpPr>
          <p:cNvPr id="13" name="Title 1">
            <a:extLst>
              <a:ext uri="{FF2B5EF4-FFF2-40B4-BE49-F238E27FC236}">
                <a16:creationId xmlns:a16="http://schemas.microsoft.com/office/drawing/2014/main" id="{D4548F74-FDAB-0640-90C7-16EE441C1532}"/>
              </a:ext>
            </a:extLst>
          </p:cNvPr>
          <p:cNvSpPr txBox="1">
            <a:spLocks/>
          </p:cNvSpPr>
          <p:nvPr/>
        </p:nvSpPr>
        <p:spPr>
          <a:xfrm>
            <a:off x="8480359" y="4656569"/>
            <a:ext cx="4156402" cy="18502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161B2"/>
                </a:solidFill>
              </a:rPr>
              <a:t>2.5K+</a:t>
            </a:r>
          </a:p>
          <a:p>
            <a:r>
              <a:rPr lang="en-US" sz="2800" b="1" dirty="0">
                <a:solidFill>
                  <a:srgbClr val="0161B2"/>
                </a:solidFill>
              </a:rPr>
              <a:t>Campaign Clicks</a:t>
            </a:r>
          </a:p>
        </p:txBody>
      </p:sp>
      <p:cxnSp>
        <p:nvCxnSpPr>
          <p:cNvPr id="4" name="Straight Connector 3">
            <a:extLst>
              <a:ext uri="{FF2B5EF4-FFF2-40B4-BE49-F238E27FC236}">
                <a16:creationId xmlns:a16="http://schemas.microsoft.com/office/drawing/2014/main" id="{7A96E271-2CB6-B54A-A4D3-4B73D984B43A}"/>
              </a:ext>
            </a:extLst>
          </p:cNvPr>
          <p:cNvCxnSpPr/>
          <p:nvPr/>
        </p:nvCxnSpPr>
        <p:spPr>
          <a:xfrm>
            <a:off x="5029200" y="5559912"/>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467571-B41C-2D42-A4F5-2982CFD64C44}"/>
              </a:ext>
            </a:extLst>
          </p:cNvPr>
          <p:cNvCxnSpPr/>
          <p:nvPr/>
        </p:nvCxnSpPr>
        <p:spPr>
          <a:xfrm>
            <a:off x="8907780" y="5581696"/>
            <a:ext cx="0" cy="825977"/>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31632E9-FB7E-B441-9E08-577F374361FA}"/>
              </a:ext>
            </a:extLst>
          </p:cNvPr>
          <p:cNvPicPr>
            <a:picLocks noChangeAspect="1"/>
          </p:cNvPicPr>
          <p:nvPr/>
        </p:nvPicPr>
        <p:blipFill rotWithShape="1">
          <a:blip r:embed="rId3"/>
          <a:srcRect t="4275" b="11466"/>
          <a:stretch/>
        </p:blipFill>
        <p:spPr>
          <a:xfrm>
            <a:off x="729295" y="2003331"/>
            <a:ext cx="2061739" cy="3768819"/>
          </a:xfrm>
          <a:prstGeom prst="rect">
            <a:avLst/>
          </a:prstGeom>
        </p:spPr>
      </p:pic>
    </p:spTree>
    <p:extLst>
      <p:ext uri="{BB962C8B-B14F-4D97-AF65-F5344CB8AC3E}">
        <p14:creationId xmlns:p14="http://schemas.microsoft.com/office/powerpoint/2010/main" val="2547462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8542</TotalTime>
  <Words>1121</Words>
  <Application>Microsoft Office PowerPoint</Application>
  <PresentationFormat>Widescreen</PresentationFormat>
  <Paragraphs>76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YSL on Spotify</vt:lpstr>
      <vt:lpstr>Melorra on Spotify</vt:lpstr>
      <vt:lpstr>Pizza Hut India on Spotify</vt:lpstr>
      <vt:lpstr>McDonalds’s India on Spotify</vt:lpstr>
      <vt:lpstr>Subway India on Spotify</vt:lpstr>
      <vt:lpstr>Starbucks India on Spotify</vt:lpstr>
      <vt:lpstr>KFC India on Spotify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 Campaigns on Spotify</dc:title>
  <dc:creator>Microsoft Office User</dc:creator>
  <cp:lastModifiedBy>Pallabi Roy</cp:lastModifiedBy>
  <cp:revision>91</cp:revision>
  <dcterms:created xsi:type="dcterms:W3CDTF">2020-11-19T08:04:42Z</dcterms:created>
  <dcterms:modified xsi:type="dcterms:W3CDTF">2022-07-13T08:49:53Z</dcterms:modified>
</cp:coreProperties>
</file>